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302" r:id="rId2"/>
    <p:sldId id="303" r:id="rId3"/>
    <p:sldId id="263" r:id="rId4"/>
    <p:sldId id="275" r:id="rId5"/>
    <p:sldId id="293" r:id="rId6"/>
    <p:sldId id="308" r:id="rId7"/>
    <p:sldId id="309" r:id="rId8"/>
    <p:sldId id="272" r:id="rId9"/>
    <p:sldId id="291" r:id="rId10"/>
    <p:sldId id="298" r:id="rId11"/>
    <p:sldId id="300" r:id="rId12"/>
    <p:sldId id="301" r:id="rId13"/>
    <p:sldId id="304" r:id="rId14"/>
    <p:sldId id="305" r:id="rId15"/>
    <p:sldId id="306" r:id="rId16"/>
    <p:sldId id="307" r:id="rId17"/>
    <p:sldId id="287" r:id="rId18"/>
    <p:sldId id="295" r:id="rId19"/>
    <p:sldId id="259" r:id="rId20"/>
    <p:sldId id="310" r:id="rId21"/>
    <p:sldId id="260" r:id="rId22"/>
    <p:sldId id="311" r:id="rId23"/>
    <p:sldId id="312" r:id="rId24"/>
    <p:sldId id="280" r:id="rId25"/>
    <p:sldId id="277" r:id="rId26"/>
    <p:sldId id="290" r:id="rId27"/>
    <p:sldId id="267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46" cy="4666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970302" y="0"/>
            <a:ext cx="3038445" cy="4666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CEB95-35F5-45F4-98BB-3346AE8DF4DB}" type="datetimeFigureOut">
              <a:rPr lang="ro-RO" smtClean="0"/>
              <a:t>18.11.2024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700545" y="4473940"/>
            <a:ext cx="5609311" cy="36602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1" y="8829710"/>
            <a:ext cx="3038446" cy="4666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970302" y="8829710"/>
            <a:ext cx="3038445" cy="4666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6CE6F-9602-4F29-9160-744F8C1A54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3339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6CE6F-9602-4F29-9160-744F8C1A54CF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408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485900" y="1085850"/>
            <a:ext cx="5829300" cy="13144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o-R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INSTITUŢIA PREFECTULUI- </a:t>
            </a:r>
            <a:br>
              <a:rPr lang="ro-R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o-R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JUDEŢUL COVASNA</a:t>
            </a:r>
            <a:br>
              <a:rPr lang="ro-R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o-RO" sz="2400" dirty="0">
                <a:solidFill>
                  <a:srgbClr val="FFFF00"/>
                </a:solidFill>
              </a:rPr>
              <a:t/>
            </a:r>
            <a:br>
              <a:rPr lang="ro-RO" sz="2400" dirty="0">
                <a:solidFill>
                  <a:srgbClr val="FFFF00"/>
                </a:solidFill>
              </a:rPr>
            </a:br>
            <a:endParaRPr lang="en-US" sz="1800" b="1" dirty="0"/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1143000" y="1028701"/>
            <a:ext cx="66865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o-RO" altLang="ro-RO" sz="2100" dirty="0">
                <a:latin typeface="Arial" panose="020B0604020202020204" pitchFamily="34" charset="0"/>
              </a:rPr>
              <a:t> </a:t>
            </a:r>
            <a:endParaRPr lang="en-US" altLang="ro-RO" sz="21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5" name="I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18" y="1960494"/>
            <a:ext cx="2524539" cy="3140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7880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2800" b="1" dirty="0">
                <a:solidFill>
                  <a:srgbClr val="FF0000"/>
                </a:solidFill>
              </a:rPr>
              <a:t>PREDARE MATERIALE</a:t>
            </a:r>
            <a:br>
              <a:rPr lang="ro-RO" sz="2800" b="1" dirty="0">
                <a:solidFill>
                  <a:srgbClr val="FF0000"/>
                </a:solidFill>
              </a:rPr>
            </a:br>
            <a:r>
              <a:rPr lang="ro-RO" sz="2800" b="1" dirty="0">
                <a:solidFill>
                  <a:srgbClr val="FF0000"/>
                </a:solidFill>
              </a:rPr>
              <a:t>DUPĂ ÎNCHIDEREA </a:t>
            </a:r>
            <a:r>
              <a:rPr lang="ro-RO" sz="2800" b="1" dirty="0" smtClean="0">
                <a:solidFill>
                  <a:srgbClr val="FF0000"/>
                </a:solidFill>
              </a:rPr>
              <a:t>VOTĂRII</a:t>
            </a:r>
            <a:br>
              <a:rPr lang="ro-RO" sz="2800" b="1" dirty="0" smtClean="0">
                <a:solidFill>
                  <a:srgbClr val="FF0000"/>
                </a:solidFill>
              </a:rPr>
            </a:br>
            <a:r>
              <a:rPr lang="ro-RO" sz="2800" b="1" dirty="0" smtClean="0">
                <a:solidFill>
                  <a:srgbClr val="FF0000"/>
                </a:solidFill>
              </a:rPr>
              <a:t>ALEGERI PENTRU PREȘEDINTELE ROMÂNIEI</a:t>
            </a:r>
            <a:endParaRPr lang="ro-RO" sz="2800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600" b="1" dirty="0" smtClean="0"/>
              <a:t>DECIZIA BEC 160D/17.11.2024</a:t>
            </a:r>
          </a:p>
          <a:p>
            <a:pPr marL="0" indent="0" algn="ctr">
              <a:buNone/>
            </a:pPr>
            <a:r>
              <a:rPr lang="ro-RO" sz="2600" b="1" dirty="0" smtClean="0"/>
              <a:t>DOSARELE SE PREDAU DE PREȘEDINTE LA BEJ:</a:t>
            </a:r>
          </a:p>
          <a:p>
            <a:pPr marL="0" indent="0" algn="ctr">
              <a:buNone/>
            </a:pPr>
            <a:r>
              <a:rPr lang="ro-RO" sz="2600" b="1" u="sng" dirty="0" smtClean="0">
                <a:solidFill>
                  <a:srgbClr val="0070C0"/>
                </a:solidFill>
              </a:rPr>
              <a:t>DOSAR 1 SIGILAT</a:t>
            </a:r>
            <a:r>
              <a:rPr lang="ro-RO" sz="2600" b="1" dirty="0" smtClean="0">
                <a:solidFill>
                  <a:srgbClr val="0070C0"/>
                </a:solidFill>
              </a:rPr>
              <a:t>: </a:t>
            </a:r>
          </a:p>
          <a:p>
            <a:pPr algn="ctr">
              <a:buFontTx/>
              <a:buChar char="-"/>
            </a:pPr>
            <a:r>
              <a:rPr lang="ro-RO" sz="2600" b="1" dirty="0" smtClean="0">
                <a:solidFill>
                  <a:srgbClr val="0070C0"/>
                </a:solidFill>
              </a:rPr>
              <a:t>2 PROCESE VERBALE </a:t>
            </a:r>
            <a:r>
              <a:rPr lang="ro-RO" sz="2600" b="1" dirty="0" smtClean="0">
                <a:solidFill>
                  <a:srgbClr val="0070C0"/>
                </a:solidFill>
              </a:rPr>
              <a:t>CU REZULTATELE </a:t>
            </a:r>
            <a:r>
              <a:rPr lang="ro-RO" sz="2600" b="1" dirty="0" smtClean="0">
                <a:solidFill>
                  <a:srgbClr val="0070C0"/>
                </a:solidFill>
              </a:rPr>
              <a:t>VOTĂRII </a:t>
            </a:r>
          </a:p>
          <a:p>
            <a:pPr algn="ctr">
              <a:buFontTx/>
              <a:buChar char="-"/>
            </a:pPr>
            <a:r>
              <a:rPr lang="ro-RO" sz="2600" b="1" dirty="0" smtClean="0">
                <a:solidFill>
                  <a:srgbClr val="0070C0"/>
                </a:solidFill>
              </a:rPr>
              <a:t>BV NULE/CONTESTATE</a:t>
            </a:r>
          </a:p>
          <a:p>
            <a:pPr marL="0" indent="0" algn="ctr">
              <a:buNone/>
            </a:pPr>
            <a:r>
              <a:rPr lang="ro-RO" sz="2600" b="1" dirty="0" smtClean="0">
                <a:solidFill>
                  <a:srgbClr val="0070C0"/>
                </a:solidFill>
              </a:rPr>
              <a:t>- </a:t>
            </a:r>
            <a:r>
              <a:rPr lang="ro-RO" sz="2600" b="1" dirty="0" smtClean="0">
                <a:solidFill>
                  <a:srgbClr val="0070C0"/>
                </a:solidFill>
              </a:rPr>
              <a:t>ÎNTÂMPINĂRI</a:t>
            </a:r>
            <a:r>
              <a:rPr lang="ro-RO" sz="2600" b="1" dirty="0" smtClean="0">
                <a:solidFill>
                  <a:srgbClr val="0070C0"/>
                </a:solidFill>
              </a:rPr>
              <a:t>, CONTESTAȚII, CIORNA PROCESULUI VERBAL</a:t>
            </a:r>
          </a:p>
          <a:p>
            <a:pPr marL="0" indent="0" algn="ctr">
              <a:buNone/>
            </a:pPr>
            <a:r>
              <a:rPr lang="ro-RO" sz="2600" b="1" dirty="0" smtClean="0">
                <a:solidFill>
                  <a:srgbClr val="0070C0"/>
                </a:solidFill>
              </a:rPr>
              <a:t> </a:t>
            </a:r>
            <a:endParaRPr lang="ro-RO" dirty="0" smtClean="0"/>
          </a:p>
        </p:txBody>
      </p:sp>
    </p:spTree>
    <p:extLst>
      <p:ext uri="{BB962C8B-B14F-4D97-AF65-F5344CB8AC3E}">
        <p14:creationId xmlns:p14="http://schemas.microsoft.com/office/powerpoint/2010/main" val="1068996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PREDARE MATERIALE</a:t>
            </a:r>
            <a:br>
              <a:rPr lang="ro-RO" b="1" dirty="0">
                <a:solidFill>
                  <a:srgbClr val="FF0000"/>
                </a:solidFill>
              </a:rPr>
            </a:br>
            <a:r>
              <a:rPr lang="ro-RO" b="1" dirty="0">
                <a:solidFill>
                  <a:srgbClr val="FF0000"/>
                </a:solidFill>
              </a:rPr>
              <a:t>DUPĂ ÎNCHIDEREA VOTĂRII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dirty="0"/>
              <a:t>DECIZIA BEC 160D/17.11.2024</a:t>
            </a:r>
          </a:p>
          <a:p>
            <a:pPr marL="0" indent="0" algn="ctr">
              <a:buNone/>
            </a:pPr>
            <a:r>
              <a:rPr lang="ro-RO" b="1" dirty="0"/>
              <a:t>DOSARELE SE PREDAU DE PREȘEDINTE LA BEJ:</a:t>
            </a:r>
          </a:p>
          <a:p>
            <a:pPr marL="0" indent="0" algn="ctr">
              <a:buNone/>
            </a:pPr>
            <a:r>
              <a:rPr lang="ro-RO" b="1" u="sng" dirty="0">
                <a:solidFill>
                  <a:srgbClr val="0070C0"/>
                </a:solidFill>
              </a:rPr>
              <a:t>DOSAR </a:t>
            </a:r>
            <a:r>
              <a:rPr lang="ro-RO" b="1" u="sng" dirty="0" smtClean="0">
                <a:solidFill>
                  <a:srgbClr val="0070C0"/>
                </a:solidFill>
              </a:rPr>
              <a:t>2 </a:t>
            </a:r>
            <a:r>
              <a:rPr lang="ro-RO" b="1" u="sng" dirty="0">
                <a:solidFill>
                  <a:srgbClr val="0070C0"/>
                </a:solidFill>
              </a:rPr>
              <a:t>SIGILAT</a:t>
            </a:r>
            <a:r>
              <a:rPr lang="ro-RO" b="1" dirty="0">
                <a:solidFill>
                  <a:srgbClr val="0070C0"/>
                </a:solidFill>
              </a:rPr>
              <a:t>: </a:t>
            </a:r>
          </a:p>
          <a:p>
            <a:pPr algn="ctr">
              <a:buFontTx/>
              <a:buChar char="-"/>
            </a:pPr>
            <a:r>
              <a:rPr lang="ro-RO" b="1" dirty="0" smtClean="0">
                <a:solidFill>
                  <a:srgbClr val="0070C0"/>
                </a:solidFill>
              </a:rPr>
              <a:t>LISTE ELECTORALE UTILIZATE</a:t>
            </a:r>
            <a:endParaRPr lang="ro-RO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o-RO" b="1" u="sng" dirty="0" smtClean="0">
                <a:solidFill>
                  <a:srgbClr val="0070C0"/>
                </a:solidFill>
              </a:rPr>
              <a:t>SAC </a:t>
            </a:r>
            <a:r>
              <a:rPr lang="ro-RO" b="1" u="sng" dirty="0" smtClean="0">
                <a:solidFill>
                  <a:srgbClr val="0070C0"/>
                </a:solidFill>
              </a:rPr>
              <a:t>SIGILAT:</a:t>
            </a:r>
          </a:p>
          <a:p>
            <a:pPr marL="0" indent="0" algn="ctr">
              <a:buNone/>
            </a:pPr>
            <a:r>
              <a:rPr lang="ro-RO" b="1" dirty="0" smtClean="0">
                <a:solidFill>
                  <a:srgbClr val="0070C0"/>
                </a:solidFill>
              </a:rPr>
              <a:t>BV utilizate, BV anulate, formulare tipizate, declarații alegători, cereri urnă mobilă, etc</a:t>
            </a:r>
            <a:endParaRPr lang="ro-RO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912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PREDARE MATERIALE</a:t>
            </a:r>
            <a:br>
              <a:rPr lang="ro-RO" b="1" dirty="0">
                <a:solidFill>
                  <a:srgbClr val="FF0000"/>
                </a:solidFill>
              </a:rPr>
            </a:br>
            <a:r>
              <a:rPr lang="ro-RO" b="1" dirty="0">
                <a:solidFill>
                  <a:srgbClr val="FF0000"/>
                </a:solidFill>
              </a:rPr>
              <a:t>DUPĂ ÎNCHIDEREA VOTĂRII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sz="4000" b="1" dirty="0" smtClean="0"/>
              <a:t>ȘTAMPILA de control a secției de votare și se predau BEJ, la sfârșit după predarea dosarelor</a:t>
            </a:r>
            <a:endParaRPr lang="ro-RO" dirty="0" smtClean="0"/>
          </a:p>
          <a:p>
            <a:pPr marL="0" indent="0" algn="ctr">
              <a:buNone/>
            </a:pPr>
            <a:r>
              <a:rPr lang="ro-RO" sz="3600" b="1" dirty="0">
                <a:solidFill>
                  <a:srgbClr val="0070C0"/>
                </a:solidFill>
              </a:rPr>
              <a:t>ștampilele VOTAT </a:t>
            </a:r>
            <a:r>
              <a:rPr lang="ro-RO" sz="3600" b="1" dirty="0" smtClean="0">
                <a:solidFill>
                  <a:srgbClr val="0070C0"/>
                </a:solidFill>
              </a:rPr>
              <a:t>SE INTRODUC ÎNTR-UN  </a:t>
            </a:r>
            <a:r>
              <a:rPr lang="ro-RO" sz="3600" b="1" dirty="0" smtClean="0">
                <a:solidFill>
                  <a:srgbClr val="0070C0"/>
                </a:solidFill>
              </a:rPr>
              <a:t>PLIC</a:t>
            </a:r>
            <a:r>
              <a:rPr lang="ro-RO" sz="3600" b="1" dirty="0" smtClean="0">
                <a:solidFill>
                  <a:srgbClr val="0070C0"/>
                </a:solidFill>
              </a:rPr>
              <a:t> SIGILAT, care, împreună cu alte materiale ce pot fi folosite la turul II P, se introduc într-o pungă separată</a:t>
            </a:r>
          </a:p>
        </p:txBody>
      </p:sp>
    </p:spTree>
    <p:extLst>
      <p:ext uri="{BB962C8B-B14F-4D97-AF65-F5344CB8AC3E}">
        <p14:creationId xmlns:p14="http://schemas.microsoft.com/office/powerpoint/2010/main" val="71006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981200"/>
          </a:xfrm>
        </p:spPr>
        <p:txBody>
          <a:bodyPr>
            <a:noAutofit/>
          </a:bodyPr>
          <a:lstStyle/>
          <a:p>
            <a:pPr algn="ctr"/>
            <a:r>
              <a:rPr lang="ro-RO" sz="3600" b="1" dirty="0">
                <a:solidFill>
                  <a:srgbClr val="FF0000"/>
                </a:solidFill>
              </a:rPr>
              <a:t>INDEMNIZAȚII,  </a:t>
            </a:r>
            <a:r>
              <a:rPr lang="ro-RO" sz="3600" b="1" dirty="0" err="1">
                <a:solidFill>
                  <a:srgbClr val="FF0000"/>
                </a:solidFill>
              </a:rPr>
              <a:t>INDEMNIZAȚII</a:t>
            </a:r>
            <a:r>
              <a:rPr lang="ro-RO" sz="3600" b="1" dirty="0">
                <a:solidFill>
                  <a:srgbClr val="FF0000"/>
                </a:solidFill>
              </a:rPr>
              <a:t>  PROTOCOL PREȘEDINȚI/LOCȚIITORI BESV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endParaRPr lang="ro-RO" sz="4500" dirty="0"/>
          </a:p>
          <a:p>
            <a:pPr marL="0" indent="0" algn="ctr">
              <a:buNone/>
            </a:pPr>
            <a:r>
              <a:rPr lang="ro-RO" sz="7200" dirty="0"/>
              <a:t>330</a:t>
            </a:r>
            <a:r>
              <a:rPr lang="en-US" sz="7200" dirty="0"/>
              <a:t> lei/</a:t>
            </a:r>
            <a:r>
              <a:rPr lang="en-US" sz="7200" dirty="0" err="1"/>
              <a:t>zi</a:t>
            </a:r>
            <a:r>
              <a:rPr lang="en-US" sz="7200" dirty="0"/>
              <a:t> de </a:t>
            </a:r>
            <a:r>
              <a:rPr lang="en-US" sz="7200" dirty="0" err="1"/>
              <a:t>activitate</a:t>
            </a:r>
            <a:endParaRPr lang="ro-RO" sz="7200" dirty="0"/>
          </a:p>
          <a:p>
            <a:pPr marL="0" indent="0" algn="ctr">
              <a:buNone/>
            </a:pPr>
            <a:r>
              <a:rPr lang="ro-RO" sz="7200" dirty="0"/>
              <a:t>35 lei</a:t>
            </a:r>
            <a:r>
              <a:rPr lang="en-US" sz="7200" dirty="0"/>
              <a:t>/</a:t>
            </a:r>
            <a:r>
              <a:rPr lang="en-US" sz="7200" dirty="0" err="1"/>
              <a:t>zi</a:t>
            </a:r>
            <a:r>
              <a:rPr lang="en-US" sz="7200" dirty="0"/>
              <a:t> de </a:t>
            </a:r>
            <a:r>
              <a:rPr lang="en-US" sz="7200" dirty="0" err="1"/>
              <a:t>activitate</a:t>
            </a:r>
            <a:r>
              <a:rPr lang="en-US" sz="7200" dirty="0"/>
              <a:t> </a:t>
            </a:r>
            <a:endParaRPr lang="ro-RO" sz="6000" dirty="0"/>
          </a:p>
          <a:p>
            <a:pPr marL="0" indent="0" algn="ctr">
              <a:buNone/>
            </a:pPr>
            <a:r>
              <a:rPr lang="en-US" sz="4500" b="1" dirty="0">
                <a:solidFill>
                  <a:srgbClr val="0070C0"/>
                </a:solidFill>
              </a:rPr>
              <a:t>5 </a:t>
            </a:r>
            <a:r>
              <a:rPr lang="en-US" sz="4500" b="1" dirty="0" err="1">
                <a:solidFill>
                  <a:srgbClr val="0070C0"/>
                </a:solidFill>
              </a:rPr>
              <a:t>zile</a:t>
            </a:r>
            <a:r>
              <a:rPr lang="ro-RO" sz="4500" b="1" dirty="0">
                <a:solidFill>
                  <a:srgbClr val="0070C0"/>
                </a:solidFill>
              </a:rPr>
              <a:t> alegeri Preşedintele României TURUL </a:t>
            </a:r>
            <a:r>
              <a:rPr lang="ro-RO" sz="4500" dirty="0">
                <a:solidFill>
                  <a:srgbClr val="0070C0"/>
                </a:solidFill>
              </a:rPr>
              <a:t>I</a:t>
            </a:r>
          </a:p>
          <a:p>
            <a:pPr marL="0" indent="0" algn="ctr">
              <a:buNone/>
            </a:pPr>
            <a:r>
              <a:rPr lang="ro-RO" sz="4500" b="1" dirty="0">
                <a:solidFill>
                  <a:srgbClr val="FF0000"/>
                </a:solidFill>
              </a:rPr>
              <a:t>-5 zile alegeri Senat Camera Deputaţilor</a:t>
            </a:r>
          </a:p>
          <a:p>
            <a:pPr marL="0" indent="0" algn="ctr">
              <a:buNone/>
            </a:pPr>
            <a:r>
              <a:rPr lang="ro-RO" sz="4500" b="1" dirty="0">
                <a:solidFill>
                  <a:srgbClr val="0070C0"/>
                </a:solidFill>
              </a:rPr>
              <a:t>3</a:t>
            </a:r>
            <a:r>
              <a:rPr lang="en-US" sz="4500" b="1" dirty="0">
                <a:solidFill>
                  <a:srgbClr val="0070C0"/>
                </a:solidFill>
              </a:rPr>
              <a:t> </a:t>
            </a:r>
            <a:r>
              <a:rPr lang="en-US" sz="4500" b="1" dirty="0" err="1">
                <a:solidFill>
                  <a:srgbClr val="0070C0"/>
                </a:solidFill>
              </a:rPr>
              <a:t>zile</a:t>
            </a:r>
            <a:r>
              <a:rPr lang="ro-RO" sz="4500" b="1" dirty="0">
                <a:solidFill>
                  <a:srgbClr val="0070C0"/>
                </a:solidFill>
              </a:rPr>
              <a:t> alegeri Preşedintele României TURUL II</a:t>
            </a:r>
          </a:p>
          <a:p>
            <a:pPr marL="0" indent="0" algn="ctr">
              <a:buNone/>
            </a:pPr>
            <a:r>
              <a:rPr lang="ro-RO" sz="4050" dirty="0"/>
              <a:t>(art. 3, alin. 1 HG 1035</a:t>
            </a:r>
            <a:r>
              <a:rPr lang="en-US" sz="4050" dirty="0"/>
              <a:t>/</a:t>
            </a:r>
            <a:r>
              <a:rPr lang="ro-RO" sz="4050" dirty="0"/>
              <a:t>2024)</a:t>
            </a:r>
          </a:p>
          <a:p>
            <a:pPr marL="0" indent="0" algn="ctr">
              <a:buNone/>
            </a:pPr>
            <a:r>
              <a:rPr lang="ro-RO" sz="4050" dirty="0"/>
              <a:t> (art. 3, alin. 1 HG 1062</a:t>
            </a:r>
            <a:r>
              <a:rPr lang="en-US" sz="4050" dirty="0"/>
              <a:t> /</a:t>
            </a:r>
            <a:r>
              <a:rPr lang="ro-RO" sz="4050" dirty="0"/>
              <a:t>2024) </a:t>
            </a:r>
          </a:p>
          <a:p>
            <a:pPr marL="0" indent="0" algn="ctr">
              <a:buNone/>
            </a:pPr>
            <a:r>
              <a:rPr lang="ro-RO" sz="4050" dirty="0"/>
              <a:t>(a</a:t>
            </a:r>
            <a:r>
              <a:rPr lang="en-US" sz="4050" dirty="0"/>
              <a:t>rt. 5 </a:t>
            </a:r>
            <a:r>
              <a:rPr lang="en-US" sz="4050" dirty="0" err="1"/>
              <a:t>alin</a:t>
            </a:r>
            <a:r>
              <a:rPr lang="en-US" sz="4050" dirty="0"/>
              <a:t>. 1 lit. </a:t>
            </a:r>
            <a:r>
              <a:rPr lang="ro-RO" sz="4050" dirty="0"/>
              <a:t>a, </a:t>
            </a:r>
            <a:r>
              <a:rPr lang="en-US" sz="4050" dirty="0" err="1"/>
              <a:t>alin</a:t>
            </a:r>
            <a:r>
              <a:rPr lang="en-US" sz="4050" dirty="0"/>
              <a:t>. 3 O</a:t>
            </a:r>
            <a:r>
              <a:rPr lang="ro-RO" sz="4050" dirty="0"/>
              <a:t>U</a:t>
            </a:r>
            <a:r>
              <a:rPr lang="en-US" sz="4050" dirty="0"/>
              <a:t>G 98/2024</a:t>
            </a:r>
            <a:r>
              <a:rPr lang="ro-RO" sz="40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359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6700" cy="990600"/>
          </a:xfrm>
        </p:spPr>
        <p:txBody>
          <a:bodyPr>
            <a:noAutofit/>
          </a:bodyPr>
          <a:lstStyle/>
          <a:p>
            <a:pPr algn="ctr"/>
            <a:r>
              <a:rPr lang="ro-RO" sz="3600" b="1" dirty="0">
                <a:solidFill>
                  <a:srgbClr val="FF0000"/>
                </a:solidFill>
              </a:rPr>
              <a:t>INDEMNIZAȚII,  </a:t>
            </a:r>
            <a:r>
              <a:rPr lang="ro-RO" sz="3600" b="1" dirty="0" err="1">
                <a:solidFill>
                  <a:srgbClr val="FF0000"/>
                </a:solidFill>
              </a:rPr>
              <a:t>INDEMNIZAȚII</a:t>
            </a:r>
            <a:r>
              <a:rPr lang="ro-RO" sz="3600" b="1" dirty="0">
                <a:solidFill>
                  <a:srgbClr val="FF0000"/>
                </a:solidFill>
              </a:rPr>
              <a:t>  PROTOCOL OPERATORI DE CALCULATOR BESV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endParaRPr lang="ro-RO" sz="4500" dirty="0"/>
          </a:p>
          <a:p>
            <a:pPr marL="0" indent="0" algn="ctr">
              <a:buNone/>
            </a:pPr>
            <a:r>
              <a:rPr lang="ro-RO" sz="7200" dirty="0"/>
              <a:t>330</a:t>
            </a:r>
            <a:r>
              <a:rPr lang="en-US" sz="7200" dirty="0"/>
              <a:t> lei/</a:t>
            </a:r>
            <a:r>
              <a:rPr lang="en-US" sz="7200" dirty="0" err="1"/>
              <a:t>zi</a:t>
            </a:r>
            <a:r>
              <a:rPr lang="en-US" sz="7200" dirty="0"/>
              <a:t> de </a:t>
            </a:r>
            <a:r>
              <a:rPr lang="en-US" sz="7200" dirty="0" err="1"/>
              <a:t>activitate</a:t>
            </a:r>
            <a:endParaRPr lang="ro-RO" sz="7200" dirty="0"/>
          </a:p>
          <a:p>
            <a:pPr marL="0" indent="0" algn="ctr">
              <a:buNone/>
            </a:pPr>
            <a:r>
              <a:rPr lang="ro-RO" sz="7200" dirty="0"/>
              <a:t>35 lei</a:t>
            </a:r>
            <a:r>
              <a:rPr lang="en-US" sz="7200" dirty="0"/>
              <a:t>/</a:t>
            </a:r>
            <a:r>
              <a:rPr lang="en-US" sz="7200" dirty="0" err="1"/>
              <a:t>zi</a:t>
            </a:r>
            <a:r>
              <a:rPr lang="en-US" sz="7200" dirty="0"/>
              <a:t> de </a:t>
            </a:r>
            <a:r>
              <a:rPr lang="en-US" sz="7200" dirty="0" err="1"/>
              <a:t>activitate</a:t>
            </a:r>
            <a:r>
              <a:rPr lang="en-US" sz="7200" dirty="0"/>
              <a:t> </a:t>
            </a:r>
            <a:endParaRPr lang="ro-RO" sz="6000" dirty="0"/>
          </a:p>
          <a:p>
            <a:pPr marL="0" indent="0" algn="ctr">
              <a:buNone/>
            </a:pPr>
            <a:r>
              <a:rPr lang="en-US" sz="4500" b="1" dirty="0">
                <a:solidFill>
                  <a:srgbClr val="0070C0"/>
                </a:solidFill>
              </a:rPr>
              <a:t>5 </a:t>
            </a:r>
            <a:r>
              <a:rPr lang="en-US" sz="4500" b="1" dirty="0" err="1">
                <a:solidFill>
                  <a:srgbClr val="0070C0"/>
                </a:solidFill>
              </a:rPr>
              <a:t>zile</a:t>
            </a:r>
            <a:r>
              <a:rPr lang="ro-RO" sz="4500" b="1" dirty="0">
                <a:solidFill>
                  <a:srgbClr val="0070C0"/>
                </a:solidFill>
              </a:rPr>
              <a:t> alegeri Preşedintele României TURUL </a:t>
            </a:r>
            <a:r>
              <a:rPr lang="ro-RO" sz="4500" dirty="0">
                <a:solidFill>
                  <a:srgbClr val="0070C0"/>
                </a:solidFill>
              </a:rPr>
              <a:t>I</a:t>
            </a:r>
          </a:p>
          <a:p>
            <a:pPr marL="0" indent="0" algn="ctr">
              <a:buNone/>
            </a:pPr>
            <a:r>
              <a:rPr lang="ro-RO" sz="4500" b="1" dirty="0">
                <a:solidFill>
                  <a:srgbClr val="FF0000"/>
                </a:solidFill>
              </a:rPr>
              <a:t>-5 zile alegeri Senat Camera Deputaţilor</a:t>
            </a:r>
          </a:p>
          <a:p>
            <a:pPr marL="0" indent="0" algn="ctr">
              <a:buNone/>
            </a:pPr>
            <a:r>
              <a:rPr lang="ro-RO" sz="4500" b="1" dirty="0">
                <a:solidFill>
                  <a:srgbClr val="0070C0"/>
                </a:solidFill>
              </a:rPr>
              <a:t>3</a:t>
            </a:r>
            <a:r>
              <a:rPr lang="en-US" sz="4500" b="1" dirty="0">
                <a:solidFill>
                  <a:srgbClr val="0070C0"/>
                </a:solidFill>
              </a:rPr>
              <a:t> </a:t>
            </a:r>
            <a:r>
              <a:rPr lang="en-US" sz="4500" b="1" dirty="0" err="1">
                <a:solidFill>
                  <a:srgbClr val="0070C0"/>
                </a:solidFill>
              </a:rPr>
              <a:t>zile</a:t>
            </a:r>
            <a:r>
              <a:rPr lang="ro-RO" sz="4500" b="1" dirty="0">
                <a:solidFill>
                  <a:srgbClr val="0070C0"/>
                </a:solidFill>
              </a:rPr>
              <a:t> alegeri Preşedintele României TURUL II</a:t>
            </a:r>
          </a:p>
          <a:p>
            <a:pPr marL="0" indent="0" algn="ctr">
              <a:buNone/>
            </a:pPr>
            <a:r>
              <a:rPr lang="ro-RO" sz="4050" dirty="0"/>
              <a:t>(art. 3, alin. 1 HG 1035</a:t>
            </a:r>
            <a:r>
              <a:rPr lang="en-US" sz="4050" dirty="0"/>
              <a:t>/</a:t>
            </a:r>
            <a:r>
              <a:rPr lang="ro-RO" sz="4050" dirty="0"/>
              <a:t>2024)</a:t>
            </a:r>
          </a:p>
          <a:p>
            <a:pPr marL="0" indent="0" algn="ctr">
              <a:buNone/>
            </a:pPr>
            <a:r>
              <a:rPr lang="ro-RO" sz="4050" dirty="0"/>
              <a:t> (art. 3, alin. 1 HG 1062</a:t>
            </a:r>
            <a:r>
              <a:rPr lang="en-US" sz="4050" dirty="0"/>
              <a:t> /</a:t>
            </a:r>
            <a:r>
              <a:rPr lang="ro-RO" sz="4050" dirty="0"/>
              <a:t>2024) </a:t>
            </a:r>
          </a:p>
          <a:p>
            <a:pPr marL="0" indent="0" algn="ctr">
              <a:buNone/>
            </a:pPr>
            <a:r>
              <a:rPr lang="ro-RO" sz="4050" dirty="0"/>
              <a:t>(a</a:t>
            </a:r>
            <a:r>
              <a:rPr lang="en-US" sz="4050" dirty="0"/>
              <a:t>rt. 5 </a:t>
            </a:r>
            <a:r>
              <a:rPr lang="en-US" sz="4050" dirty="0" err="1"/>
              <a:t>alin</a:t>
            </a:r>
            <a:r>
              <a:rPr lang="en-US" sz="4050" dirty="0"/>
              <a:t>. 1 lit. </a:t>
            </a:r>
            <a:r>
              <a:rPr lang="ro-RO" sz="4050" dirty="0"/>
              <a:t>a, </a:t>
            </a:r>
            <a:r>
              <a:rPr lang="en-US" sz="4050" dirty="0" err="1"/>
              <a:t>alin</a:t>
            </a:r>
            <a:r>
              <a:rPr lang="en-US" sz="4050" dirty="0"/>
              <a:t>. 3 O</a:t>
            </a:r>
            <a:r>
              <a:rPr lang="ro-RO" sz="4050" dirty="0"/>
              <a:t>U</a:t>
            </a:r>
            <a:r>
              <a:rPr lang="en-US" sz="4050" dirty="0"/>
              <a:t>G 98/2024</a:t>
            </a:r>
            <a:r>
              <a:rPr lang="ro-RO" sz="40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843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sz="4050" b="1" dirty="0">
                <a:solidFill>
                  <a:srgbClr val="FF0000"/>
                </a:solidFill>
              </a:rPr>
              <a:t>INDEMNIZAȚII,  </a:t>
            </a:r>
            <a:r>
              <a:rPr lang="ro-RO" sz="4050" b="1" dirty="0" err="1">
                <a:solidFill>
                  <a:srgbClr val="FF0000"/>
                </a:solidFill>
              </a:rPr>
              <a:t>INDEMNIZAȚII</a:t>
            </a:r>
            <a:r>
              <a:rPr lang="ro-RO" sz="4050" b="1" dirty="0">
                <a:solidFill>
                  <a:srgbClr val="FF0000"/>
                </a:solidFill>
              </a:rPr>
              <a:t>  PROTOCOL MEMBRI  BESV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o-RO" dirty="0" smtClean="0"/>
          </a:p>
          <a:p>
            <a:pPr marL="0" indent="0" algn="ctr">
              <a:buNone/>
            </a:pPr>
            <a:r>
              <a:rPr lang="ro-RO" sz="6600" dirty="0"/>
              <a:t>240</a:t>
            </a:r>
            <a:r>
              <a:rPr lang="en-US" sz="6600" dirty="0"/>
              <a:t> lei/</a:t>
            </a:r>
            <a:r>
              <a:rPr lang="en-US" sz="6600" dirty="0" err="1"/>
              <a:t>zi</a:t>
            </a:r>
            <a:r>
              <a:rPr lang="en-US" sz="6600" dirty="0"/>
              <a:t> de </a:t>
            </a:r>
            <a:r>
              <a:rPr lang="en-US" sz="6600" dirty="0" err="1"/>
              <a:t>activitate</a:t>
            </a:r>
            <a:endParaRPr lang="ro-RO" sz="6600" dirty="0"/>
          </a:p>
          <a:p>
            <a:pPr marL="0" indent="0" algn="ctr">
              <a:buNone/>
            </a:pPr>
            <a:r>
              <a:rPr lang="ro-RO" sz="6600" dirty="0"/>
              <a:t>35 lei</a:t>
            </a:r>
            <a:r>
              <a:rPr lang="en-US" sz="6600" dirty="0"/>
              <a:t>/</a:t>
            </a:r>
            <a:r>
              <a:rPr lang="en-US" sz="6600" dirty="0" err="1"/>
              <a:t>zi</a:t>
            </a:r>
            <a:r>
              <a:rPr lang="en-US" sz="6600" dirty="0"/>
              <a:t> de </a:t>
            </a:r>
            <a:r>
              <a:rPr lang="en-US" sz="6600" dirty="0" err="1"/>
              <a:t>activitate</a:t>
            </a:r>
            <a:r>
              <a:rPr lang="en-US" sz="6600" dirty="0"/>
              <a:t> </a:t>
            </a:r>
            <a:endParaRPr lang="ro-RO" sz="5400" dirty="0"/>
          </a:p>
          <a:p>
            <a:pPr marL="0" indent="0" algn="ctr">
              <a:buNone/>
            </a:pPr>
            <a:r>
              <a:rPr lang="en-US" sz="4050" b="1" dirty="0">
                <a:solidFill>
                  <a:srgbClr val="0070C0"/>
                </a:solidFill>
              </a:rPr>
              <a:t>5 </a:t>
            </a:r>
            <a:r>
              <a:rPr lang="en-US" sz="4050" b="1" dirty="0" err="1">
                <a:solidFill>
                  <a:srgbClr val="0070C0"/>
                </a:solidFill>
              </a:rPr>
              <a:t>zile</a:t>
            </a:r>
            <a:r>
              <a:rPr lang="ro-RO" sz="4050" b="1" dirty="0">
                <a:solidFill>
                  <a:srgbClr val="0070C0"/>
                </a:solidFill>
              </a:rPr>
              <a:t> alegeri Preşedintele României TURUL </a:t>
            </a:r>
            <a:r>
              <a:rPr lang="ro-RO" sz="4050" dirty="0">
                <a:solidFill>
                  <a:srgbClr val="0070C0"/>
                </a:solidFill>
              </a:rPr>
              <a:t>I</a:t>
            </a:r>
          </a:p>
          <a:p>
            <a:pPr marL="0" indent="0" algn="ctr">
              <a:buNone/>
            </a:pPr>
            <a:r>
              <a:rPr lang="ro-RO" sz="4050" b="1" dirty="0">
                <a:solidFill>
                  <a:srgbClr val="FF0000"/>
                </a:solidFill>
              </a:rPr>
              <a:t>-5 zile alegeri Senat Camera Deputaţilor</a:t>
            </a:r>
          </a:p>
          <a:p>
            <a:pPr marL="0" indent="0" algn="ctr">
              <a:buNone/>
            </a:pPr>
            <a:r>
              <a:rPr lang="ro-RO" sz="4050" b="1" dirty="0">
                <a:solidFill>
                  <a:srgbClr val="0070C0"/>
                </a:solidFill>
              </a:rPr>
              <a:t>3</a:t>
            </a:r>
            <a:r>
              <a:rPr lang="en-US" sz="4050" b="1" dirty="0">
                <a:solidFill>
                  <a:srgbClr val="0070C0"/>
                </a:solidFill>
              </a:rPr>
              <a:t> </a:t>
            </a:r>
            <a:r>
              <a:rPr lang="en-US" sz="4050" b="1" dirty="0" err="1">
                <a:solidFill>
                  <a:srgbClr val="0070C0"/>
                </a:solidFill>
              </a:rPr>
              <a:t>zile</a:t>
            </a:r>
            <a:r>
              <a:rPr lang="ro-RO" sz="4050" b="1" dirty="0">
                <a:solidFill>
                  <a:srgbClr val="0070C0"/>
                </a:solidFill>
              </a:rPr>
              <a:t> alegeri Preşedintele României TURUL II</a:t>
            </a:r>
          </a:p>
          <a:p>
            <a:pPr marL="0" indent="0" algn="ctr">
              <a:buNone/>
            </a:pPr>
            <a:r>
              <a:rPr lang="ro-RO" sz="3600" dirty="0"/>
              <a:t>(art. 3, alin. 2 HG 1035</a:t>
            </a:r>
            <a:r>
              <a:rPr lang="en-US" sz="3600" dirty="0"/>
              <a:t>/</a:t>
            </a:r>
            <a:r>
              <a:rPr lang="ro-RO" sz="3600" dirty="0"/>
              <a:t>2024)</a:t>
            </a:r>
          </a:p>
          <a:p>
            <a:pPr marL="0" indent="0" algn="ctr">
              <a:buNone/>
            </a:pPr>
            <a:r>
              <a:rPr lang="ro-RO" sz="3600" dirty="0"/>
              <a:t> (art. 3, alin. 2 HG 1062</a:t>
            </a:r>
            <a:r>
              <a:rPr lang="en-US" sz="3600" dirty="0"/>
              <a:t> /</a:t>
            </a:r>
            <a:r>
              <a:rPr lang="ro-RO" sz="3600" dirty="0"/>
              <a:t>2024) </a:t>
            </a:r>
          </a:p>
          <a:p>
            <a:pPr marL="0" indent="0" algn="ctr">
              <a:buNone/>
            </a:pPr>
            <a:r>
              <a:rPr lang="ro-RO" sz="3600" dirty="0"/>
              <a:t>(a</a:t>
            </a:r>
            <a:r>
              <a:rPr lang="en-US" sz="3600" dirty="0"/>
              <a:t>rt. 5 </a:t>
            </a:r>
            <a:r>
              <a:rPr lang="en-US" sz="3600" dirty="0" err="1"/>
              <a:t>alin</a:t>
            </a:r>
            <a:r>
              <a:rPr lang="en-US" sz="3600" dirty="0"/>
              <a:t>. 1 lit. </a:t>
            </a:r>
            <a:r>
              <a:rPr lang="ro-RO" sz="3600" dirty="0"/>
              <a:t>b, </a:t>
            </a:r>
            <a:r>
              <a:rPr lang="en-US" sz="3600" dirty="0" err="1"/>
              <a:t>alin</a:t>
            </a:r>
            <a:r>
              <a:rPr lang="en-US" sz="3600" dirty="0"/>
              <a:t>. 3 O</a:t>
            </a:r>
            <a:r>
              <a:rPr lang="ro-RO" sz="3600" dirty="0"/>
              <a:t>U</a:t>
            </a:r>
            <a:r>
              <a:rPr lang="en-US" sz="3600" dirty="0"/>
              <a:t>G 98/2024</a:t>
            </a:r>
            <a:r>
              <a:rPr lang="ro-RO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7382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o-RO" sz="3600" b="1" dirty="0" smtClean="0">
                <a:solidFill>
                  <a:srgbClr val="0070C0"/>
                </a:solidFill>
              </a:rPr>
              <a:t>CHELTUIELI  </a:t>
            </a:r>
            <a:br>
              <a:rPr lang="ro-RO" sz="3600" b="1" dirty="0" smtClean="0">
                <a:solidFill>
                  <a:srgbClr val="0070C0"/>
                </a:solidFill>
              </a:rPr>
            </a:br>
            <a:r>
              <a:rPr lang="ro-RO" sz="3600" b="1" dirty="0" smtClean="0">
                <a:solidFill>
                  <a:srgbClr val="0070C0"/>
                </a:solidFill>
              </a:rPr>
              <a:t>SUPORTATE  DE INSTITUŢIA PREFECTULUI</a:t>
            </a:r>
            <a:endParaRPr lang="ro-RO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o-RO" b="1" dirty="0" smtClean="0"/>
              <a:t>INDEMNIZAŢII PREŞEDINŢI, LOCŢIITORI BESV, OPERATORI DE CALCULATOR, OPERATORI DE CALCULATOR REZERVĂ, INFORMATICIENI</a:t>
            </a:r>
          </a:p>
          <a:p>
            <a:pPr>
              <a:buNone/>
            </a:pPr>
            <a:r>
              <a:rPr lang="ro-RO" b="1" dirty="0" smtClean="0">
                <a:solidFill>
                  <a:srgbClr val="FF0000"/>
                </a:solidFill>
              </a:rPr>
              <a:t>INDEMNIZAŢII DE PROTOCOL PREŞEDINŢI, LOCŢIITORI BESV, OPERATORI DE CALCULATOR, OPERATORI DE CALCULATOR REZERVĂ, INFORMATICIENI</a:t>
            </a:r>
          </a:p>
          <a:p>
            <a:pPr>
              <a:buNone/>
            </a:pPr>
            <a:r>
              <a:rPr lang="ro-RO" b="1" dirty="0" smtClean="0"/>
              <a:t>C</a:t>
            </a:r>
            <a:r>
              <a:rPr lang="en-US" b="1" dirty="0" err="1" smtClean="0"/>
              <a:t>heltuieli</a:t>
            </a:r>
            <a:r>
              <a:rPr lang="en-US" b="1" dirty="0" smtClean="0"/>
              <a:t> de transport din </a:t>
            </a:r>
            <a:r>
              <a:rPr lang="en-US" b="1" dirty="0" err="1" smtClean="0"/>
              <a:t>localitatea</a:t>
            </a:r>
            <a:r>
              <a:rPr lang="en-US" b="1" dirty="0" smtClean="0"/>
              <a:t> de </a:t>
            </a:r>
            <a:r>
              <a:rPr lang="en-US" b="1" dirty="0" err="1" smtClean="0"/>
              <a:t>domiciliu</a:t>
            </a:r>
            <a:r>
              <a:rPr lang="en-US" dirty="0" smtClean="0"/>
              <a:t> /</a:t>
            </a:r>
            <a:r>
              <a:rPr lang="en-US" b="1" dirty="0" smtClean="0"/>
              <a:t> </a:t>
            </a:r>
            <a:r>
              <a:rPr lang="ro-RO" b="1" dirty="0" smtClean="0"/>
              <a:t>r</a:t>
            </a:r>
            <a:r>
              <a:rPr lang="en-US" b="1" dirty="0" err="1" smtClean="0"/>
              <a:t>eşedinţă</a:t>
            </a:r>
            <a:r>
              <a:rPr lang="en-US" b="1" dirty="0" smtClean="0"/>
              <a:t> al</a:t>
            </a:r>
            <a:r>
              <a:rPr lang="ro-RO" b="1" dirty="0" smtClean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preşedinţilor</a:t>
            </a:r>
            <a:r>
              <a:rPr lang="en-US" b="1" dirty="0" smtClean="0"/>
              <a:t> </a:t>
            </a:r>
            <a:r>
              <a:rPr lang="ro-RO" b="1" dirty="0" smtClean="0"/>
              <a:t>BESV</a:t>
            </a:r>
            <a:r>
              <a:rPr lang="en-US" b="1" dirty="0" smtClean="0"/>
              <a:t>,  </a:t>
            </a:r>
            <a:r>
              <a:rPr lang="en-US" b="1" dirty="0" err="1" smtClean="0"/>
              <a:t>locţiitorilor</a:t>
            </a:r>
            <a:r>
              <a:rPr lang="ro-RO" b="1" dirty="0" smtClean="0"/>
              <a:t>,</a:t>
            </a:r>
            <a:r>
              <a:rPr lang="en-US" b="1" dirty="0" smtClean="0"/>
              <a:t> </a:t>
            </a:r>
            <a:r>
              <a:rPr lang="en-US" b="1" dirty="0" err="1" smtClean="0"/>
              <a:t>operatorilor</a:t>
            </a:r>
            <a:r>
              <a:rPr lang="en-US" b="1" dirty="0" smtClean="0"/>
              <a:t> de calculator la </a:t>
            </a:r>
            <a:r>
              <a:rPr lang="en-US" b="1" dirty="0" err="1" smtClean="0"/>
              <a:t>şi</a:t>
            </a:r>
            <a:r>
              <a:rPr lang="en-US" b="1" dirty="0" smtClean="0"/>
              <a:t> de la </a:t>
            </a:r>
            <a:r>
              <a:rPr lang="en-US" b="1" dirty="0" err="1" smtClean="0"/>
              <a:t>şedinţele</a:t>
            </a:r>
            <a:r>
              <a:rPr lang="en-US" b="1" dirty="0" smtClean="0"/>
              <a:t> de </a:t>
            </a:r>
            <a:r>
              <a:rPr lang="en-US" b="1" dirty="0" err="1" smtClean="0"/>
              <a:t>instruire</a:t>
            </a:r>
            <a:r>
              <a:rPr lang="ro-RO" b="1" dirty="0" smtClean="0"/>
              <a:t>  </a:t>
            </a:r>
            <a:r>
              <a:rPr lang="en-US" b="1" dirty="0" err="1" smtClean="0"/>
              <a:t>şi</a:t>
            </a:r>
            <a:r>
              <a:rPr lang="en-US" b="1" dirty="0" smtClean="0"/>
              <a:t> </a:t>
            </a:r>
            <a:r>
              <a:rPr lang="en-US" b="1" dirty="0" err="1" smtClean="0"/>
              <a:t>în</a:t>
            </a:r>
            <a:r>
              <a:rPr lang="en-US" b="1" dirty="0" smtClean="0"/>
              <a:t> </a:t>
            </a:r>
            <a:r>
              <a:rPr lang="en-US" b="1" dirty="0" err="1" smtClean="0"/>
              <a:t>exercitarea</a:t>
            </a:r>
            <a:r>
              <a:rPr lang="en-US" b="1" dirty="0" smtClean="0"/>
              <a:t> </a:t>
            </a:r>
            <a:r>
              <a:rPr lang="en-US" b="1" dirty="0" err="1" smtClean="0"/>
              <a:t>atribuţiilor</a:t>
            </a:r>
            <a:r>
              <a:rPr lang="en-US" b="1" dirty="0" smtClean="0"/>
              <a:t> </a:t>
            </a:r>
            <a:r>
              <a:rPr lang="en-US" b="1" dirty="0" err="1" smtClean="0"/>
              <a:t>ce</a:t>
            </a:r>
            <a:r>
              <a:rPr lang="en-US" b="1" dirty="0" smtClean="0"/>
              <a:t> le </a:t>
            </a:r>
            <a:r>
              <a:rPr lang="en-US" b="1" dirty="0" err="1" smtClean="0"/>
              <a:t>revin</a:t>
            </a:r>
            <a:endParaRPr lang="ro-RO" b="1" dirty="0" smtClean="0"/>
          </a:p>
          <a:p>
            <a:pPr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00862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CHELTUIELI DE TRANSPORT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o-RO" b="1" i="1" dirty="0" smtClean="0">
                <a:solidFill>
                  <a:srgbClr val="0070C0"/>
                </a:solidFill>
              </a:rPr>
              <a:t>COMPLETARE CERERE TIPIZATĂ PRIVIND </a:t>
            </a:r>
            <a:r>
              <a:rPr lang="ro-RO" b="1" i="1" dirty="0">
                <a:solidFill>
                  <a:srgbClr val="0070C0"/>
                </a:solidFill>
              </a:rPr>
              <a:t>DECONTAREA CHELTUIELILOR DE TRANSPORT </a:t>
            </a:r>
            <a:endParaRPr lang="ro-RO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o-RO" b="1" dirty="0"/>
              <a:t>(vor fi înmânate împreună cu materialele necesare </a:t>
            </a:r>
            <a:r>
              <a:rPr lang="ro-RO" b="1" dirty="0" smtClean="0"/>
              <a:t>votării)</a:t>
            </a:r>
            <a:endParaRPr lang="ro-RO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o-RO" b="1" u="sng" dirty="0" smtClean="0">
                <a:solidFill>
                  <a:srgbClr val="FF0000"/>
                </a:solidFill>
              </a:rPr>
              <a:t>Anexare:</a:t>
            </a:r>
            <a:endParaRPr lang="ro-RO" b="1" u="sng" dirty="0">
              <a:solidFill>
                <a:srgbClr val="FF0000"/>
              </a:solidFill>
            </a:endParaRP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-copie act de identitate</a:t>
            </a: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-documente justificative (bon carburant, bilet transport în comun, etc)</a:t>
            </a:r>
          </a:p>
          <a:p>
            <a:endParaRPr lang="ro-RO" b="1" i="1" dirty="0" smtClean="0"/>
          </a:p>
        </p:txBody>
      </p:sp>
    </p:spTree>
    <p:extLst>
      <p:ext uri="{BB962C8B-B14F-4D97-AF65-F5344CB8AC3E}">
        <p14:creationId xmlns:p14="http://schemas.microsoft.com/office/powerpoint/2010/main" val="3687584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CHELTUIELI DE TRANSPORT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o-RO" b="1" dirty="0">
                <a:solidFill>
                  <a:srgbClr val="FF0000"/>
                </a:solidFill>
              </a:rPr>
              <a:t>Beneficiari ai decontării cheltuielilor de transport</a:t>
            </a:r>
            <a:r>
              <a:rPr lang="ro-RO" b="1" dirty="0" smtClean="0">
                <a:solidFill>
                  <a:srgbClr val="FF000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ro-RO" dirty="0" smtClean="0"/>
              <a:t> -</a:t>
            </a:r>
            <a:r>
              <a:rPr lang="ro-RO" b="1" dirty="0" err="1" smtClean="0"/>
              <a:t>preşedinţii</a:t>
            </a:r>
            <a:r>
              <a:rPr lang="ro-RO" b="1" dirty="0" smtClean="0"/>
              <a:t>/</a:t>
            </a:r>
            <a:r>
              <a:rPr lang="ro-RO" b="1" dirty="0"/>
              <a:t> </a:t>
            </a:r>
            <a:r>
              <a:rPr lang="ro-RO" b="1" dirty="0" err="1" smtClean="0"/>
              <a:t>locţiitorii</a:t>
            </a:r>
            <a:r>
              <a:rPr lang="ro-RO" b="1" dirty="0" smtClean="0"/>
              <a:t> </a:t>
            </a:r>
            <a:r>
              <a:rPr lang="ro-RO" b="1" dirty="0"/>
              <a:t>birourilor electorale ale </a:t>
            </a:r>
            <a:r>
              <a:rPr lang="ro-RO" b="1" dirty="0" err="1"/>
              <a:t>secţiilor</a:t>
            </a:r>
            <a:r>
              <a:rPr lang="ro-RO" b="1" dirty="0"/>
              <a:t> de </a:t>
            </a:r>
            <a:r>
              <a:rPr lang="ro-RO" b="1" dirty="0" smtClean="0"/>
              <a:t>votare </a:t>
            </a:r>
          </a:p>
          <a:p>
            <a:pPr marL="0" indent="0" algn="ctr">
              <a:buNone/>
            </a:pPr>
            <a:r>
              <a:rPr lang="ro-RO" b="1" dirty="0" smtClean="0"/>
              <a:t>operatorii </a:t>
            </a:r>
            <a:r>
              <a:rPr lang="ro-RO" b="1" dirty="0"/>
              <a:t>de calculator</a:t>
            </a:r>
            <a:r>
              <a:rPr lang="ro-RO" dirty="0"/>
              <a:t> </a:t>
            </a:r>
            <a:endParaRPr lang="ro-RO" dirty="0" smtClean="0"/>
          </a:p>
          <a:p>
            <a:pPr marL="0" indent="0" algn="ctr">
              <a:buNone/>
            </a:pPr>
            <a:r>
              <a:rPr lang="ro-RO" dirty="0"/>
              <a:t>-</a:t>
            </a:r>
            <a:r>
              <a:rPr lang="ro-RO" dirty="0" smtClean="0"/>
              <a:t>din </a:t>
            </a:r>
            <a:r>
              <a:rPr lang="ro-RO" dirty="0"/>
              <a:t>localitatea de domiciliu sau </a:t>
            </a:r>
            <a:r>
              <a:rPr lang="ro-RO" dirty="0" err="1"/>
              <a:t>reşedinţă</a:t>
            </a:r>
            <a:r>
              <a:rPr lang="ro-RO" dirty="0"/>
              <a:t> la </a:t>
            </a:r>
            <a:r>
              <a:rPr lang="ro-RO" dirty="0" err="1"/>
              <a:t>şi</a:t>
            </a:r>
            <a:r>
              <a:rPr lang="ro-RO" dirty="0"/>
              <a:t> de la </a:t>
            </a:r>
            <a:r>
              <a:rPr lang="ro-RO" dirty="0" err="1"/>
              <a:t>şedinţele</a:t>
            </a:r>
            <a:r>
              <a:rPr lang="ro-RO" dirty="0"/>
              <a:t> de instruire, după caz, precum </a:t>
            </a:r>
            <a:r>
              <a:rPr lang="ro-RO" dirty="0" err="1"/>
              <a:t>şi</a:t>
            </a:r>
            <a:r>
              <a:rPr lang="ro-RO" dirty="0"/>
              <a:t> în exercitarea </a:t>
            </a:r>
            <a:r>
              <a:rPr lang="ro-RO" dirty="0" err="1"/>
              <a:t>atribuţiilor</a:t>
            </a:r>
            <a:r>
              <a:rPr lang="ro-RO" dirty="0"/>
              <a:t> ce le revin </a:t>
            </a:r>
            <a:endParaRPr lang="ro-RO" dirty="0" smtClean="0"/>
          </a:p>
          <a:p>
            <a:pPr marL="0" indent="0" algn="ctr">
              <a:buNone/>
            </a:pPr>
            <a:r>
              <a:rPr lang="ro-RO" i="1" dirty="0" smtClean="0"/>
              <a:t>(</a:t>
            </a:r>
            <a:r>
              <a:rPr lang="ro-RO" dirty="0"/>
              <a:t>art. 6, alin. 2, lit. b din HG nr. </a:t>
            </a:r>
            <a:r>
              <a:rPr lang="ro-RO" dirty="0" smtClean="0"/>
              <a:t>1062/2024</a:t>
            </a:r>
          </a:p>
          <a:p>
            <a:pPr marL="0" indent="0" algn="ctr">
              <a:buNone/>
            </a:pPr>
            <a:r>
              <a:rPr lang="ro-RO" dirty="0"/>
              <a:t>art. 6, alin. 2, lit. b din HG nr. </a:t>
            </a:r>
            <a:r>
              <a:rPr lang="ro-RO" dirty="0" smtClean="0"/>
              <a:t>1035/2024</a:t>
            </a:r>
            <a:r>
              <a:rPr lang="ro-RO" i="1" dirty="0" smtClean="0"/>
              <a:t>)</a:t>
            </a:r>
            <a:endParaRPr lang="ro-RO" i="1" dirty="0"/>
          </a:p>
          <a:p>
            <a:pPr marL="0" indent="0" algn="ctr">
              <a:buNone/>
            </a:pPr>
            <a:r>
              <a:rPr lang="ro-RO" b="1" dirty="0"/>
              <a:t>Nu se decontează transportul în regim de taxi!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8134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/>
          </a:bodyPr>
          <a:lstStyle/>
          <a:p>
            <a:r>
              <a:rPr lang="ro-RO" sz="4800" b="1" u="sng" dirty="0" smtClean="0">
                <a:solidFill>
                  <a:srgbClr val="FF0000"/>
                </a:solidFill>
              </a:rPr>
              <a:t>CHELTUIELI DE PROTOCOL</a:t>
            </a:r>
            <a:br>
              <a:rPr lang="ro-RO" sz="4800" b="1" u="sng" dirty="0" smtClean="0">
                <a:solidFill>
                  <a:srgbClr val="FF0000"/>
                </a:solidFill>
              </a:rPr>
            </a:br>
            <a:r>
              <a:rPr lang="ro-RO" sz="4800" b="1" u="sng" dirty="0" smtClean="0">
                <a:solidFill>
                  <a:srgbClr val="FF0000"/>
                </a:solidFill>
              </a:rPr>
              <a:t>35 LEI/PERSOANĂ/ZI DE ACTIVITATE</a:t>
            </a:r>
            <a:br>
              <a:rPr lang="ro-RO" sz="4800" b="1" u="sng" dirty="0" smtClean="0">
                <a:solidFill>
                  <a:srgbClr val="FF0000"/>
                </a:solidFill>
              </a:rPr>
            </a:br>
            <a:r>
              <a:rPr lang="ro-RO" sz="4800" b="1" dirty="0" smtClean="0"/>
              <a:t/>
            </a:r>
            <a:br>
              <a:rPr lang="ro-RO" sz="4800" b="1" dirty="0" smtClean="0"/>
            </a:br>
            <a:r>
              <a:rPr lang="en-US" sz="4800" b="1" dirty="0" smtClean="0"/>
              <a:t> </a:t>
            </a:r>
            <a:endParaRPr lang="ro-RO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 smtClean="0"/>
              <a:t>INSTRUIRE </a:t>
            </a:r>
            <a:r>
              <a:rPr lang="ro-RO" b="1" dirty="0">
                <a:solidFill>
                  <a:srgbClr val="002060"/>
                </a:solidFill>
              </a:rPr>
              <a:t>PREŞEDINŢI/LOCȚIITORI SECTII DE VOTARE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3300" b="1" dirty="0">
                <a:solidFill>
                  <a:srgbClr val="FF0000"/>
                </a:solidFill>
              </a:rPr>
              <a:t>ALEGERI PENTRU SENAT ȘI CAMERA DEPUTAȚILOR 01.12.2024</a:t>
            </a:r>
            <a:endParaRPr lang="en-US" sz="33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o-RO" sz="3300" b="1" dirty="0">
                <a:solidFill>
                  <a:srgbClr val="FF0000"/>
                </a:solidFill>
              </a:rPr>
              <a:t>(HG 755</a:t>
            </a:r>
            <a:r>
              <a:rPr lang="en-US" sz="3300" b="1" dirty="0">
                <a:solidFill>
                  <a:srgbClr val="FF0000"/>
                </a:solidFill>
              </a:rPr>
              <a:t>/</a:t>
            </a:r>
            <a:r>
              <a:rPr lang="ro-RO" sz="3300" b="1" dirty="0">
                <a:solidFill>
                  <a:srgbClr val="FF0000"/>
                </a:solidFill>
              </a:rPr>
              <a:t>2024)</a:t>
            </a:r>
            <a:endParaRPr lang="ro-RO" sz="33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o-RO" sz="3300" b="1" dirty="0">
                <a:solidFill>
                  <a:srgbClr val="0070C0"/>
                </a:solidFill>
              </a:rPr>
              <a:t>ALEGERI PENTRU PREŞEDINTELE ROMÂNIEI 24.11.2024 TURUL I</a:t>
            </a:r>
          </a:p>
          <a:p>
            <a:pPr marL="0" indent="0" algn="ctr">
              <a:buNone/>
            </a:pPr>
            <a:r>
              <a:rPr lang="ro-RO" sz="3300" b="1" dirty="0">
                <a:solidFill>
                  <a:srgbClr val="0070C0"/>
                </a:solidFill>
              </a:rPr>
              <a:t>08.12.2024 TURUL II</a:t>
            </a:r>
          </a:p>
          <a:p>
            <a:pPr marL="0" indent="0" algn="ctr">
              <a:buNone/>
            </a:pPr>
            <a:r>
              <a:rPr lang="ro-RO" sz="3300" b="1" dirty="0">
                <a:solidFill>
                  <a:srgbClr val="0070C0"/>
                </a:solidFill>
              </a:rPr>
              <a:t>(HG 756</a:t>
            </a:r>
            <a:r>
              <a:rPr lang="en-US" sz="3300" b="1" dirty="0">
                <a:solidFill>
                  <a:srgbClr val="0070C0"/>
                </a:solidFill>
              </a:rPr>
              <a:t>/</a:t>
            </a:r>
            <a:r>
              <a:rPr lang="ro-RO" sz="3300" b="1" dirty="0">
                <a:solidFill>
                  <a:srgbClr val="0070C0"/>
                </a:solidFill>
              </a:rPr>
              <a:t>2024)</a:t>
            </a:r>
          </a:p>
          <a:p>
            <a:pPr marL="0" indent="0" algn="ctr">
              <a:buNone/>
            </a:pPr>
            <a:endParaRPr lang="ro-RO" sz="3300" b="1" dirty="0">
              <a:solidFill>
                <a:srgbClr val="0070C0"/>
              </a:solidFill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32686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srgbClr val="FF0000"/>
                </a:solidFill>
              </a:rPr>
              <a:t>INDEMNIZAȚII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4000" b="1" dirty="0" smtClean="0"/>
              <a:t>INDEMNIZAȚIILE SUNT SUPUSE NUMAI IMPOZITULUI PE VENIT</a:t>
            </a:r>
          </a:p>
          <a:p>
            <a:r>
              <a:rPr lang="ro-RO" sz="4000" b="1" dirty="0" smtClean="0">
                <a:solidFill>
                  <a:srgbClr val="0070C0"/>
                </a:solidFill>
              </a:rPr>
              <a:t>INDEMNIZAȚIILE SE VIREAZĂ ÎN CONTURILE PRIMĂRIILOR UAT ȘI SE </a:t>
            </a:r>
            <a:r>
              <a:rPr lang="ro-RO" sz="4000" b="1" dirty="0">
                <a:solidFill>
                  <a:srgbClr val="0070C0"/>
                </a:solidFill>
              </a:rPr>
              <a:t>PLĂTESC DUPĂ ÎNCHEIEREA PROCESULUI ELECTORAL</a:t>
            </a:r>
            <a:endParaRPr lang="ro-RO" sz="40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23258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 fontScale="90000"/>
          </a:bodyPr>
          <a:lstStyle/>
          <a:p>
            <a:pPr lvl="0"/>
            <a:r>
              <a:rPr lang="ro-RO" u="sng" dirty="0" smtClean="0"/>
              <a:t/>
            </a:r>
            <a:br>
              <a:rPr lang="ro-RO" u="sng" dirty="0" smtClean="0"/>
            </a:br>
            <a:r>
              <a:rPr lang="ro-RO" u="sng" dirty="0" smtClean="0"/>
              <a:t/>
            </a:r>
            <a:br>
              <a:rPr lang="ro-RO" u="sng" dirty="0" smtClean="0"/>
            </a:br>
            <a:r>
              <a:rPr lang="ro-RO" u="sng" dirty="0" smtClean="0"/>
              <a:t/>
            </a:r>
            <a:br>
              <a:rPr lang="ro-RO" u="sng" dirty="0" smtClean="0"/>
            </a:br>
            <a:r>
              <a:rPr lang="ro-RO" u="sng" dirty="0"/>
              <a:t/>
            </a:r>
            <a:br>
              <a:rPr lang="ro-RO" u="sng" dirty="0"/>
            </a:br>
            <a:r>
              <a:rPr lang="ro-RO" u="sng" dirty="0" smtClean="0"/>
              <a:t/>
            </a:r>
            <a:br>
              <a:rPr lang="ro-RO" u="sng" dirty="0" smtClean="0"/>
            </a:br>
            <a:r>
              <a:rPr lang="ro-RO" b="1" u="sng" dirty="0" smtClean="0">
                <a:solidFill>
                  <a:srgbClr val="FF0000"/>
                </a:solidFill>
              </a:rPr>
              <a:t>2</a:t>
            </a:r>
            <a:r>
              <a:rPr lang="ro-RO" u="sng" dirty="0" smtClean="0"/>
              <a:t> </a:t>
            </a:r>
            <a:r>
              <a:rPr lang="ro-RO" b="1" u="sng" dirty="0" smtClean="0">
                <a:solidFill>
                  <a:srgbClr val="FF0000"/>
                </a:solidFill>
              </a:rPr>
              <a:t>LISTE DE PREZENŢĂ (PONTAJE) PENTRU FIECARE PROCES ELECTORAL</a:t>
            </a:r>
            <a:r>
              <a:rPr lang="ro-RO" b="1" dirty="0" smtClean="0">
                <a:solidFill>
                  <a:srgbClr val="FF0000"/>
                </a:solidFill>
              </a:rPr>
              <a:t/>
            </a:r>
            <a:br>
              <a:rPr lang="ro-RO" b="1" dirty="0" smtClean="0">
                <a:solidFill>
                  <a:srgbClr val="FF0000"/>
                </a:solidFill>
              </a:rPr>
            </a:br>
            <a:r>
              <a:rPr lang="ro-RO" b="1" dirty="0" smtClean="0"/>
              <a:t>ALEGERI PREZIDENȚIALE TURUL I</a:t>
            </a:r>
            <a:r>
              <a:rPr lang="ro-RO" b="1" dirty="0" smtClean="0">
                <a:solidFill>
                  <a:srgbClr val="FF0000"/>
                </a:solidFill>
              </a:rPr>
              <a:t/>
            </a:r>
            <a:br>
              <a:rPr lang="ro-RO" b="1" dirty="0" smtClean="0">
                <a:solidFill>
                  <a:srgbClr val="FF0000"/>
                </a:solidFill>
              </a:rPr>
            </a:br>
            <a:r>
              <a:rPr lang="ro-RO" b="1" dirty="0" smtClean="0">
                <a:solidFill>
                  <a:srgbClr val="0070C0"/>
                </a:solidFill>
              </a:rPr>
              <a:t>ALEGERI SENAT CAMERA DEPUTAȚILOR</a:t>
            </a:r>
            <a:r>
              <a:rPr lang="ro-RO" b="1" dirty="0">
                <a:solidFill>
                  <a:srgbClr val="FF0000"/>
                </a:solidFill>
              </a:rPr>
              <a:t/>
            </a:r>
            <a:br>
              <a:rPr lang="ro-RO" b="1" dirty="0">
                <a:solidFill>
                  <a:srgbClr val="FF0000"/>
                </a:solidFill>
              </a:rPr>
            </a:br>
            <a:r>
              <a:rPr lang="ro-RO" b="1" dirty="0"/>
              <a:t>ALEGERI PREZIDENȚIALE TURUL </a:t>
            </a:r>
            <a:r>
              <a:rPr lang="ro-RO" b="1" dirty="0" smtClean="0"/>
              <a:t>II</a:t>
            </a:r>
            <a:r>
              <a:rPr lang="ro-RO" u="sng" dirty="0" smtClean="0"/>
              <a:t/>
            </a:r>
            <a:br>
              <a:rPr lang="ro-RO" u="sng" dirty="0" smtClean="0"/>
            </a:br>
            <a:r>
              <a:rPr lang="ro-RO" dirty="0" smtClean="0">
                <a:solidFill>
                  <a:srgbClr val="7030A0"/>
                </a:solidFill>
              </a:rPr>
              <a:t> </a:t>
            </a:r>
            <a:r>
              <a:rPr lang="ro-RO" sz="5300" b="1" dirty="0" smtClean="0">
                <a:solidFill>
                  <a:srgbClr val="7030A0"/>
                </a:solidFill>
              </a:rPr>
              <a:t>SE ÎNTOCMESC DE</a:t>
            </a:r>
            <a:br>
              <a:rPr lang="ro-RO" sz="5300" b="1" dirty="0" smtClean="0">
                <a:solidFill>
                  <a:srgbClr val="7030A0"/>
                </a:solidFill>
              </a:rPr>
            </a:br>
            <a:r>
              <a:rPr lang="ro-RO" sz="5300" b="1" dirty="0" smtClean="0">
                <a:solidFill>
                  <a:srgbClr val="7030A0"/>
                </a:solidFill>
              </a:rPr>
              <a:t> PREŞEDINTELE SV</a:t>
            </a:r>
            <a:r>
              <a:rPr lang="ro-RO" sz="5300" b="1" dirty="0" smtClean="0"/>
              <a:t/>
            </a:r>
            <a:br>
              <a:rPr lang="ro-RO" sz="5300" b="1" dirty="0" smtClean="0"/>
            </a:br>
            <a:r>
              <a:rPr lang="ro-RO" sz="5300" b="1" dirty="0" smtClean="0"/>
              <a:t/>
            </a:r>
            <a:br>
              <a:rPr lang="ro-RO" sz="5300" b="1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u="sng" dirty="0" smtClean="0"/>
              <a:t/>
            </a:r>
            <a:br>
              <a:rPr lang="ro-RO" u="sng" dirty="0" smtClean="0"/>
            </a:br>
            <a:endParaRPr lang="ro-RO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srgbClr val="FF0000"/>
                </a:solidFill>
              </a:rPr>
              <a:t>LISTE DE PREZENȚĂ (PONTAJE)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o-RO" b="1" u="sng" dirty="0" smtClean="0"/>
              <a:t>ALEGERI </a:t>
            </a:r>
            <a:r>
              <a:rPr lang="ro-RO" b="1" u="sng" dirty="0"/>
              <a:t>PREZIDENȚIALE TURUL </a:t>
            </a:r>
            <a:r>
              <a:rPr lang="ro-RO" b="1" u="sng" dirty="0" smtClean="0"/>
              <a:t>I ȘI II: </a:t>
            </a:r>
          </a:p>
          <a:p>
            <a:pPr marL="0" indent="0">
              <a:buNone/>
            </a:pPr>
            <a:r>
              <a:rPr lang="ro-RO" b="1" dirty="0" smtClean="0"/>
              <a:t>9 PERSOANE:</a:t>
            </a:r>
          </a:p>
          <a:p>
            <a:pPr marL="0" indent="0">
              <a:buNone/>
            </a:pPr>
            <a:r>
              <a:rPr lang="ro-RO" b="1" dirty="0"/>
              <a:t>	</a:t>
            </a:r>
            <a:r>
              <a:rPr lang="ro-RO" b="1" dirty="0" smtClean="0"/>
              <a:t>- PREȘEDINTE, LOCȚIITOR </a:t>
            </a:r>
          </a:p>
          <a:p>
            <a:pPr marL="0" indent="0">
              <a:buNone/>
            </a:pPr>
            <a:r>
              <a:rPr lang="ro-RO" b="1" dirty="0"/>
              <a:t>	</a:t>
            </a:r>
            <a:r>
              <a:rPr lang="ro-RO" b="1" dirty="0" smtClean="0"/>
              <a:t>- 7 MEMBRI</a:t>
            </a:r>
          </a:p>
          <a:p>
            <a:pPr marL="0" indent="0">
              <a:buNone/>
            </a:pPr>
            <a:r>
              <a:rPr lang="ro-RO" b="1" u="sng" dirty="0" smtClean="0">
                <a:solidFill>
                  <a:srgbClr val="0070C0"/>
                </a:solidFill>
              </a:rPr>
              <a:t>ALEGERI </a:t>
            </a:r>
            <a:r>
              <a:rPr lang="ro-RO" b="1" u="sng" dirty="0">
                <a:solidFill>
                  <a:srgbClr val="0070C0"/>
                </a:solidFill>
              </a:rPr>
              <a:t>SENAT CAMERA </a:t>
            </a:r>
            <a:r>
              <a:rPr lang="ro-RO" b="1" u="sng" dirty="0" smtClean="0">
                <a:solidFill>
                  <a:srgbClr val="0070C0"/>
                </a:solidFill>
              </a:rPr>
              <a:t>DEPUTAȚILOR:</a:t>
            </a:r>
          </a:p>
          <a:p>
            <a:pPr marL="0" indent="0">
              <a:buNone/>
            </a:pPr>
            <a:r>
              <a:rPr lang="ro-RO" b="1" dirty="0" smtClean="0">
                <a:solidFill>
                  <a:srgbClr val="0070C0"/>
                </a:solidFill>
              </a:rPr>
              <a:t>10 </a:t>
            </a:r>
            <a:r>
              <a:rPr lang="ro-RO" b="1" dirty="0">
                <a:solidFill>
                  <a:srgbClr val="0070C0"/>
                </a:solidFill>
              </a:rPr>
              <a:t>PERSOANE</a:t>
            </a:r>
            <a:r>
              <a:rPr lang="ro-RO" b="1" dirty="0" smtClean="0">
                <a:solidFill>
                  <a:srgbClr val="0070C0"/>
                </a:solidFill>
              </a:rPr>
              <a:t>: </a:t>
            </a:r>
          </a:p>
          <a:p>
            <a:pPr marL="0" indent="0">
              <a:buNone/>
            </a:pPr>
            <a:r>
              <a:rPr lang="ro-RO" b="1" dirty="0" smtClean="0">
                <a:solidFill>
                  <a:srgbClr val="0070C0"/>
                </a:solidFill>
              </a:rPr>
              <a:t>	- </a:t>
            </a:r>
            <a:r>
              <a:rPr lang="ro-RO" b="1" dirty="0">
                <a:solidFill>
                  <a:srgbClr val="0070C0"/>
                </a:solidFill>
              </a:rPr>
              <a:t>PREȘEDINTE, LOCȚIITOR </a:t>
            </a:r>
          </a:p>
          <a:p>
            <a:pPr marL="0" indent="0">
              <a:buNone/>
            </a:pPr>
            <a:r>
              <a:rPr lang="ro-RO" b="1" dirty="0">
                <a:solidFill>
                  <a:srgbClr val="0070C0"/>
                </a:solidFill>
              </a:rPr>
              <a:t>	- </a:t>
            </a:r>
            <a:r>
              <a:rPr lang="ro-RO" b="1" dirty="0" smtClean="0">
                <a:solidFill>
                  <a:srgbClr val="0070C0"/>
                </a:solidFill>
              </a:rPr>
              <a:t>8 </a:t>
            </a:r>
            <a:r>
              <a:rPr lang="ro-RO" b="1" dirty="0">
                <a:solidFill>
                  <a:srgbClr val="0070C0"/>
                </a:solidFill>
              </a:rPr>
              <a:t>MEMBRI</a:t>
            </a:r>
          </a:p>
          <a:p>
            <a:pPr marL="0" indent="0">
              <a:buNone/>
            </a:pPr>
            <a:r>
              <a:rPr lang="ro-RO" dirty="0" smtClean="0"/>
              <a:t> </a:t>
            </a:r>
          </a:p>
          <a:p>
            <a:pPr marL="0" indent="0">
              <a:buNone/>
            </a:pPr>
            <a:r>
              <a:rPr lang="ro-RO" b="1" dirty="0" smtClean="0">
                <a:solidFill>
                  <a:srgbClr val="7030A0"/>
                </a:solidFill>
              </a:rPr>
              <a:t>LISTĂ DE PREZENȚĂ SEPARATĂ PENTRU </a:t>
            </a:r>
          </a:p>
          <a:p>
            <a:pPr marL="0" indent="0">
              <a:buNone/>
            </a:pPr>
            <a:r>
              <a:rPr lang="ro-RO" b="1" dirty="0" smtClean="0">
                <a:solidFill>
                  <a:srgbClr val="7030A0"/>
                </a:solidFill>
              </a:rPr>
              <a:t>OPERATORUL DE CALCULATOR</a:t>
            </a:r>
            <a:endParaRPr lang="ro-RO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49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6600" dirty="0" smtClean="0">
                <a:solidFill>
                  <a:srgbClr val="FF0000"/>
                </a:solidFill>
              </a:rPr>
              <a:t>ATENȚIE!</a:t>
            </a:r>
            <a:endParaRPr lang="ro-RO" sz="6600" dirty="0">
              <a:solidFill>
                <a:srgbClr val="FF000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5400" b="1" dirty="0" smtClean="0">
                <a:solidFill>
                  <a:srgbClr val="0070C0"/>
                </a:solidFill>
              </a:rPr>
              <a:t>LA ALEGERILE PENTRU SENAT ȘI CAMERA DEPUTAȚILOR, LISTELE DE PREZENȚĂ </a:t>
            </a:r>
            <a:r>
              <a:rPr lang="ro-RO" sz="5400" b="1" u="sng" dirty="0" smtClean="0">
                <a:solidFill>
                  <a:srgbClr val="0070C0"/>
                </a:solidFill>
              </a:rPr>
              <a:t>VOR AVEA 2 FILE</a:t>
            </a:r>
            <a:r>
              <a:rPr lang="ro-RO" sz="5400" b="1" dirty="0" smtClean="0">
                <a:solidFill>
                  <a:srgbClr val="0070C0"/>
                </a:solidFill>
              </a:rPr>
              <a:t>: </a:t>
            </a:r>
            <a:r>
              <a:rPr lang="ro-RO" sz="5400" b="1" dirty="0" smtClean="0">
                <a:solidFill>
                  <a:srgbClr val="FF0000"/>
                </a:solidFill>
              </a:rPr>
              <a:t>NOIEMBRIE ȘI DECEMBRIE</a:t>
            </a:r>
            <a:endParaRPr lang="ro-RO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850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ro-RO" b="1" u="sng" dirty="0">
                <a:solidFill>
                  <a:srgbClr val="FF0000"/>
                </a:solidFill>
              </a:rPr>
              <a:t>LISTE DE PREZENŢĂ (</a:t>
            </a:r>
            <a:r>
              <a:rPr lang="ro-RO" b="1" u="sng" dirty="0" smtClean="0">
                <a:solidFill>
                  <a:srgbClr val="FF0000"/>
                </a:solidFill>
              </a:rPr>
              <a:t>PONTAJE)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066800" y="1600200"/>
            <a:ext cx="7010400" cy="4038600"/>
          </a:xfrm>
        </p:spPr>
        <p:txBody>
          <a:bodyPr>
            <a:normAutofit/>
          </a:bodyPr>
          <a:lstStyle/>
          <a:p>
            <a:r>
              <a:rPr lang="ro-RO" sz="4800" b="1" dirty="0">
                <a:solidFill>
                  <a:schemeClr val="tx1"/>
                </a:solidFill>
              </a:rPr>
              <a:t>Foile de pontaj vor fi înmânate împreună cu materialele necesare </a:t>
            </a:r>
            <a:r>
              <a:rPr lang="ro-RO" sz="4800" b="1" dirty="0" smtClean="0">
                <a:solidFill>
                  <a:schemeClr val="tx1"/>
                </a:solidFill>
              </a:rPr>
              <a:t>votării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86665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>
                <a:solidFill>
                  <a:srgbClr val="FF0000"/>
                </a:solidFill>
              </a:rPr>
              <a:t>OBLIGATORIU!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o-RO" sz="3600" b="1" u="sng" dirty="0">
                <a:solidFill>
                  <a:srgbClr val="FF0000"/>
                </a:solidFill>
              </a:rPr>
              <a:t>LISTELE DE PREZENŢĂ </a:t>
            </a:r>
            <a:r>
              <a:rPr lang="ro-RO" sz="3600" b="1" dirty="0">
                <a:solidFill>
                  <a:srgbClr val="FF0000"/>
                </a:solidFill>
              </a:rPr>
              <a:t>(</a:t>
            </a:r>
            <a:r>
              <a:rPr lang="ro-RO" sz="3600" b="1" dirty="0" smtClean="0">
                <a:solidFill>
                  <a:srgbClr val="FF0000"/>
                </a:solidFill>
              </a:rPr>
              <a:t>PONTAJE)</a:t>
            </a:r>
          </a:p>
          <a:p>
            <a:pPr marL="0" indent="0" algn="ctr">
              <a:buNone/>
            </a:pPr>
            <a:r>
              <a:rPr lang="ro-RO" sz="3600" b="1" dirty="0">
                <a:solidFill>
                  <a:srgbClr val="0070C0"/>
                </a:solidFill>
              </a:rPr>
              <a:t>VOR FI PREDATE DUPĂ ÎNCHEIEREA VOTĂRII, LA INSTITUȚIA PREFECTULUI-JUDEȚUL COVASNA</a:t>
            </a:r>
          </a:p>
          <a:p>
            <a:pPr marL="0" indent="0" algn="ctr">
              <a:buNone/>
            </a:pPr>
            <a:r>
              <a:rPr lang="ro-RO" sz="3600" b="1" dirty="0" smtClean="0">
                <a:solidFill>
                  <a:srgbClr val="FF0000"/>
                </a:solidFill>
              </a:rPr>
              <a:t> </a:t>
            </a:r>
            <a:endParaRPr lang="ro-RO" sz="3600" b="1" dirty="0"/>
          </a:p>
          <a:p>
            <a:pPr marL="0" indent="0" algn="ctr">
              <a:buNone/>
            </a:pPr>
            <a:r>
              <a:rPr lang="ro-RO" sz="3600" b="1" dirty="0" smtClean="0"/>
              <a:t>O </a:t>
            </a:r>
            <a:r>
              <a:rPr lang="ro-RO" sz="3600" b="1" u="sng" dirty="0" smtClean="0"/>
              <a:t>COPIE DE PE ACTUL DE IDENTITATE </a:t>
            </a:r>
            <a:r>
              <a:rPr lang="ro-RO" sz="3600" b="1" dirty="0" smtClean="0"/>
              <a:t>AL FIECĂREI PERSOANE ÎNSCRISE PE FOILE DE PONTAJ</a:t>
            </a:r>
          </a:p>
          <a:p>
            <a:pPr marL="0" indent="0" algn="ctr">
              <a:buNone/>
            </a:pPr>
            <a:r>
              <a:rPr lang="ro-RO" sz="3600" b="1" dirty="0" smtClean="0"/>
              <a:t> </a:t>
            </a:r>
            <a:endParaRPr lang="ro-RO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02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800" b="1" dirty="0" smtClean="0"/>
              <a:t>Atenție!</a:t>
            </a:r>
            <a:endParaRPr lang="ro-RO" sz="4800" b="1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400" b="1" dirty="0" smtClean="0">
                <a:solidFill>
                  <a:srgbClr val="0070C0"/>
                </a:solidFill>
              </a:rPr>
              <a:t>PE FOILE DE PONTAJ SE VA ÎNSCRIE CITEȚ NUMELE ȘI PRENUMELE FIECĂREI PERSOANE</a:t>
            </a:r>
          </a:p>
          <a:p>
            <a:pPr algn="ctr"/>
            <a:r>
              <a:rPr lang="ro-RO" sz="4400" b="1" dirty="0" smtClean="0">
                <a:solidFill>
                  <a:srgbClr val="FF0000"/>
                </a:solidFill>
              </a:rPr>
              <a:t>FĂRĂ PRESCURTĂRI !</a:t>
            </a:r>
            <a:endParaRPr lang="ro-RO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322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>
                <a:solidFill>
                  <a:srgbClr val="FF0000"/>
                </a:solidFill>
              </a:rPr>
              <a:t>CONTACT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o-RO" sz="4800" b="1" dirty="0" smtClean="0"/>
          </a:p>
          <a:p>
            <a:pPr algn="ctr">
              <a:buNone/>
            </a:pPr>
            <a:r>
              <a:rPr lang="ro-RO" sz="4800" b="1" dirty="0" smtClean="0"/>
              <a:t>INSTITUŢIA </a:t>
            </a:r>
            <a:r>
              <a:rPr lang="ro-RO" sz="4800" b="1" dirty="0"/>
              <a:t>PREFECTULUI-JUDEŢUL COVASNA</a:t>
            </a:r>
          </a:p>
          <a:p>
            <a:pPr algn="ctr">
              <a:buNone/>
            </a:pPr>
            <a:r>
              <a:rPr lang="ro-RO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0267 315 444</a:t>
            </a:r>
          </a:p>
          <a:p>
            <a:pPr algn="ctr">
              <a:buNone/>
            </a:pPr>
            <a:endParaRPr lang="ro-RO" b="1" dirty="0" smtClean="0"/>
          </a:p>
          <a:p>
            <a:pPr algn="ctr">
              <a:buNone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>PRELUARE BULETINE DE </a:t>
            </a:r>
            <a:r>
              <a:rPr lang="ro-RO" b="1" dirty="0" smtClean="0"/>
              <a:t>VOT</a:t>
            </a:r>
            <a:r>
              <a:rPr lang="ro-RO" b="1" dirty="0" smtClean="0">
                <a:solidFill>
                  <a:srgbClr val="FF0000"/>
                </a:solidFill>
              </a:rPr>
              <a:t/>
            </a:r>
            <a:br>
              <a:rPr lang="ro-RO" b="1" dirty="0" smtClean="0">
                <a:solidFill>
                  <a:srgbClr val="FF0000"/>
                </a:solidFill>
              </a:rPr>
            </a:br>
            <a:r>
              <a:rPr lang="ro-RO" b="1" dirty="0" smtClean="0">
                <a:solidFill>
                  <a:srgbClr val="FF0000"/>
                </a:solidFill>
              </a:rPr>
              <a:t>ATENȚIE! DOAR PENTRU SFÂNTU GHEORGHE!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o-RO" sz="3600" b="1" u="sng" dirty="0" smtClean="0">
                <a:solidFill>
                  <a:srgbClr val="002060"/>
                </a:solidFill>
              </a:rPr>
              <a:t>SÂMBĂTĂ</a:t>
            </a:r>
            <a:r>
              <a:rPr lang="ro-RO" sz="3600" b="1" u="sng" dirty="0" smtClean="0">
                <a:solidFill>
                  <a:srgbClr val="002060"/>
                </a:solidFill>
              </a:rPr>
              <a:t>, 23.11.2024</a:t>
            </a:r>
          </a:p>
          <a:p>
            <a:pPr algn="ctr">
              <a:buNone/>
            </a:pPr>
            <a:r>
              <a:rPr lang="ro-RO" sz="3600" b="1" u="sng" dirty="0">
                <a:solidFill>
                  <a:srgbClr val="002060"/>
                </a:solidFill>
              </a:rPr>
              <a:t>SÂMBĂTĂ, </a:t>
            </a:r>
            <a:r>
              <a:rPr lang="ro-RO" sz="3600" b="1" u="sng" dirty="0" smtClean="0">
                <a:solidFill>
                  <a:srgbClr val="002060"/>
                </a:solidFill>
              </a:rPr>
              <a:t>30.11.2024</a:t>
            </a:r>
            <a:endParaRPr lang="ro-RO" sz="3600" b="1" u="sng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o-RO" sz="3600" b="1" u="sng" dirty="0">
                <a:solidFill>
                  <a:srgbClr val="002060"/>
                </a:solidFill>
              </a:rPr>
              <a:t>SÂMBĂTĂ, </a:t>
            </a:r>
            <a:r>
              <a:rPr lang="ro-RO" sz="3600" b="1" u="sng" dirty="0" smtClean="0">
                <a:solidFill>
                  <a:srgbClr val="002060"/>
                </a:solidFill>
              </a:rPr>
              <a:t>07.12.2024</a:t>
            </a:r>
          </a:p>
          <a:p>
            <a:pPr algn="ctr">
              <a:buNone/>
            </a:pPr>
            <a:r>
              <a:rPr lang="ro-RO" sz="3600" b="1" dirty="0" smtClean="0"/>
              <a:t>DEPOZIT SF</a:t>
            </a:r>
            <a:r>
              <a:rPr lang="ro-RO" sz="3600" b="1" dirty="0" smtClean="0"/>
              <a:t>. GHEORGHE, RECOLTEI, NR. 3</a:t>
            </a:r>
          </a:p>
          <a:p>
            <a:pPr algn="ctr">
              <a:buNone/>
            </a:pPr>
            <a:r>
              <a:rPr lang="ro-RO" sz="3600" b="1" dirty="0" smtClean="0">
                <a:solidFill>
                  <a:srgbClr val="FF0000"/>
                </a:solidFill>
              </a:rPr>
              <a:t>-</a:t>
            </a:r>
            <a:r>
              <a:rPr lang="ro-RO" sz="3600" b="1" i="1" dirty="0" smtClean="0">
                <a:solidFill>
                  <a:srgbClr val="FF0000"/>
                </a:solidFill>
              </a:rPr>
              <a:t>lângă Direcția Agricolă, a doua str. la dreapta, după trecerea la nivel cu calea ferată, sensul dinspre Sf. Gheorghe- </a:t>
            </a:r>
          </a:p>
          <a:p>
            <a:pPr algn="ctr">
              <a:buNone/>
            </a:pPr>
            <a:r>
              <a:rPr lang="ro-RO" sz="3600" b="1" dirty="0" smtClean="0"/>
              <a:t>CONFORM GRAFICULUI</a:t>
            </a:r>
            <a:endParaRPr lang="ro-RO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25355" y="304800"/>
            <a:ext cx="8229600" cy="2286000"/>
          </a:xfrm>
        </p:spPr>
        <p:txBody>
          <a:bodyPr>
            <a:normAutofit/>
          </a:bodyPr>
          <a:lstStyle/>
          <a:p>
            <a:r>
              <a:rPr lang="ro-RO" b="1" dirty="0" smtClean="0"/>
              <a:t>PRELUARE BULETINE DE </a:t>
            </a:r>
            <a:r>
              <a:rPr lang="ro-RO" b="1" dirty="0" smtClean="0"/>
              <a:t>VOT</a:t>
            </a:r>
            <a:r>
              <a:rPr lang="ro-RO" b="1" dirty="0" smtClean="0">
                <a:solidFill>
                  <a:srgbClr val="FF0000"/>
                </a:solidFill>
              </a:rPr>
              <a:t/>
            </a:r>
            <a:br>
              <a:rPr lang="ro-RO" b="1" dirty="0" smtClean="0">
                <a:solidFill>
                  <a:srgbClr val="FF0000"/>
                </a:solidFill>
              </a:rPr>
            </a:br>
            <a:r>
              <a:rPr lang="ro-RO" b="1" dirty="0">
                <a:solidFill>
                  <a:srgbClr val="FF0000"/>
                </a:solidFill>
              </a:rPr>
              <a:t>ATENȚIE! </a:t>
            </a:r>
            <a:r>
              <a:rPr lang="ro-RO" b="1" dirty="0">
                <a:solidFill>
                  <a:srgbClr val="FF0000"/>
                </a:solidFill>
              </a:rPr>
              <a:t>DOAR PENTRU </a:t>
            </a:r>
            <a:r>
              <a:rPr lang="ro-RO" b="1" dirty="0" smtClean="0">
                <a:solidFill>
                  <a:srgbClr val="FF0000"/>
                </a:solidFill>
              </a:rPr>
              <a:t>SFÂNTU </a:t>
            </a:r>
            <a:r>
              <a:rPr lang="ro-RO" b="1" dirty="0">
                <a:solidFill>
                  <a:srgbClr val="FF0000"/>
                </a:solidFill>
              </a:rPr>
              <a:t>GHEORGHE</a:t>
            </a:r>
            <a:r>
              <a:rPr lang="ro-RO" b="1" dirty="0">
                <a:solidFill>
                  <a:srgbClr val="FF0000"/>
                </a:solidFill>
              </a:rPr>
              <a:t>!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25355" y="2590800"/>
            <a:ext cx="8261445" cy="353536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o-RO" sz="4800" b="1" dirty="0" smtClean="0">
                <a:solidFill>
                  <a:srgbClr val="0070C0"/>
                </a:solidFill>
              </a:rPr>
              <a:t>PRIMAR/ÎMPUTERNICIT</a:t>
            </a:r>
          </a:p>
          <a:p>
            <a:pPr algn="ctr"/>
            <a:r>
              <a:rPr lang="ro-RO" sz="4800" b="1" dirty="0"/>
              <a:t>PREŞEDINȚII </a:t>
            </a:r>
            <a:r>
              <a:rPr lang="ro-RO" sz="4800" b="1" dirty="0" smtClean="0"/>
              <a:t>SV</a:t>
            </a:r>
          </a:p>
          <a:p>
            <a:pPr marL="0" indent="0" algn="ctr">
              <a:buNone/>
            </a:pPr>
            <a:r>
              <a:rPr lang="ro-RO" sz="4800" b="1" dirty="0"/>
              <a:t>s</a:t>
            </a:r>
            <a:r>
              <a:rPr lang="ro-RO" sz="4800" b="1" dirty="0" smtClean="0"/>
              <a:t>au </a:t>
            </a:r>
            <a:endParaRPr lang="ro-RO" sz="4800" b="1" dirty="0" smtClean="0"/>
          </a:p>
          <a:p>
            <a:pPr marL="0" indent="0" algn="ctr">
              <a:buNone/>
            </a:pPr>
            <a:r>
              <a:rPr lang="ro-RO" sz="4800" b="1" dirty="0" smtClean="0"/>
              <a:t>LOCȚIITORII SV</a:t>
            </a:r>
          </a:p>
          <a:p>
            <a:pPr algn="ctr"/>
            <a:r>
              <a:rPr lang="ro-RO" sz="4800" b="1" dirty="0" smtClean="0">
                <a:solidFill>
                  <a:srgbClr val="0070C0"/>
                </a:solidFill>
              </a:rPr>
              <a:t>PERSONALUL </a:t>
            </a:r>
            <a:r>
              <a:rPr lang="ro-RO" sz="4800" b="1" dirty="0">
                <a:solidFill>
                  <a:srgbClr val="0070C0"/>
                </a:solidFill>
              </a:rPr>
              <a:t>ÎNSĂRCINAT CU </a:t>
            </a:r>
            <a:r>
              <a:rPr lang="ro-RO" sz="4800" b="1" dirty="0" smtClean="0">
                <a:solidFill>
                  <a:srgbClr val="0070C0"/>
                </a:solidFill>
              </a:rPr>
              <a:t>PAZA PE FIECARE SECȚIE </a:t>
            </a:r>
            <a:endParaRPr lang="ro-RO" sz="48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o-RO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o-RO" sz="3600" b="1" dirty="0" smtClean="0"/>
          </a:p>
          <a:p>
            <a:pPr marL="0" indent="0" algn="ctr">
              <a:buNone/>
            </a:pPr>
            <a:endParaRPr lang="ro-RO" sz="36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2327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PRELUARE BULETINE DE VOT</a:t>
            </a:r>
            <a:br>
              <a:rPr lang="ro-RO" b="1" dirty="0">
                <a:solidFill>
                  <a:srgbClr val="FF0000"/>
                </a:solidFill>
              </a:rPr>
            </a:br>
            <a:r>
              <a:rPr lang="ro-RO" b="1" dirty="0">
                <a:solidFill>
                  <a:srgbClr val="FF0000"/>
                </a:solidFill>
              </a:rPr>
              <a:t>ATENȚIE! DOAR PENTRU SFÂNTU GHEORGHE!</a:t>
            </a:r>
            <a:endParaRPr lang="ro-RO" dirty="0">
              <a:solidFill>
                <a:srgbClr val="0070C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o-RO" sz="5400" b="1" dirty="0" smtClean="0"/>
              <a:t>DUPĂ PRELUAREA MATERIALELOR, ACESTEA SE VOR TRANSPORTA DIRECT LA </a:t>
            </a:r>
            <a:r>
              <a:rPr lang="ro-RO" sz="5400" b="1" dirty="0" smtClean="0"/>
              <a:t>SEDIUL </a:t>
            </a:r>
            <a:r>
              <a:rPr lang="ro-RO" sz="5400" b="1" dirty="0" smtClean="0"/>
              <a:t>FIECĂREI SECȚII DE VOTARE</a:t>
            </a:r>
            <a:endParaRPr lang="ro-RO" sz="5400" b="1" dirty="0"/>
          </a:p>
        </p:txBody>
      </p:sp>
    </p:spTree>
    <p:extLst>
      <p:ext uri="{BB962C8B-B14F-4D97-AF65-F5344CB8AC3E}">
        <p14:creationId xmlns:p14="http://schemas.microsoft.com/office/powerpoint/2010/main" val="374495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ASIGURAREA TRANSPORTULUI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/>
              <a:t>La </a:t>
            </a:r>
            <a:r>
              <a:rPr lang="en-US" sz="3000" dirty="0" err="1"/>
              <a:t>alegerile</a:t>
            </a:r>
            <a:r>
              <a:rPr lang="en-US" sz="3000" dirty="0"/>
              <a:t> </a:t>
            </a:r>
            <a:r>
              <a:rPr lang="en-US" sz="3000" dirty="0" err="1"/>
              <a:t>pentru</a:t>
            </a:r>
            <a:r>
              <a:rPr lang="en-US" sz="3000" dirty="0"/>
              <a:t> </a:t>
            </a:r>
            <a:r>
              <a:rPr lang="en-US" sz="3000" dirty="0" err="1"/>
              <a:t>Preşedintele</a:t>
            </a:r>
            <a:r>
              <a:rPr lang="en-US" sz="3000" dirty="0"/>
              <a:t> </a:t>
            </a:r>
            <a:r>
              <a:rPr lang="en-US" sz="3000" dirty="0" err="1"/>
              <a:t>României</a:t>
            </a:r>
            <a:r>
              <a:rPr lang="en-US" sz="3000" dirty="0"/>
              <a:t> din </a:t>
            </a:r>
            <a:r>
              <a:rPr lang="en-US" sz="3000" dirty="0" err="1"/>
              <a:t>anul</a:t>
            </a:r>
            <a:r>
              <a:rPr lang="en-US" sz="3000" dirty="0"/>
              <a:t> 2024 </a:t>
            </a:r>
            <a:r>
              <a:rPr lang="en-US" sz="3000" dirty="0" err="1"/>
              <a:t>şi</a:t>
            </a:r>
            <a:r>
              <a:rPr lang="en-US" sz="3000" dirty="0"/>
              <a:t> </a:t>
            </a:r>
            <a:r>
              <a:rPr lang="en-US" sz="3000" dirty="0" err="1"/>
              <a:t>alegerile</a:t>
            </a:r>
            <a:r>
              <a:rPr lang="en-US" sz="3000" dirty="0"/>
              <a:t> </a:t>
            </a:r>
            <a:r>
              <a:rPr lang="en-US" sz="3000" dirty="0" err="1"/>
              <a:t>pentru</a:t>
            </a:r>
            <a:r>
              <a:rPr lang="en-US" sz="3000" dirty="0"/>
              <a:t> </a:t>
            </a:r>
            <a:r>
              <a:rPr lang="en-US" sz="3000" dirty="0" err="1"/>
              <a:t>Senat</a:t>
            </a:r>
            <a:r>
              <a:rPr lang="en-US" sz="3000" dirty="0"/>
              <a:t> </a:t>
            </a:r>
            <a:r>
              <a:rPr lang="en-US" sz="3000" dirty="0" err="1"/>
              <a:t>şi</a:t>
            </a:r>
            <a:r>
              <a:rPr lang="en-US" sz="3000" dirty="0"/>
              <a:t> Camera </a:t>
            </a:r>
            <a:r>
              <a:rPr lang="en-US" sz="3000" dirty="0" err="1"/>
              <a:t>Deputaţilor</a:t>
            </a:r>
            <a:r>
              <a:rPr lang="en-US" sz="3000" dirty="0"/>
              <a:t> din </a:t>
            </a:r>
            <a:r>
              <a:rPr lang="en-US" sz="3000" dirty="0" err="1"/>
              <a:t>anul</a:t>
            </a:r>
            <a:r>
              <a:rPr lang="en-US" sz="3000" dirty="0"/>
              <a:t> 2024, </a:t>
            </a:r>
            <a:r>
              <a:rPr lang="en-US" sz="3000" dirty="0" err="1"/>
              <a:t>primarii</a:t>
            </a:r>
            <a:r>
              <a:rPr lang="en-US" sz="3000" dirty="0"/>
              <a:t> </a:t>
            </a:r>
            <a:r>
              <a:rPr lang="en-US" sz="3000" dirty="0" err="1"/>
              <a:t>asigură</a:t>
            </a:r>
            <a:r>
              <a:rPr lang="en-US" sz="3000" dirty="0"/>
              <a:t> </a:t>
            </a:r>
            <a:r>
              <a:rPr lang="en-US" sz="3000" dirty="0" err="1"/>
              <a:t>transportul</a:t>
            </a:r>
            <a:r>
              <a:rPr lang="en-US" sz="3000" dirty="0"/>
              <a:t> </a:t>
            </a:r>
            <a:r>
              <a:rPr lang="en-US" sz="3000" dirty="0" err="1"/>
              <a:t>materialelor</a:t>
            </a:r>
            <a:r>
              <a:rPr lang="en-US" sz="3000" dirty="0"/>
              <a:t>, </a:t>
            </a:r>
            <a:r>
              <a:rPr lang="en-US" sz="3000" dirty="0" err="1"/>
              <a:t>documentelor</a:t>
            </a:r>
            <a:r>
              <a:rPr lang="en-US" sz="3000" dirty="0"/>
              <a:t> </a:t>
            </a:r>
            <a:r>
              <a:rPr lang="en-US" sz="3000" dirty="0" err="1"/>
              <a:t>şi</a:t>
            </a:r>
            <a:r>
              <a:rPr lang="en-US" sz="3000" dirty="0"/>
              <a:t> </a:t>
            </a:r>
            <a:r>
              <a:rPr lang="en-US" sz="3000" dirty="0" err="1"/>
              <a:t>tipizatelor</a:t>
            </a:r>
            <a:r>
              <a:rPr lang="en-US" sz="3000" dirty="0"/>
              <a:t> </a:t>
            </a:r>
            <a:r>
              <a:rPr lang="en-US" sz="3000" dirty="0" err="1"/>
              <a:t>prevăzute</a:t>
            </a:r>
            <a:r>
              <a:rPr lang="en-US" sz="3000" dirty="0"/>
              <a:t> de </a:t>
            </a:r>
            <a:r>
              <a:rPr lang="en-US" sz="3000" dirty="0" err="1"/>
              <a:t>lege</a:t>
            </a:r>
            <a:r>
              <a:rPr lang="en-US" sz="3000" dirty="0"/>
              <a:t> </a:t>
            </a:r>
            <a:r>
              <a:rPr lang="en-US" sz="3000" dirty="0" err="1"/>
              <a:t>pentru</a:t>
            </a:r>
            <a:r>
              <a:rPr lang="en-US" sz="3000" dirty="0"/>
              <a:t> </a:t>
            </a:r>
            <a:r>
              <a:rPr lang="en-US" sz="3000" dirty="0" err="1"/>
              <a:t>desfăşurarea</a:t>
            </a:r>
            <a:r>
              <a:rPr lang="en-US" sz="3000" dirty="0"/>
              <a:t> </a:t>
            </a:r>
            <a:r>
              <a:rPr lang="en-US" sz="3000" dirty="0" err="1"/>
              <a:t>procesului</a:t>
            </a:r>
            <a:r>
              <a:rPr lang="en-US" sz="3000" dirty="0"/>
              <a:t> electoral </a:t>
            </a:r>
            <a:r>
              <a:rPr lang="en-US" sz="3000" dirty="0" err="1"/>
              <a:t>către</a:t>
            </a:r>
            <a:r>
              <a:rPr lang="en-US" sz="3000" dirty="0"/>
              <a:t> </a:t>
            </a:r>
            <a:r>
              <a:rPr lang="en-US" sz="3000" dirty="0" err="1"/>
              <a:t>birourile</a:t>
            </a:r>
            <a:r>
              <a:rPr lang="en-US" sz="3000" dirty="0"/>
              <a:t> </a:t>
            </a:r>
            <a:r>
              <a:rPr lang="en-US" sz="3000" dirty="0" err="1"/>
              <a:t>electorale</a:t>
            </a:r>
            <a:r>
              <a:rPr lang="en-US" sz="3000" dirty="0"/>
              <a:t> ale </a:t>
            </a:r>
            <a:r>
              <a:rPr lang="en-US" sz="3000" dirty="0" err="1"/>
              <a:t>secţiilor</a:t>
            </a:r>
            <a:r>
              <a:rPr lang="en-US" sz="3000" dirty="0"/>
              <a:t> de </a:t>
            </a:r>
            <a:r>
              <a:rPr lang="en-US" sz="3000" dirty="0" err="1"/>
              <a:t>votare</a:t>
            </a:r>
            <a:r>
              <a:rPr lang="en-US" sz="3000" dirty="0"/>
              <a:t>.</a:t>
            </a:r>
            <a:endParaRPr lang="ro-RO" sz="3000" dirty="0"/>
          </a:p>
        </p:txBody>
      </p:sp>
    </p:spTree>
    <p:extLst>
      <p:ext uri="{BB962C8B-B14F-4D97-AF65-F5344CB8AC3E}">
        <p14:creationId xmlns:p14="http://schemas.microsoft.com/office/powerpoint/2010/main" val="82461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ATENȚIE!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5400" b="1" dirty="0" smtClean="0">
                <a:solidFill>
                  <a:srgbClr val="FF0000"/>
                </a:solidFill>
              </a:rPr>
              <a:t>BULETINELE DE VOT PENTRU ALEGERI PREZIDENȚIALE, TURUL I SUNT GRUPATE CÂTE 4 BUCĂȚI</a:t>
            </a:r>
            <a:endParaRPr lang="ro-RO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17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PREDARE MATERIALE</a:t>
            </a:r>
            <a:br>
              <a:rPr lang="ro-RO" b="1" dirty="0">
                <a:solidFill>
                  <a:srgbClr val="FF0000"/>
                </a:solidFill>
              </a:rPr>
            </a:br>
            <a:r>
              <a:rPr lang="ro-RO" b="1" dirty="0">
                <a:solidFill>
                  <a:srgbClr val="FF0000"/>
                </a:solidFill>
              </a:rPr>
              <a:t>DUPĂ ÎNCHIDEREA VOTĂRII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o-RO" sz="3400" b="1" dirty="0" smtClean="0"/>
              <a:t>LA BIROUL ELECTORAL JUDEȚEAN NR. 15 COVASNA</a:t>
            </a:r>
          </a:p>
          <a:p>
            <a:pPr marL="0" indent="0" algn="ctr">
              <a:buNone/>
            </a:pPr>
            <a:r>
              <a:rPr lang="ro-RO" sz="3400" b="1" dirty="0" smtClean="0">
                <a:solidFill>
                  <a:srgbClr val="FF0000"/>
                </a:solidFill>
              </a:rPr>
              <a:t>BIROUL </a:t>
            </a:r>
            <a:r>
              <a:rPr lang="ro-RO" sz="3400" b="1" dirty="0">
                <a:solidFill>
                  <a:srgbClr val="FF0000"/>
                </a:solidFill>
              </a:rPr>
              <a:t>ELECTORAL </a:t>
            </a:r>
            <a:r>
              <a:rPr lang="ro-RO" sz="3400" b="1" dirty="0" smtClean="0">
                <a:solidFill>
                  <a:srgbClr val="FF0000"/>
                </a:solidFill>
              </a:rPr>
              <a:t>DE CIRCUMSCRIPȚIE JUDEȚEANĂ </a:t>
            </a:r>
            <a:r>
              <a:rPr lang="ro-RO" sz="3400" b="1" dirty="0">
                <a:solidFill>
                  <a:srgbClr val="FF0000"/>
                </a:solidFill>
              </a:rPr>
              <a:t>NR. 15 COVASNA </a:t>
            </a:r>
            <a:endParaRPr lang="ro-RO" sz="3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o-RO" sz="3400" b="1" dirty="0" smtClean="0">
                <a:solidFill>
                  <a:srgbClr val="7030A0"/>
                </a:solidFill>
              </a:rPr>
              <a:t>CONFORM GRAFICULUI APROBAT PRIN ORDIN AL PREFECTULUI </a:t>
            </a:r>
          </a:p>
          <a:p>
            <a:pPr marL="0" indent="0" algn="ctr">
              <a:buNone/>
            </a:pPr>
            <a:r>
              <a:rPr lang="ro-RO" sz="3400" b="1" dirty="0" smtClean="0"/>
              <a:t>(INSTITUȚIA PREFECTULUI-JUDEȚUL COVASNA)</a:t>
            </a:r>
          </a:p>
          <a:p>
            <a:pPr marL="0" indent="0" algn="ctr">
              <a:buNone/>
            </a:pPr>
            <a:r>
              <a:rPr lang="ro-RO" sz="3400" b="1" u="sng" dirty="0" smtClean="0">
                <a:solidFill>
                  <a:srgbClr val="0070C0"/>
                </a:solidFill>
              </a:rPr>
              <a:t>VOR FI PREZENȚI:</a:t>
            </a:r>
          </a:p>
          <a:p>
            <a:pPr algn="ctr"/>
            <a:r>
              <a:rPr lang="ro-RO" sz="3400" b="1" dirty="0" smtClean="0">
                <a:solidFill>
                  <a:srgbClr val="FF0000"/>
                </a:solidFill>
              </a:rPr>
              <a:t>PREȘEDINTE</a:t>
            </a:r>
          </a:p>
          <a:p>
            <a:pPr algn="ctr"/>
            <a:r>
              <a:rPr lang="ro-RO" sz="3400" b="1" dirty="0" smtClean="0">
                <a:solidFill>
                  <a:srgbClr val="0070C0"/>
                </a:solidFill>
              </a:rPr>
              <a:t>LOCȚIITOR</a:t>
            </a:r>
          </a:p>
          <a:p>
            <a:pPr algn="ctr"/>
            <a:r>
              <a:rPr lang="ro-RO" sz="3400" b="1" dirty="0" smtClean="0">
                <a:solidFill>
                  <a:srgbClr val="0070C0"/>
                </a:solidFill>
              </a:rPr>
              <a:t>PAZĂ MILITARĂ</a:t>
            </a:r>
          </a:p>
          <a:p>
            <a:pPr algn="ctr"/>
            <a:r>
              <a:rPr lang="ro-RO" sz="3400" b="1" dirty="0" smtClean="0">
                <a:solidFill>
                  <a:srgbClr val="FF0000"/>
                </a:solidFill>
              </a:rPr>
              <a:t>MEMBRI (LA CERERE)</a:t>
            </a:r>
          </a:p>
        </p:txBody>
      </p:sp>
    </p:spTree>
    <p:extLst>
      <p:ext uri="{BB962C8B-B14F-4D97-AF65-F5344CB8AC3E}">
        <p14:creationId xmlns:p14="http://schemas.microsoft.com/office/powerpoint/2010/main" val="6900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PREDARE MATERIALE</a:t>
            </a:r>
            <a:br>
              <a:rPr lang="ro-RO" b="1" dirty="0">
                <a:solidFill>
                  <a:srgbClr val="FF0000"/>
                </a:solidFill>
              </a:rPr>
            </a:br>
            <a:r>
              <a:rPr lang="ro-RO" b="1" dirty="0">
                <a:solidFill>
                  <a:srgbClr val="FF0000"/>
                </a:solidFill>
              </a:rPr>
              <a:t>DUPĂ ÎNCHIDEREA VOTĂRII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o-RO" sz="4000" b="1" dirty="0" smtClean="0"/>
              <a:t>PRELUARE BON DE ORDINE</a:t>
            </a:r>
          </a:p>
          <a:p>
            <a:pPr marL="514350" indent="-514350">
              <a:buAutoNum type="arabicPeriod"/>
            </a:pPr>
            <a:r>
              <a:rPr lang="ro-RO" sz="4000" b="1" u="sng" dirty="0" smtClean="0">
                <a:solidFill>
                  <a:srgbClr val="0070C0"/>
                </a:solidFill>
              </a:rPr>
              <a:t>SE VOR PUNE LA DISPOZIȚIE DOUĂ SPAȚII DE AȘTEPTARE:</a:t>
            </a:r>
          </a:p>
          <a:p>
            <a:r>
              <a:rPr lang="ro-RO" sz="4000" b="1" dirty="0"/>
              <a:t>În sala mare de ședință din clădirea aferentă sediul Instituției Prefectului-Județul Covasna, Sfântu Gheorghe, Piața Libertății, nr. 6, etaj. </a:t>
            </a:r>
            <a:r>
              <a:rPr lang="ro-RO" sz="4000" b="1" dirty="0" smtClean="0"/>
              <a:t>1</a:t>
            </a:r>
          </a:p>
          <a:p>
            <a:pPr lvl="0"/>
            <a:r>
              <a:rPr lang="ro-RO" sz="4000" b="1" dirty="0" smtClean="0"/>
              <a:t>În </a:t>
            </a:r>
            <a:r>
              <a:rPr lang="ro-RO" sz="4000" b="1" dirty="0"/>
              <a:t>clădirea din incinta Colegiului Székely Mikó (fostul Liceu Textila Oltul), Sfântu Gheorghe, str. Gábor </a:t>
            </a:r>
            <a:r>
              <a:rPr lang="ro-RO" sz="4000" b="1" dirty="0" err="1"/>
              <a:t>Áron</a:t>
            </a:r>
            <a:r>
              <a:rPr lang="ro-RO" sz="4000" b="1" dirty="0"/>
              <a:t>, nr. 18 (sala de sport aflată în clădirea principală</a:t>
            </a:r>
            <a:r>
              <a:rPr lang="ro-RO" sz="4000" b="1" dirty="0" smtClean="0"/>
              <a:t>)</a:t>
            </a:r>
            <a:endParaRPr lang="ro-RO" sz="4000" dirty="0"/>
          </a:p>
          <a:p>
            <a:pPr marL="514350" indent="-514350">
              <a:buAutoNum type="arabicPeriod"/>
            </a:pPr>
            <a:endParaRPr lang="ro-RO" sz="4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98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1020</Words>
  <Application>Microsoft Office PowerPoint</Application>
  <PresentationFormat>Expunere pe ecran (4:3)</PresentationFormat>
  <Paragraphs>145</Paragraphs>
  <Slides>27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Tahoma</vt:lpstr>
      <vt:lpstr>Office Theme</vt:lpstr>
      <vt:lpstr>INSTITUŢIA PREFECTULUI-  JUDEŢUL COVASNA  </vt:lpstr>
      <vt:lpstr>INSTRUIRE PREŞEDINŢI/LOCȚIITORI SECTII DE VOTARE</vt:lpstr>
      <vt:lpstr>PRELUARE BULETINE DE VOT ATENȚIE! DOAR PENTRU SFÂNTU GHEORGHE!</vt:lpstr>
      <vt:lpstr>PRELUARE BULETINE DE VOT ATENȚIE! DOAR PENTRU SFÂNTU GHEORGHE!</vt:lpstr>
      <vt:lpstr>PRELUARE BULETINE DE VOT ATENȚIE! DOAR PENTRU SFÂNTU GHEORGHE!</vt:lpstr>
      <vt:lpstr>ASIGURAREA TRANSPORTULUI</vt:lpstr>
      <vt:lpstr>ATENȚIE!</vt:lpstr>
      <vt:lpstr>PREDARE MATERIALE DUPĂ ÎNCHIDEREA VOTĂRII</vt:lpstr>
      <vt:lpstr>PREDARE MATERIALE DUPĂ ÎNCHIDEREA VOTĂRII</vt:lpstr>
      <vt:lpstr>PREDARE MATERIALE DUPĂ ÎNCHIDEREA VOTĂRII ALEGERI PENTRU PREȘEDINTELE ROMÂNIEI</vt:lpstr>
      <vt:lpstr>PREDARE MATERIALE DUPĂ ÎNCHIDEREA VOTĂRII</vt:lpstr>
      <vt:lpstr>PREDARE MATERIALE DUPĂ ÎNCHIDEREA VOTĂRII</vt:lpstr>
      <vt:lpstr>INDEMNIZAȚII,  INDEMNIZAȚII  PROTOCOL PREȘEDINȚI/LOCȚIITORI BESV</vt:lpstr>
      <vt:lpstr>INDEMNIZAȚII,  INDEMNIZAȚII  PROTOCOL OPERATORI DE CALCULATOR BESV</vt:lpstr>
      <vt:lpstr>INDEMNIZAȚII,  INDEMNIZAȚII  PROTOCOL MEMBRI  BESV</vt:lpstr>
      <vt:lpstr>CHELTUIELI   SUPORTATE  DE INSTITUŢIA PREFECTULUI</vt:lpstr>
      <vt:lpstr>CHELTUIELI DE TRANSPORT</vt:lpstr>
      <vt:lpstr>CHELTUIELI DE TRANSPORT</vt:lpstr>
      <vt:lpstr>CHELTUIELI DE PROTOCOL 35 LEI/PERSOANĂ/ZI DE ACTIVITATE   </vt:lpstr>
      <vt:lpstr>INDEMNIZAȚII</vt:lpstr>
      <vt:lpstr>     2 LISTE DE PREZENŢĂ (PONTAJE) PENTRU FIECARE PROCES ELECTORAL ALEGERI PREZIDENȚIALE TURUL I ALEGERI SENAT CAMERA DEPUTAȚILOR ALEGERI PREZIDENȚIALE TURUL II  SE ÎNTOCMESC DE  PREŞEDINTELE SV     </vt:lpstr>
      <vt:lpstr>LISTE DE PREZENȚĂ (PONTAJE)</vt:lpstr>
      <vt:lpstr>ATENȚIE!</vt:lpstr>
      <vt:lpstr>LISTE DE PREZENŢĂ (PONTAJE)</vt:lpstr>
      <vt:lpstr>OBLIGATORIU!</vt:lpstr>
      <vt:lpstr>Atenție!</vt:lpstr>
      <vt:lpstr>CONTACT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INSTITUŢIA PREFECTULUI- JUDEŢUL COVASNA  ALEGERI PENTRU SENAT ŞI CAMERA DEPUTAŢILOR 11.12.2016  INSTRUIRE CU PREŞEDINŢII ŞI LOCŢIITORII SECTIILOR DE VOTARE</dc:title>
  <dc:creator>fujitsu</dc:creator>
  <cp:lastModifiedBy>gabi</cp:lastModifiedBy>
  <cp:revision>114</cp:revision>
  <cp:lastPrinted>2024-11-18T07:53:35Z</cp:lastPrinted>
  <dcterms:created xsi:type="dcterms:W3CDTF">2006-08-16T00:00:00Z</dcterms:created>
  <dcterms:modified xsi:type="dcterms:W3CDTF">2024-11-18T07:56:07Z</dcterms:modified>
</cp:coreProperties>
</file>