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3" r:id="rId1"/>
  </p:sldMasterIdLst>
  <p:notesMasterIdLst>
    <p:notesMasterId r:id="rId116"/>
  </p:notesMasterIdLst>
  <p:sldIdLst>
    <p:sldId id="256" r:id="rId2"/>
    <p:sldId id="257" r:id="rId3"/>
    <p:sldId id="258" r:id="rId4"/>
    <p:sldId id="259" r:id="rId5"/>
    <p:sldId id="558" r:id="rId6"/>
    <p:sldId id="260" r:id="rId7"/>
    <p:sldId id="262" r:id="rId8"/>
    <p:sldId id="263" r:id="rId9"/>
    <p:sldId id="559" r:id="rId10"/>
    <p:sldId id="575" r:id="rId11"/>
    <p:sldId id="266" r:id="rId12"/>
    <p:sldId id="560" r:id="rId13"/>
    <p:sldId id="577" r:id="rId14"/>
    <p:sldId id="267" r:id="rId15"/>
    <p:sldId id="340" r:id="rId16"/>
    <p:sldId id="561" r:id="rId17"/>
    <p:sldId id="562" r:id="rId18"/>
    <p:sldId id="563" r:id="rId19"/>
    <p:sldId id="564" r:id="rId20"/>
    <p:sldId id="565" r:id="rId21"/>
    <p:sldId id="566" r:id="rId22"/>
    <p:sldId id="580" r:id="rId23"/>
    <p:sldId id="582" r:id="rId24"/>
    <p:sldId id="567" r:id="rId25"/>
    <p:sldId id="579" r:id="rId26"/>
    <p:sldId id="270" r:id="rId27"/>
    <p:sldId id="578" r:id="rId28"/>
    <p:sldId id="271" r:id="rId29"/>
    <p:sldId id="272" r:id="rId30"/>
    <p:sldId id="273" r:id="rId31"/>
    <p:sldId id="534" r:id="rId32"/>
    <p:sldId id="274" r:id="rId33"/>
    <p:sldId id="275" r:id="rId34"/>
    <p:sldId id="342" r:id="rId35"/>
    <p:sldId id="346" r:id="rId36"/>
    <p:sldId id="348" r:id="rId37"/>
    <p:sldId id="568" r:id="rId38"/>
    <p:sldId id="569" r:id="rId39"/>
    <p:sldId id="570" r:id="rId40"/>
    <p:sldId id="571" r:id="rId41"/>
    <p:sldId id="277" r:id="rId42"/>
    <p:sldId id="278" r:id="rId43"/>
    <p:sldId id="535" r:id="rId44"/>
    <p:sldId id="536" r:id="rId45"/>
    <p:sldId id="537" r:id="rId46"/>
    <p:sldId id="538" r:id="rId47"/>
    <p:sldId id="279" r:id="rId48"/>
    <p:sldId id="351" r:id="rId49"/>
    <p:sldId id="350" r:id="rId50"/>
    <p:sldId id="281" r:id="rId51"/>
    <p:sldId id="282" r:id="rId52"/>
    <p:sldId id="531" r:id="rId53"/>
    <p:sldId id="283" r:id="rId54"/>
    <p:sldId id="532" r:id="rId55"/>
    <p:sldId id="284" r:id="rId56"/>
    <p:sldId id="572" r:id="rId57"/>
    <p:sldId id="574" r:id="rId58"/>
    <p:sldId id="573" r:id="rId59"/>
    <p:sldId id="285" r:id="rId60"/>
    <p:sldId id="286" r:id="rId61"/>
    <p:sldId id="299" r:id="rId62"/>
    <p:sldId id="555" r:id="rId63"/>
    <p:sldId id="300" r:id="rId64"/>
    <p:sldId id="301" r:id="rId65"/>
    <p:sldId id="302" r:id="rId66"/>
    <p:sldId id="303" r:id="rId67"/>
    <p:sldId id="581" r:id="rId68"/>
    <p:sldId id="366" r:id="rId69"/>
    <p:sldId id="304" r:id="rId70"/>
    <p:sldId id="305" r:id="rId71"/>
    <p:sldId id="306" r:id="rId72"/>
    <p:sldId id="337" r:id="rId73"/>
    <p:sldId id="307" r:id="rId74"/>
    <p:sldId id="308" r:id="rId75"/>
    <p:sldId id="309" r:id="rId76"/>
    <p:sldId id="310" r:id="rId77"/>
    <p:sldId id="311" r:id="rId78"/>
    <p:sldId id="368" r:id="rId79"/>
    <p:sldId id="369" r:id="rId80"/>
    <p:sldId id="370" r:id="rId81"/>
    <p:sldId id="371" r:id="rId82"/>
    <p:sldId id="372" r:id="rId83"/>
    <p:sldId id="373" r:id="rId84"/>
    <p:sldId id="374" r:id="rId85"/>
    <p:sldId id="375" r:id="rId86"/>
    <p:sldId id="376" r:id="rId87"/>
    <p:sldId id="377" r:id="rId88"/>
    <p:sldId id="378" r:id="rId89"/>
    <p:sldId id="379" r:id="rId90"/>
    <p:sldId id="325" r:id="rId91"/>
    <p:sldId id="326" r:id="rId92"/>
    <p:sldId id="327" r:id="rId93"/>
    <p:sldId id="359" r:id="rId94"/>
    <p:sldId id="546" r:id="rId95"/>
    <p:sldId id="547" r:id="rId96"/>
    <p:sldId id="361" r:id="rId97"/>
    <p:sldId id="362" r:id="rId98"/>
    <p:sldId id="548" r:id="rId99"/>
    <p:sldId id="549" r:id="rId100"/>
    <p:sldId id="550" r:id="rId101"/>
    <p:sldId id="364" r:id="rId102"/>
    <p:sldId id="551" r:id="rId103"/>
    <p:sldId id="552" r:id="rId104"/>
    <p:sldId id="539" r:id="rId105"/>
    <p:sldId id="540" r:id="rId106"/>
    <p:sldId id="541" r:id="rId107"/>
    <p:sldId id="328" r:id="rId108"/>
    <p:sldId id="557" r:id="rId109"/>
    <p:sldId id="360" r:id="rId110"/>
    <p:sldId id="542" r:id="rId111"/>
    <p:sldId id="543" r:id="rId112"/>
    <p:sldId id="544" r:id="rId113"/>
    <p:sldId id="545" r:id="rId114"/>
    <p:sldId id="329" r:id="rId1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8" roundtripDataSignature="AMtx7mjh+YCdVOaEVG041EvLcs0HEXNkM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cea Preotescu" initials="MP" lastIdx="1" clrIdx="0">
    <p:extLst>
      <p:ext uri="{19B8F6BF-5375-455C-9EA6-DF929625EA0E}">
        <p15:presenceInfo xmlns:p15="http://schemas.microsoft.com/office/powerpoint/2012/main" userId="344e5b33890c5bee" providerId="Windows Live"/>
      </p:ext>
    </p:extLst>
  </p:cmAuthor>
  <p:cmAuthor id="2" name="Alina Drinca" initials="AD" lastIdx="1" clrIdx="1">
    <p:extLst>
      <p:ext uri="{19B8F6BF-5375-455C-9EA6-DF929625EA0E}">
        <p15:presenceInfo xmlns:p15="http://schemas.microsoft.com/office/powerpoint/2012/main" userId="Alina Drin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4" autoAdjust="0"/>
    <p:restoredTop sz="94660"/>
  </p:normalViewPr>
  <p:slideViewPr>
    <p:cSldViewPr snapToGrid="0">
      <p:cViewPr>
        <p:scale>
          <a:sx n="100" d="100"/>
          <a:sy n="100" d="100"/>
        </p:scale>
        <p:origin x="250" y="-139"/>
      </p:cViewPr>
      <p:guideLst>
        <p:guide orient="horz" pos="2160"/>
        <p:guide pos="2880"/>
      </p:guideLst>
    </p:cSldViewPr>
  </p:slideViewPr>
  <p:notesTextViewPr>
    <p:cViewPr>
      <p:scale>
        <a:sx n="1" d="1"/>
        <a:sy n="1" d="1"/>
      </p:scale>
      <p:origin x="0" y="0"/>
    </p:cViewPr>
  </p:notesTextViewPr>
  <p:sorterViewPr>
    <p:cViewPr>
      <p:scale>
        <a:sx n="100" d="100"/>
        <a:sy n="100" d="100"/>
      </p:scale>
      <p:origin x="0" y="-89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8" Type="http://customschemas.google.com/relationships/presentationmetadata" Target="meta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9"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599F31-721E-4BD3-9642-40C0B93162C3}"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ro-RO"/>
        </a:p>
      </dgm:t>
    </dgm:pt>
    <dgm:pt modelId="{4B31BA27-8118-4308-96E6-D8BB1399476E}">
      <dgm:prSet phldrT="[Text]" custT="1"/>
      <dgm:spPr/>
      <dgm:t>
        <a:bodyPr/>
        <a:lstStyle/>
        <a:p>
          <a:endParaRPr lang="ro-RO" sz="1800" b="1" u="none" dirty="0">
            <a:solidFill>
              <a:schemeClr val="accent3">
                <a:lumMod val="50000"/>
              </a:schemeClr>
            </a:solidFill>
          </a:endParaRPr>
        </a:p>
      </dgm:t>
    </dgm:pt>
    <dgm:pt modelId="{A07DD810-9328-4223-BBD0-EBB4FA72DEA7}" type="parTrans" cxnId="{8CFD2100-EB85-412C-A667-A477743AC6A8}">
      <dgm:prSet/>
      <dgm:spPr/>
      <dgm:t>
        <a:bodyPr/>
        <a:lstStyle/>
        <a:p>
          <a:endParaRPr lang="ro-RO" u="none">
            <a:solidFill>
              <a:schemeClr val="accent3">
                <a:lumMod val="50000"/>
              </a:schemeClr>
            </a:solidFill>
          </a:endParaRPr>
        </a:p>
      </dgm:t>
    </dgm:pt>
    <dgm:pt modelId="{D47D9193-1479-4885-9FD1-45F0AFCA3C87}" type="sibTrans" cxnId="{8CFD2100-EB85-412C-A667-A477743AC6A8}">
      <dgm:prSet/>
      <dgm:spPr/>
      <dgm:t>
        <a:bodyPr/>
        <a:lstStyle/>
        <a:p>
          <a:endParaRPr lang="ro-RO" u="none">
            <a:solidFill>
              <a:schemeClr val="accent3">
                <a:lumMod val="50000"/>
              </a:schemeClr>
            </a:solidFill>
          </a:endParaRPr>
        </a:p>
      </dgm:t>
    </dgm:pt>
    <dgm:pt modelId="{9397BAEC-60F8-4B30-BC98-774C2AB074CD}">
      <dgm:prSet phldrT="[Text]"/>
      <dgm:spPr/>
      <dgm:t>
        <a:bodyPr/>
        <a:lstStyle/>
        <a:p>
          <a:pPr algn="ctr">
            <a:buNone/>
          </a:pPr>
          <a:endParaRPr lang="ro-RO" b="1" u="none" dirty="0">
            <a:solidFill>
              <a:schemeClr val="accent3">
                <a:lumMod val="50000"/>
              </a:schemeClr>
            </a:solidFill>
          </a:endParaRPr>
        </a:p>
      </dgm:t>
    </dgm:pt>
    <dgm:pt modelId="{6F74BDDD-5298-4309-9BBD-32CB910BF60A}" type="parTrans" cxnId="{FD262C93-73C6-4182-ADCF-2870BA591E57}">
      <dgm:prSet/>
      <dgm:spPr/>
      <dgm:t>
        <a:bodyPr/>
        <a:lstStyle/>
        <a:p>
          <a:endParaRPr lang="ro-RO" u="none">
            <a:solidFill>
              <a:schemeClr val="accent3">
                <a:lumMod val="50000"/>
              </a:schemeClr>
            </a:solidFill>
          </a:endParaRPr>
        </a:p>
      </dgm:t>
    </dgm:pt>
    <dgm:pt modelId="{4FD35B1A-08F4-441B-AC5B-C9B8FC8A0393}" type="sibTrans" cxnId="{FD262C93-73C6-4182-ADCF-2870BA591E57}">
      <dgm:prSet/>
      <dgm:spPr/>
      <dgm:t>
        <a:bodyPr/>
        <a:lstStyle/>
        <a:p>
          <a:endParaRPr lang="ro-RO" u="none">
            <a:solidFill>
              <a:schemeClr val="accent3">
                <a:lumMod val="50000"/>
              </a:schemeClr>
            </a:solidFill>
          </a:endParaRPr>
        </a:p>
      </dgm:t>
    </dgm:pt>
    <dgm:pt modelId="{8B6A5A35-9B2D-48C0-A398-E54DCDEDCDEC}">
      <dgm:prSet phldrT="[Text]" custT="1"/>
      <dgm:spPr/>
      <dgm:t>
        <a:bodyPr/>
        <a:lstStyle/>
        <a:p>
          <a:endParaRPr lang="ro-RO" sz="1800" b="1" u="none" dirty="0">
            <a:solidFill>
              <a:schemeClr val="accent3">
                <a:lumMod val="50000"/>
              </a:schemeClr>
            </a:solidFill>
          </a:endParaRPr>
        </a:p>
      </dgm:t>
    </dgm:pt>
    <dgm:pt modelId="{9E77936F-09B4-4202-B80A-791F43BAC3C8}" type="parTrans" cxnId="{75F9E6C5-538B-4CC8-8565-DFC05946B480}">
      <dgm:prSet/>
      <dgm:spPr/>
      <dgm:t>
        <a:bodyPr/>
        <a:lstStyle/>
        <a:p>
          <a:endParaRPr lang="ro-RO" u="none">
            <a:solidFill>
              <a:schemeClr val="accent3">
                <a:lumMod val="50000"/>
              </a:schemeClr>
            </a:solidFill>
          </a:endParaRPr>
        </a:p>
      </dgm:t>
    </dgm:pt>
    <dgm:pt modelId="{5FE540F0-0B7A-40AF-B86C-37129EA26FF0}" type="sibTrans" cxnId="{75F9E6C5-538B-4CC8-8565-DFC05946B480}">
      <dgm:prSet/>
      <dgm:spPr/>
      <dgm:t>
        <a:bodyPr/>
        <a:lstStyle/>
        <a:p>
          <a:endParaRPr lang="ro-RO" u="none">
            <a:solidFill>
              <a:schemeClr val="accent3">
                <a:lumMod val="50000"/>
              </a:schemeClr>
            </a:solidFill>
          </a:endParaRPr>
        </a:p>
      </dgm:t>
    </dgm:pt>
    <dgm:pt modelId="{D3FE5511-3065-4961-AEB6-663CB7C2DC27}">
      <dgm:prSet phldrT="[Text]"/>
      <dgm:spPr/>
      <dgm:t>
        <a:bodyPr/>
        <a:lstStyle/>
        <a:p>
          <a:pPr algn="ctr">
            <a:buFont typeface="Arial" panose="020B0604020202020204" pitchFamily="34" charset="0"/>
            <a:buNone/>
          </a:pPr>
          <a:endParaRPr lang="ro-RO" b="1" u="none" dirty="0">
            <a:solidFill>
              <a:schemeClr val="accent3">
                <a:lumMod val="50000"/>
              </a:schemeClr>
            </a:solidFill>
          </a:endParaRPr>
        </a:p>
      </dgm:t>
    </dgm:pt>
    <dgm:pt modelId="{4D05C383-3B3B-4E23-B087-4BEADDDD23A4}" type="sibTrans" cxnId="{576BE052-2BD5-4A75-8935-DCAD6A1DC93F}">
      <dgm:prSet/>
      <dgm:spPr/>
      <dgm:t>
        <a:bodyPr/>
        <a:lstStyle/>
        <a:p>
          <a:endParaRPr lang="ro-RO" u="none">
            <a:solidFill>
              <a:schemeClr val="accent3">
                <a:lumMod val="50000"/>
              </a:schemeClr>
            </a:solidFill>
          </a:endParaRPr>
        </a:p>
      </dgm:t>
    </dgm:pt>
    <dgm:pt modelId="{173F0E7C-970C-4869-B5D1-29AF96017321}" type="parTrans" cxnId="{576BE052-2BD5-4A75-8935-DCAD6A1DC93F}">
      <dgm:prSet/>
      <dgm:spPr/>
      <dgm:t>
        <a:bodyPr/>
        <a:lstStyle/>
        <a:p>
          <a:endParaRPr lang="ro-RO" u="none">
            <a:solidFill>
              <a:schemeClr val="accent3">
                <a:lumMod val="50000"/>
              </a:schemeClr>
            </a:solidFill>
          </a:endParaRPr>
        </a:p>
      </dgm:t>
    </dgm:pt>
    <dgm:pt modelId="{84112811-8B7B-4679-A8D7-F626BBF88CF3}">
      <dgm:prSet/>
      <dgm:spPr/>
      <dgm:t>
        <a:bodyPr/>
        <a:lstStyle/>
        <a:p>
          <a:endParaRPr lang="ro-RO" b="1" u="none" dirty="0">
            <a:solidFill>
              <a:schemeClr val="accent3">
                <a:lumMod val="50000"/>
              </a:schemeClr>
            </a:solidFill>
          </a:endParaRPr>
        </a:p>
      </dgm:t>
    </dgm:pt>
    <dgm:pt modelId="{F884ECC8-75BC-499E-8E35-3CB3C548196A}" type="parTrans" cxnId="{9EA460AD-70D4-4F8E-A423-CDA7948DBE1D}">
      <dgm:prSet/>
      <dgm:spPr/>
      <dgm:t>
        <a:bodyPr/>
        <a:lstStyle/>
        <a:p>
          <a:endParaRPr lang="ro-RO"/>
        </a:p>
      </dgm:t>
    </dgm:pt>
    <dgm:pt modelId="{E9DFC6BB-5B92-4BFB-98C5-EECBFE3C064F}" type="sibTrans" cxnId="{9EA460AD-70D4-4F8E-A423-CDA7948DBE1D}">
      <dgm:prSet/>
      <dgm:spPr/>
      <dgm:t>
        <a:bodyPr/>
        <a:lstStyle/>
        <a:p>
          <a:endParaRPr lang="ro-RO"/>
        </a:p>
      </dgm:t>
    </dgm:pt>
    <dgm:pt modelId="{D2C130F1-3879-4B10-993C-1ED57257340A}" type="pres">
      <dgm:prSet presAssocID="{6E599F31-721E-4BD3-9642-40C0B93162C3}" presName="Name0" presStyleCnt="0">
        <dgm:presLayoutVars>
          <dgm:dir/>
          <dgm:animLvl val="lvl"/>
          <dgm:resizeHandles val="exact"/>
        </dgm:presLayoutVars>
      </dgm:prSet>
      <dgm:spPr/>
    </dgm:pt>
    <dgm:pt modelId="{32ED457E-E6A2-49A0-964E-581D8477A452}" type="pres">
      <dgm:prSet presAssocID="{4B31BA27-8118-4308-96E6-D8BB1399476E}" presName="composite" presStyleCnt="0"/>
      <dgm:spPr/>
    </dgm:pt>
    <dgm:pt modelId="{E92E9FD6-438F-4812-8782-2C4472D1FB77}" type="pres">
      <dgm:prSet presAssocID="{4B31BA27-8118-4308-96E6-D8BB1399476E}" presName="parTx" presStyleLbl="alignNode1" presStyleIdx="0" presStyleCnt="3" custLinFactNeighborX="-303" custLinFactNeighborY="4776">
        <dgm:presLayoutVars>
          <dgm:chMax val="0"/>
          <dgm:chPref val="0"/>
          <dgm:bulletEnabled val="1"/>
        </dgm:presLayoutVars>
      </dgm:prSet>
      <dgm:spPr/>
    </dgm:pt>
    <dgm:pt modelId="{DB324A58-5E63-4AC5-AC4E-3A4488139C59}" type="pres">
      <dgm:prSet presAssocID="{4B31BA27-8118-4308-96E6-D8BB1399476E}" presName="desTx" presStyleLbl="alignAccFollowNode1" presStyleIdx="0" presStyleCnt="3">
        <dgm:presLayoutVars>
          <dgm:bulletEnabled val="1"/>
        </dgm:presLayoutVars>
      </dgm:prSet>
      <dgm:spPr/>
    </dgm:pt>
    <dgm:pt modelId="{FD972D5C-67D1-4061-B9F2-9EC9F825FDFE}" type="pres">
      <dgm:prSet presAssocID="{D47D9193-1479-4885-9FD1-45F0AFCA3C87}" presName="space" presStyleCnt="0"/>
      <dgm:spPr/>
    </dgm:pt>
    <dgm:pt modelId="{AD14443D-819C-4611-84AB-96215B3E9E72}" type="pres">
      <dgm:prSet presAssocID="{8B6A5A35-9B2D-48C0-A398-E54DCDEDCDEC}" presName="composite" presStyleCnt="0"/>
      <dgm:spPr/>
    </dgm:pt>
    <dgm:pt modelId="{F491A3CA-D6C2-463A-AED2-5D655AD31F65}" type="pres">
      <dgm:prSet presAssocID="{8B6A5A35-9B2D-48C0-A398-E54DCDEDCDEC}" presName="parTx" presStyleLbl="alignNode1" presStyleIdx="1" presStyleCnt="3">
        <dgm:presLayoutVars>
          <dgm:chMax val="0"/>
          <dgm:chPref val="0"/>
          <dgm:bulletEnabled val="1"/>
        </dgm:presLayoutVars>
      </dgm:prSet>
      <dgm:spPr/>
    </dgm:pt>
    <dgm:pt modelId="{9C6F4F23-E378-4405-8FF8-FA4E89FFFFC4}" type="pres">
      <dgm:prSet presAssocID="{8B6A5A35-9B2D-48C0-A398-E54DCDEDCDEC}" presName="desTx" presStyleLbl="alignAccFollowNode1" presStyleIdx="1" presStyleCnt="3">
        <dgm:presLayoutVars>
          <dgm:bulletEnabled val="1"/>
        </dgm:presLayoutVars>
      </dgm:prSet>
      <dgm:spPr/>
    </dgm:pt>
    <dgm:pt modelId="{DD4401CF-5A64-4EFD-B7BC-1984476446AD}" type="pres">
      <dgm:prSet presAssocID="{5FE540F0-0B7A-40AF-B86C-37129EA26FF0}" presName="space" presStyleCnt="0"/>
      <dgm:spPr/>
    </dgm:pt>
    <dgm:pt modelId="{AF6D2D90-EDC6-4D2D-BA14-F4814ABA7A98}" type="pres">
      <dgm:prSet presAssocID="{84112811-8B7B-4679-A8D7-F626BBF88CF3}" presName="composite" presStyleCnt="0"/>
      <dgm:spPr/>
    </dgm:pt>
    <dgm:pt modelId="{EC2C882E-455B-4441-8741-9F31E9B260E6}" type="pres">
      <dgm:prSet presAssocID="{84112811-8B7B-4679-A8D7-F626BBF88CF3}" presName="parTx" presStyleLbl="alignNode1" presStyleIdx="2" presStyleCnt="3">
        <dgm:presLayoutVars>
          <dgm:chMax val="0"/>
          <dgm:chPref val="0"/>
          <dgm:bulletEnabled val="1"/>
        </dgm:presLayoutVars>
      </dgm:prSet>
      <dgm:spPr/>
    </dgm:pt>
    <dgm:pt modelId="{628A43D6-D450-409E-8A26-1138DC13E195}" type="pres">
      <dgm:prSet presAssocID="{84112811-8B7B-4679-A8D7-F626BBF88CF3}" presName="desTx" presStyleLbl="alignAccFollowNode1" presStyleIdx="2" presStyleCnt="3">
        <dgm:presLayoutVars>
          <dgm:bulletEnabled val="1"/>
        </dgm:presLayoutVars>
      </dgm:prSet>
      <dgm:spPr/>
    </dgm:pt>
  </dgm:ptLst>
  <dgm:cxnLst>
    <dgm:cxn modelId="{8CFD2100-EB85-412C-A667-A477743AC6A8}" srcId="{6E599F31-721E-4BD3-9642-40C0B93162C3}" destId="{4B31BA27-8118-4308-96E6-D8BB1399476E}" srcOrd="0" destOrd="0" parTransId="{A07DD810-9328-4223-BBD0-EBB4FA72DEA7}" sibTransId="{D47D9193-1479-4885-9FD1-45F0AFCA3C87}"/>
    <dgm:cxn modelId="{CF9A5D33-F00E-479B-B803-50E2FD16DD18}" type="presOf" srcId="{6E599F31-721E-4BD3-9642-40C0B93162C3}" destId="{D2C130F1-3879-4B10-993C-1ED57257340A}" srcOrd="0" destOrd="0" presId="urn:microsoft.com/office/officeart/2005/8/layout/hList1"/>
    <dgm:cxn modelId="{A6DABB68-B49B-4166-AC4C-133F9D2A56B5}" type="presOf" srcId="{D3FE5511-3065-4961-AEB6-663CB7C2DC27}" destId="{9C6F4F23-E378-4405-8FF8-FA4E89FFFFC4}" srcOrd="0" destOrd="0" presId="urn:microsoft.com/office/officeart/2005/8/layout/hList1"/>
    <dgm:cxn modelId="{576BE052-2BD5-4A75-8935-DCAD6A1DC93F}" srcId="{8B6A5A35-9B2D-48C0-A398-E54DCDEDCDEC}" destId="{D3FE5511-3065-4961-AEB6-663CB7C2DC27}" srcOrd="0" destOrd="0" parTransId="{173F0E7C-970C-4869-B5D1-29AF96017321}" sibTransId="{4D05C383-3B3B-4E23-B087-4BEADDDD23A4}"/>
    <dgm:cxn modelId="{601E4977-CE8A-4D8F-A023-7298C737DAA6}" type="presOf" srcId="{84112811-8B7B-4679-A8D7-F626BBF88CF3}" destId="{EC2C882E-455B-4441-8741-9F31E9B260E6}" srcOrd="0" destOrd="0" presId="urn:microsoft.com/office/officeart/2005/8/layout/hList1"/>
    <dgm:cxn modelId="{FD262C93-73C6-4182-ADCF-2870BA591E57}" srcId="{4B31BA27-8118-4308-96E6-D8BB1399476E}" destId="{9397BAEC-60F8-4B30-BC98-774C2AB074CD}" srcOrd="0" destOrd="0" parTransId="{6F74BDDD-5298-4309-9BBD-32CB910BF60A}" sibTransId="{4FD35B1A-08F4-441B-AC5B-C9B8FC8A0393}"/>
    <dgm:cxn modelId="{D7350E9F-9BCD-422A-A6C0-0959CA5CFC72}" type="presOf" srcId="{4B31BA27-8118-4308-96E6-D8BB1399476E}" destId="{E92E9FD6-438F-4812-8782-2C4472D1FB77}" srcOrd="0" destOrd="0" presId="urn:microsoft.com/office/officeart/2005/8/layout/hList1"/>
    <dgm:cxn modelId="{9EA460AD-70D4-4F8E-A423-CDA7948DBE1D}" srcId="{6E599F31-721E-4BD3-9642-40C0B93162C3}" destId="{84112811-8B7B-4679-A8D7-F626BBF88CF3}" srcOrd="2" destOrd="0" parTransId="{F884ECC8-75BC-499E-8E35-3CB3C548196A}" sibTransId="{E9DFC6BB-5B92-4BFB-98C5-EECBFE3C064F}"/>
    <dgm:cxn modelId="{748C53BE-44F4-4E6B-9350-4D4FE1E244EE}" type="presOf" srcId="{8B6A5A35-9B2D-48C0-A398-E54DCDEDCDEC}" destId="{F491A3CA-D6C2-463A-AED2-5D655AD31F65}" srcOrd="0" destOrd="0" presId="urn:microsoft.com/office/officeart/2005/8/layout/hList1"/>
    <dgm:cxn modelId="{010C2AC5-A841-43BD-AB3A-423F49DE4AAC}" type="presOf" srcId="{9397BAEC-60F8-4B30-BC98-774C2AB074CD}" destId="{DB324A58-5E63-4AC5-AC4E-3A4488139C59}" srcOrd="0" destOrd="0" presId="urn:microsoft.com/office/officeart/2005/8/layout/hList1"/>
    <dgm:cxn modelId="{75F9E6C5-538B-4CC8-8565-DFC05946B480}" srcId="{6E599F31-721E-4BD3-9642-40C0B93162C3}" destId="{8B6A5A35-9B2D-48C0-A398-E54DCDEDCDEC}" srcOrd="1" destOrd="0" parTransId="{9E77936F-09B4-4202-B80A-791F43BAC3C8}" sibTransId="{5FE540F0-0B7A-40AF-B86C-37129EA26FF0}"/>
    <dgm:cxn modelId="{18D8AA8D-1F33-48D8-9ECB-532EB4756158}" type="presParOf" srcId="{D2C130F1-3879-4B10-993C-1ED57257340A}" destId="{32ED457E-E6A2-49A0-964E-581D8477A452}" srcOrd="0" destOrd="0" presId="urn:microsoft.com/office/officeart/2005/8/layout/hList1"/>
    <dgm:cxn modelId="{ADF13CB4-02C9-486E-9854-B66351E81361}" type="presParOf" srcId="{32ED457E-E6A2-49A0-964E-581D8477A452}" destId="{E92E9FD6-438F-4812-8782-2C4472D1FB77}" srcOrd="0" destOrd="0" presId="urn:microsoft.com/office/officeart/2005/8/layout/hList1"/>
    <dgm:cxn modelId="{A736731A-1725-46B5-8976-5B6B028C902C}" type="presParOf" srcId="{32ED457E-E6A2-49A0-964E-581D8477A452}" destId="{DB324A58-5E63-4AC5-AC4E-3A4488139C59}" srcOrd="1" destOrd="0" presId="urn:microsoft.com/office/officeart/2005/8/layout/hList1"/>
    <dgm:cxn modelId="{5612ACDB-17E0-46FA-AE4B-1A5B4E79CCF8}" type="presParOf" srcId="{D2C130F1-3879-4B10-993C-1ED57257340A}" destId="{FD972D5C-67D1-4061-B9F2-9EC9F825FDFE}" srcOrd="1" destOrd="0" presId="urn:microsoft.com/office/officeart/2005/8/layout/hList1"/>
    <dgm:cxn modelId="{14342C1E-EF63-4AB0-9949-15B00C07C924}" type="presParOf" srcId="{D2C130F1-3879-4B10-993C-1ED57257340A}" destId="{AD14443D-819C-4611-84AB-96215B3E9E72}" srcOrd="2" destOrd="0" presId="urn:microsoft.com/office/officeart/2005/8/layout/hList1"/>
    <dgm:cxn modelId="{39C91CC6-B22C-42ED-BC0E-E10F5092A6CA}" type="presParOf" srcId="{AD14443D-819C-4611-84AB-96215B3E9E72}" destId="{F491A3CA-D6C2-463A-AED2-5D655AD31F65}" srcOrd="0" destOrd="0" presId="urn:microsoft.com/office/officeart/2005/8/layout/hList1"/>
    <dgm:cxn modelId="{B3BD6FA5-1DEB-4E9C-A173-9569604CBAAE}" type="presParOf" srcId="{AD14443D-819C-4611-84AB-96215B3E9E72}" destId="{9C6F4F23-E378-4405-8FF8-FA4E89FFFFC4}" srcOrd="1" destOrd="0" presId="urn:microsoft.com/office/officeart/2005/8/layout/hList1"/>
    <dgm:cxn modelId="{1C707771-7200-4076-B4EC-F1DA04C46C88}" type="presParOf" srcId="{D2C130F1-3879-4B10-993C-1ED57257340A}" destId="{DD4401CF-5A64-4EFD-B7BC-1984476446AD}" srcOrd="3" destOrd="0" presId="urn:microsoft.com/office/officeart/2005/8/layout/hList1"/>
    <dgm:cxn modelId="{B7331706-AD74-4768-BA73-A2A84803EFCA}" type="presParOf" srcId="{D2C130F1-3879-4B10-993C-1ED57257340A}" destId="{AF6D2D90-EDC6-4D2D-BA14-F4814ABA7A98}" srcOrd="4" destOrd="0" presId="urn:microsoft.com/office/officeart/2005/8/layout/hList1"/>
    <dgm:cxn modelId="{E8E1CDD5-D2BF-4784-B689-BD1E28062389}" type="presParOf" srcId="{AF6D2D90-EDC6-4D2D-BA14-F4814ABA7A98}" destId="{EC2C882E-455B-4441-8741-9F31E9B260E6}" srcOrd="0" destOrd="0" presId="urn:microsoft.com/office/officeart/2005/8/layout/hList1"/>
    <dgm:cxn modelId="{528F5065-6516-4A54-9078-94EA0FA051B6}" type="presParOf" srcId="{AF6D2D90-EDC6-4D2D-BA14-F4814ABA7A98}" destId="{628A43D6-D450-409E-8A26-1138DC13E19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E9FD6-438F-4812-8782-2C4472D1FB77}">
      <dsp:nvSpPr>
        <dsp:cNvPr id="0" name=""/>
        <dsp:cNvSpPr/>
      </dsp:nvSpPr>
      <dsp:spPr>
        <a:xfrm>
          <a:off x="0" y="64753"/>
          <a:ext cx="2049472" cy="6624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endParaRPr lang="ro-RO" sz="1800" b="1" u="none" kern="1200" dirty="0">
            <a:solidFill>
              <a:schemeClr val="accent3">
                <a:lumMod val="50000"/>
              </a:schemeClr>
            </a:solidFill>
          </a:endParaRPr>
        </a:p>
      </dsp:txBody>
      <dsp:txXfrm>
        <a:off x="0" y="64753"/>
        <a:ext cx="2049472" cy="662400"/>
      </dsp:txXfrm>
    </dsp:sp>
    <dsp:sp modelId="{DB324A58-5E63-4AC5-AC4E-3A4488139C59}">
      <dsp:nvSpPr>
        <dsp:cNvPr id="0" name=""/>
        <dsp:cNvSpPr/>
      </dsp:nvSpPr>
      <dsp:spPr>
        <a:xfrm>
          <a:off x="2102" y="695517"/>
          <a:ext cx="2049472" cy="101016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ctr" defTabSz="1022350">
            <a:lnSpc>
              <a:spcPct val="90000"/>
            </a:lnSpc>
            <a:spcBef>
              <a:spcPct val="0"/>
            </a:spcBef>
            <a:spcAft>
              <a:spcPct val="15000"/>
            </a:spcAft>
            <a:buNone/>
          </a:pPr>
          <a:endParaRPr lang="ro-RO" sz="2300" b="1" u="none" kern="1200" dirty="0">
            <a:solidFill>
              <a:schemeClr val="accent3">
                <a:lumMod val="50000"/>
              </a:schemeClr>
            </a:solidFill>
          </a:endParaRPr>
        </a:p>
      </dsp:txBody>
      <dsp:txXfrm>
        <a:off x="2102" y="695517"/>
        <a:ext cx="2049472" cy="1010160"/>
      </dsp:txXfrm>
    </dsp:sp>
    <dsp:sp modelId="{F491A3CA-D6C2-463A-AED2-5D655AD31F65}">
      <dsp:nvSpPr>
        <dsp:cNvPr id="0" name=""/>
        <dsp:cNvSpPr/>
      </dsp:nvSpPr>
      <dsp:spPr>
        <a:xfrm>
          <a:off x="2338500" y="33117"/>
          <a:ext cx="2049472" cy="6624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endParaRPr lang="ro-RO" sz="1800" b="1" u="none" kern="1200" dirty="0">
            <a:solidFill>
              <a:schemeClr val="accent3">
                <a:lumMod val="50000"/>
              </a:schemeClr>
            </a:solidFill>
          </a:endParaRPr>
        </a:p>
      </dsp:txBody>
      <dsp:txXfrm>
        <a:off x="2338500" y="33117"/>
        <a:ext cx="2049472" cy="662400"/>
      </dsp:txXfrm>
    </dsp:sp>
    <dsp:sp modelId="{9C6F4F23-E378-4405-8FF8-FA4E89FFFFC4}">
      <dsp:nvSpPr>
        <dsp:cNvPr id="0" name=""/>
        <dsp:cNvSpPr/>
      </dsp:nvSpPr>
      <dsp:spPr>
        <a:xfrm>
          <a:off x="2338500" y="695517"/>
          <a:ext cx="2049472" cy="101016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ctr" defTabSz="1022350">
            <a:lnSpc>
              <a:spcPct val="90000"/>
            </a:lnSpc>
            <a:spcBef>
              <a:spcPct val="0"/>
            </a:spcBef>
            <a:spcAft>
              <a:spcPct val="15000"/>
            </a:spcAft>
            <a:buFont typeface="Arial" panose="020B0604020202020204" pitchFamily="34" charset="0"/>
            <a:buNone/>
          </a:pPr>
          <a:endParaRPr lang="ro-RO" sz="2300" b="1" u="none" kern="1200" dirty="0">
            <a:solidFill>
              <a:schemeClr val="accent3">
                <a:lumMod val="50000"/>
              </a:schemeClr>
            </a:solidFill>
          </a:endParaRPr>
        </a:p>
      </dsp:txBody>
      <dsp:txXfrm>
        <a:off x="2338500" y="695517"/>
        <a:ext cx="2049472" cy="1010160"/>
      </dsp:txXfrm>
    </dsp:sp>
    <dsp:sp modelId="{EC2C882E-455B-4441-8741-9F31E9B260E6}">
      <dsp:nvSpPr>
        <dsp:cNvPr id="0" name=""/>
        <dsp:cNvSpPr/>
      </dsp:nvSpPr>
      <dsp:spPr>
        <a:xfrm>
          <a:off x="4674899" y="33117"/>
          <a:ext cx="2049472" cy="6624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endParaRPr lang="ro-RO" sz="2300" b="1" u="none" kern="1200" dirty="0">
            <a:solidFill>
              <a:schemeClr val="accent3">
                <a:lumMod val="50000"/>
              </a:schemeClr>
            </a:solidFill>
          </a:endParaRPr>
        </a:p>
      </dsp:txBody>
      <dsp:txXfrm>
        <a:off x="4674899" y="33117"/>
        <a:ext cx="2049472" cy="662400"/>
      </dsp:txXfrm>
    </dsp:sp>
    <dsp:sp modelId="{628A43D6-D450-409E-8A26-1138DC13E195}">
      <dsp:nvSpPr>
        <dsp:cNvPr id="0" name=""/>
        <dsp:cNvSpPr/>
      </dsp:nvSpPr>
      <dsp:spPr>
        <a:xfrm>
          <a:off x="4674899" y="695517"/>
          <a:ext cx="2049472" cy="101016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63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4" y="0"/>
            <a:ext cx="2945659" cy="49633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584"/>
            <a:ext cx="2945659" cy="4963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o-R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4724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7868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2177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3981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8359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9834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4219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900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0532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3943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9280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a:extLst>
            <a:ext uri="{FF2B5EF4-FFF2-40B4-BE49-F238E27FC236}">
              <a16:creationId xmlns:a16="http://schemas.microsoft.com/office/drawing/2014/main" id="{035288E1-BD6A-991B-D067-32656333D4E9}"/>
            </a:ext>
          </a:extLst>
        </p:cNvPr>
        <p:cNvGrpSpPr/>
        <p:nvPr/>
      </p:nvGrpSpPr>
      <p:grpSpPr>
        <a:xfrm>
          <a:off x="0" y="0"/>
          <a:ext cx="0" cy="0"/>
          <a:chOff x="0" y="0"/>
          <a:chExt cx="0" cy="0"/>
        </a:xfrm>
      </p:grpSpPr>
      <p:sp>
        <p:nvSpPr>
          <p:cNvPr id="202" name="Google Shape;202;p13:notes">
            <a:extLst>
              <a:ext uri="{FF2B5EF4-FFF2-40B4-BE49-F238E27FC236}">
                <a16:creationId xmlns:a16="http://schemas.microsoft.com/office/drawing/2014/main" id="{E9CF34A0-4CB9-9506-D433-C392F955E6CC}"/>
              </a:ext>
            </a:extLst>
          </p:cNvPr>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a:extLst>
              <a:ext uri="{FF2B5EF4-FFF2-40B4-BE49-F238E27FC236}">
                <a16:creationId xmlns:a16="http://schemas.microsoft.com/office/drawing/2014/main" id="{C03104E8-6605-1CED-63BC-F20851E688DE}"/>
              </a:ext>
            </a:extLst>
          </p:cNvPr>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466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5902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9790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2706"/>
            <a:ext cx="5486400" cy="41141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7: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 name="Google Shape;117;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1057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9: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0: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0: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2299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4563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30514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2955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6102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0965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70013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81113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93367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8721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36394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4: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90969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8740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37307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6: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7: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8: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9: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9:notes"/>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55</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9: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9:notes"/>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56</a:t>
            </a:fld>
            <a:endParaRPr/>
          </a:p>
        </p:txBody>
      </p:sp>
    </p:spTree>
    <p:extLst>
      <p:ext uri="{BB962C8B-B14F-4D97-AF65-F5344CB8AC3E}">
        <p14:creationId xmlns:p14="http://schemas.microsoft.com/office/powerpoint/2010/main" val="14509460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9: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9:notes"/>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57</a:t>
            </a:fld>
            <a:endParaRPr/>
          </a:p>
        </p:txBody>
      </p:sp>
    </p:spTree>
    <p:extLst>
      <p:ext uri="{BB962C8B-B14F-4D97-AF65-F5344CB8AC3E}">
        <p14:creationId xmlns:p14="http://schemas.microsoft.com/office/powerpoint/2010/main" val="10417901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9: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9:notes"/>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58</a:t>
            </a:fld>
            <a:endParaRPr/>
          </a:p>
        </p:txBody>
      </p:sp>
    </p:spTree>
    <p:extLst>
      <p:ext uri="{BB962C8B-B14F-4D97-AF65-F5344CB8AC3E}">
        <p14:creationId xmlns:p14="http://schemas.microsoft.com/office/powerpoint/2010/main" val="37798404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0: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30:notes"/>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59</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4" name="Google Shape;334;p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4: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4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98268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46: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46:notes"/>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64</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47: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47:notes"/>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65</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8: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4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8: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4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70945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49: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49:notes"/>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69</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50: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5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5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5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5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5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14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5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5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5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5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54: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5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5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5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56: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p5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70: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2" name="Google Shape;632;p7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7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9" name="Google Shape;639;p7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33591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1921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10737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21726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64007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40035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77177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17695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202239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04681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708098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2156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54059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68162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215641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75369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880072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946346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696332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122031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288070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74: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p7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F832D-80BD-1BB3-C23C-94F73B8756C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ro-RO"/>
          </a:p>
        </p:txBody>
      </p:sp>
      <p:sp>
        <p:nvSpPr>
          <p:cNvPr id="3" name="Subtitle 2">
            <a:extLst>
              <a:ext uri="{FF2B5EF4-FFF2-40B4-BE49-F238E27FC236}">
                <a16:creationId xmlns:a16="http://schemas.microsoft.com/office/drawing/2014/main" id="{F9267D35-0606-53A8-CD74-91302FC2CF7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C457BCC3-F6EE-968F-F975-966E4EE006F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4ECFF71-CC0C-60E8-35DD-4DD23E481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0C6CC-CABF-D66D-CBDA-B89F526A21E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784627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B09C6-B075-E3BC-55F4-447EE7C92010}"/>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3CF9349F-FDF2-5E24-5D40-7CC17F41FC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B77A7FBA-69D1-8CF0-8199-CF8A63C6B49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A4A695E-0EB7-3526-4DB9-664D338E1B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AF1BD-6FB7-060A-6C50-41DE31A2280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2617260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3A461F-68C8-15A3-0B5F-8013EF9C47C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47AA3467-AEAA-9421-B3D0-1C2B2B18240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1C48F38-F8AA-80FF-2D9F-86CCA97B5C3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D0D4F75-5232-98A2-2CDB-3C896B0CD1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81CB46-68D9-E54C-CA46-263B00B2AD7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2428363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sp>
        <p:nvSpPr>
          <p:cNvPr id="45" name="Google Shape;45;p7"/>
          <p:cNvSpPr txBox="1">
            <a:spLocks noGrp="1"/>
          </p:cNvSpPr>
          <p:nvPr>
            <p:ph type="title"/>
          </p:nvPr>
        </p:nvSpPr>
        <p:spPr>
          <a:xfrm>
            <a:off x="1182200" y="524633"/>
            <a:ext cx="6739500" cy="1075600"/>
          </a:xfrm>
          <a:prstGeom prst="rect">
            <a:avLst/>
          </a:prstGeom>
          <a:noFill/>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6" name="Google Shape;46;p7"/>
          <p:cNvSpPr txBox="1">
            <a:spLocks noGrp="1"/>
          </p:cNvSpPr>
          <p:nvPr>
            <p:ph type="body" idx="1"/>
          </p:nvPr>
        </p:nvSpPr>
        <p:spPr>
          <a:xfrm>
            <a:off x="1576275" y="1822900"/>
            <a:ext cx="3482400" cy="45100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47" name="Google Shape;47;p7"/>
          <p:cNvSpPr txBox="1">
            <a:spLocks noGrp="1"/>
          </p:cNvSpPr>
          <p:nvPr>
            <p:ph type="body" idx="2"/>
          </p:nvPr>
        </p:nvSpPr>
        <p:spPr>
          <a:xfrm>
            <a:off x="5268071" y="1822900"/>
            <a:ext cx="3482400" cy="45100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48" name="Google Shape;48;p7"/>
          <p:cNvSpPr txBox="1">
            <a:spLocks noGrp="1"/>
          </p:cNvSpPr>
          <p:nvPr>
            <p:ph type="sldNum" idx="12"/>
          </p:nvPr>
        </p:nvSpPr>
        <p:spPr>
          <a:xfrm>
            <a:off x="8750400" y="5808300"/>
            <a:ext cx="393600" cy="5248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49716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6971A-193E-DEE0-AD98-8D7C0182E523}"/>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FB0C1173-B101-240C-8523-62BBD0A052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1609C92-843A-E7E8-5254-2540A9C7433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AFBF6B5-17B1-1332-C614-0F6498488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646F1-5808-A5EB-5541-F87851B5045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425703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92E89-A8FE-79CD-B39E-3F26835A81B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4ECA6A91-E384-ACF5-2E79-604A2F891EB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0E1AEE-19DC-DE9C-EA30-0571FBF665E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9ACA521-D855-8E72-B0C9-4EDAF355F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FC69B-1439-6F3A-2F7B-8F919AD6A79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4006801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E51E-10EA-E3C9-36E1-E67783F89BB7}"/>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70EFD97C-1063-BA55-BC79-359C8545674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58592EFA-2F5E-35B2-92A6-4D788B97D4E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A141249C-A56F-6425-D3EC-270A2741075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C1B9205-F9E1-C88A-3202-9571580C3E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58FC30-D777-2E3D-DBCF-017DE44AB50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215120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3CA0-C970-7581-1CD5-AD158D2C178C}"/>
              </a:ext>
            </a:extLst>
          </p:cNvPr>
          <p:cNvSpPr>
            <a:spLocks noGrp="1"/>
          </p:cNvSpPr>
          <p:nvPr>
            <p:ph type="title"/>
          </p:nvPr>
        </p:nvSpPr>
        <p:spPr>
          <a:xfrm>
            <a:off x="629841" y="365126"/>
            <a:ext cx="78867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2CB6C689-60AB-0964-3E2B-6AEF2B58480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159CE7F-985F-EEFC-99CC-02F6B24E490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DC067B7A-A5EF-1134-B636-D10228184DB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CB8CC0D-511C-7166-7ED1-C84FE27635B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C7D8E00F-559E-6D8F-4659-F00D4BB56F5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182996A-B634-5EEB-382C-4B8C1A84FF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0DCBC4-EAF0-C9DB-34C8-17886423DA9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428997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E784-6BEF-4D0F-9073-6729FA9DFD29}"/>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C79B0194-1750-0489-245A-B4726DAD359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FC84618-78F4-1708-D513-376C973DD9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DBBA61-0100-75F0-EDEC-A6E779F14BC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394178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FC7B29-B062-A533-BBDF-88635859429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64D06B9-7CC1-185A-34AE-DAA4B8E7C7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443BCB-A818-36BC-548F-0CA9C52F5EA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170953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9B67-DB09-D18F-34CF-2CE2C945907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DA9A5E3C-12D3-B54D-360E-79F1BADBFB6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E21B25F4-C174-01F5-7A61-662A038A8F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D19A47B-B8A8-FD4D-754D-671D158F486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7D4962-A1FD-4726-0D52-E4CEAB6399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23D41-F5A9-43F9-AA9D-31D1EC037A7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1598540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4ACB4-05EA-E4A4-8D96-96ED2A35ED1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A15D7795-A205-E3F1-C31D-C3937E6CBE8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o-RO"/>
          </a:p>
        </p:txBody>
      </p:sp>
      <p:sp>
        <p:nvSpPr>
          <p:cNvPr id="4" name="Text Placeholder 3">
            <a:extLst>
              <a:ext uri="{FF2B5EF4-FFF2-40B4-BE49-F238E27FC236}">
                <a16:creationId xmlns:a16="http://schemas.microsoft.com/office/drawing/2014/main" id="{C4F12244-651D-8575-CA44-501DAAE2F23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9507275-455B-B5C8-5440-6520FB79D18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8764B7A-9EE6-6ACA-1D6D-3F3E34ED75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A64750-0686-7937-2FAF-62EBC39EB13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13851359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EBF991-AFB0-0919-5E81-F1EC6D7415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2E297B2E-6687-FE71-1F15-7347EF0C634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3992F916-F6CA-C532-9682-3A9302510EA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2B3CC3A-8878-C68E-8E3E-35117F3D00C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5E0619-E973-3490-9AAC-4883CB15116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24305307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bec.ro/"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04"/>
        <p:cNvGrpSpPr/>
        <p:nvPr/>
      </p:nvGrpSpPr>
      <p:grpSpPr>
        <a:xfrm>
          <a:off x="0" y="0"/>
          <a:ext cx="0" cy="0"/>
          <a:chOff x="0" y="0"/>
          <a:chExt cx="0" cy="0"/>
        </a:xfrm>
      </p:grpSpPr>
      <p:sp>
        <p:nvSpPr>
          <p:cNvPr id="105" name="Google Shape;105;p1"/>
          <p:cNvSpPr txBox="1"/>
          <p:nvPr/>
        </p:nvSpPr>
        <p:spPr>
          <a:xfrm>
            <a:off x="251520" y="2481792"/>
            <a:ext cx="8640960" cy="3720978"/>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2DA2BF"/>
              </a:buClr>
              <a:buSzPts val="3264"/>
              <a:buFont typeface="Noto Sans Symbols"/>
              <a:buNone/>
            </a:pPr>
            <a:r>
              <a:rPr lang="ro-RO" sz="4800" b="1"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rPr>
              <a:t>INSTRUIREA </a:t>
            </a:r>
            <a:endParaRPr sz="4800" b="1"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endParaRPr>
          </a:p>
          <a:p>
            <a:pPr marL="0" marR="0" lvl="0" indent="0" algn="ctr" rtl="0">
              <a:lnSpc>
                <a:spcPct val="90000"/>
              </a:lnSpc>
              <a:spcBef>
                <a:spcPts val="0"/>
              </a:spcBef>
              <a:spcAft>
                <a:spcPts val="0"/>
              </a:spcAft>
              <a:buClr>
                <a:srgbClr val="2DA2BF"/>
              </a:buClr>
              <a:buSzPts val="2176"/>
              <a:buFont typeface="Noto Sans Symbols"/>
              <a:buNone/>
            </a:pPr>
            <a:br>
              <a:rPr lang="ro-RO" sz="3200" b="1"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rPr>
            </a:br>
            <a:r>
              <a:rPr lang="ro-RO" sz="2400" b="1"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rPr>
              <a:t>PREȘEDINȚILOR BIROURILOR ELECTORALE ALE SECȚIILOR DE VOTARE DIN ȚARĂ ȘI A LOCȚIITORILOR ACESTORA</a:t>
            </a:r>
            <a:br>
              <a:rPr lang="ro-RO" sz="2400" b="1"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rPr>
            </a:br>
            <a:endParaRPr sz="2400" b="1"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endParaRPr>
          </a:p>
          <a:p>
            <a:pPr marL="0" marR="0" lvl="0" indent="0" algn="ctr" rtl="0">
              <a:lnSpc>
                <a:spcPct val="90000"/>
              </a:lnSpc>
              <a:spcBef>
                <a:spcPts val="0"/>
              </a:spcBef>
              <a:spcAft>
                <a:spcPts val="0"/>
              </a:spcAft>
              <a:buClr>
                <a:srgbClr val="2DA2BF"/>
              </a:buClr>
              <a:buSzPts val="2176"/>
              <a:buFont typeface="Noto Sans Symbols"/>
              <a:buNone/>
            </a:pPr>
            <a:endParaRPr sz="3200" b="0"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endParaRPr>
          </a:p>
          <a:p>
            <a:pPr marL="0" marR="0" lvl="0" indent="0" algn="ctr" rtl="0">
              <a:lnSpc>
                <a:spcPct val="90000"/>
              </a:lnSpc>
              <a:spcBef>
                <a:spcPts val="0"/>
              </a:spcBef>
              <a:spcAft>
                <a:spcPts val="0"/>
              </a:spcAft>
              <a:buClr>
                <a:srgbClr val="2DA2BF"/>
              </a:buClr>
              <a:buSzPts val="1360"/>
              <a:buFont typeface="Noto Sans Symbols"/>
              <a:buNone/>
            </a:pPr>
            <a:r>
              <a:rPr lang="ro-RO" sz="2000" b="0"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rPr>
              <a:t>cu privire la sarcinile ce le revin în vederea organizării și desfășurării în bune condiții a alegerilor </a:t>
            </a:r>
            <a:endParaRPr dirty="0">
              <a:latin typeface="Roboto Condensed" panose="02000000000000000000" pitchFamily="2" charset="0"/>
              <a:ea typeface="Roboto Condensed" panose="02000000000000000000" pitchFamily="2" charset="0"/>
            </a:endParaRPr>
          </a:p>
          <a:p>
            <a:pPr marL="0" marR="0" lvl="0" indent="0" algn="ctr" rtl="0">
              <a:lnSpc>
                <a:spcPct val="90000"/>
              </a:lnSpc>
              <a:spcBef>
                <a:spcPts val="0"/>
              </a:spcBef>
              <a:spcAft>
                <a:spcPts val="0"/>
              </a:spcAft>
              <a:buClr>
                <a:srgbClr val="2DA2BF"/>
              </a:buClr>
              <a:buSzPts val="1360"/>
              <a:buFont typeface="Noto Sans Symbols"/>
              <a:buNone/>
            </a:pPr>
            <a:r>
              <a:rPr lang="ro-RO" sz="2000" b="0"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rPr>
              <a:t>pentru </a:t>
            </a:r>
            <a:r>
              <a:rPr lang="ro-RO" sz="2000" b="1"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rPr>
              <a:t>Senat și Camera Deputaților din anul 2024</a:t>
            </a:r>
            <a:endParaRPr sz="2000" b="1"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endParaRPr>
          </a:p>
          <a:p>
            <a:pPr marL="0" marR="0" lvl="0" indent="0" algn="ctr" rtl="0">
              <a:lnSpc>
                <a:spcPct val="90000"/>
              </a:lnSpc>
              <a:spcBef>
                <a:spcPts val="0"/>
              </a:spcBef>
              <a:spcAft>
                <a:spcPts val="0"/>
              </a:spcAft>
              <a:buClr>
                <a:srgbClr val="2DA2BF"/>
              </a:buClr>
              <a:buSzPts val="1224"/>
              <a:buFont typeface="Noto Sans Symbols"/>
              <a:buNone/>
            </a:pPr>
            <a:endParaRPr sz="1800" b="1" i="0" u="none" strike="noStrike" cap="none" dirty="0">
              <a:solidFill>
                <a:srgbClr val="002060"/>
              </a:solidFill>
              <a:latin typeface="Roboto Condensed" panose="02000000000000000000" pitchFamily="2" charset="0"/>
              <a:ea typeface="Roboto Condensed" panose="02000000000000000000" pitchFamily="2" charset="0"/>
              <a:cs typeface="Arial"/>
              <a:sym typeface="Arial"/>
            </a:endParaRPr>
          </a:p>
        </p:txBody>
      </p:sp>
      <p:pic>
        <p:nvPicPr>
          <p:cNvPr id="106" name="Google Shape;106;p1"/>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2" name="Picture 4">
            <a:extLst>
              <a:ext uri="{FF2B5EF4-FFF2-40B4-BE49-F238E27FC236}">
                <a16:creationId xmlns:a16="http://schemas.microsoft.com/office/drawing/2014/main" id="{688B00C2-2D38-C537-9F89-C541CA4B6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765175"/>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p:nvPr/>
        </p:nvSpPr>
        <p:spPr>
          <a:xfrm>
            <a:off x="111080" y="1826648"/>
            <a:ext cx="8641080" cy="538912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ro-RO" sz="1400" dirty="0">
                <a:effectLst/>
                <a:latin typeface="Times New Roman" panose="02020603050405020304" pitchFamily="18" charset="0"/>
                <a:ea typeface="Calibri" panose="020F0502020204030204" pitchFamily="34" charset="0"/>
              </a:rPr>
              <a:t>În data de 30 noiembrie 2024, </a:t>
            </a:r>
            <a:r>
              <a:rPr lang="ro-RO" sz="1400" b="1" dirty="0">
                <a:effectLst/>
                <a:latin typeface="Times New Roman" panose="02020603050405020304" pitchFamily="18" charset="0"/>
                <a:ea typeface="Calibri" panose="020F0502020204030204" pitchFamily="34" charset="0"/>
              </a:rPr>
              <a:t>președinții BESV împreună cu locțiitorii acestora</a:t>
            </a:r>
            <a:r>
              <a:rPr lang="ro-RO" sz="1400" dirty="0">
                <a:effectLst/>
                <a:latin typeface="Times New Roman" panose="02020603050405020304" pitchFamily="18" charset="0"/>
                <a:ea typeface="Calibri" panose="020F0502020204030204" pitchFamily="34" charset="0"/>
              </a:rPr>
              <a:t> primesc de la primari </a:t>
            </a:r>
            <a:r>
              <a:rPr lang="ro-RO" sz="1400" i="1" dirty="0">
                <a:effectLst/>
                <a:latin typeface="Times New Roman" panose="02020603050405020304" pitchFamily="18" charset="0"/>
                <a:ea typeface="Calibri" panose="020F0502020204030204" pitchFamily="34" charset="0"/>
              </a:rPr>
              <a:t>pe bază de proces-verbal</a:t>
            </a:r>
            <a:r>
              <a:rPr lang="ro-RO" sz="1400" dirty="0">
                <a:effectLst/>
                <a:latin typeface="Times New Roman" panose="02020603050405020304" pitchFamily="18" charset="0"/>
                <a:ea typeface="Calibri" panose="020F0502020204030204" pitchFamily="34" charset="0"/>
              </a:rPr>
              <a:t>, cuprinzând felul și numărul de exemplare, următoarele </a:t>
            </a:r>
            <a:r>
              <a:rPr lang="ro-RO" sz="1400" b="1" dirty="0">
                <a:effectLst/>
                <a:latin typeface="Times New Roman" panose="02020603050405020304" pitchFamily="18" charset="0"/>
                <a:ea typeface="Calibri" panose="020F0502020204030204" pitchFamily="34" charset="0"/>
              </a:rPr>
              <a:t>materiale necesare votării</a:t>
            </a:r>
            <a:r>
              <a:rPr lang="ro-RO" sz="1400" b="0" i="0" u="none" strike="noStrike" cap="none" dirty="0">
                <a:solidFill>
                  <a:srgbClr val="192D3A"/>
                </a:solidFill>
                <a:latin typeface="Times New Roman"/>
                <a:ea typeface="Times New Roman"/>
                <a:cs typeface="Times New Roman"/>
                <a:sym typeface="Times New Roman"/>
              </a:rPr>
              <a:t>:</a:t>
            </a:r>
            <a:endParaRPr sz="1400" b="0" i="0" u="none" strike="noStrike" cap="none" dirty="0">
              <a:solidFill>
                <a:srgbClr val="192D3A"/>
              </a:solidFill>
              <a:latin typeface="Calibri"/>
              <a:ea typeface="Calibri"/>
              <a:cs typeface="Calibri"/>
              <a:sym typeface="Calibri"/>
            </a:endParaRPr>
          </a:p>
          <a:p>
            <a:pPr marL="539750" marR="0" lvl="1" indent="-176212" algn="l" rtl="0">
              <a:spcAft>
                <a:spcPts val="0"/>
              </a:spcAft>
              <a:buClr>
                <a:srgbClr val="192D3A"/>
              </a:buClr>
              <a:buSzPts val="1200"/>
              <a:buFont typeface="Noto Sans Symbols"/>
              <a:buChar char="❑"/>
            </a:pPr>
            <a:r>
              <a:rPr lang="ro-RO" sz="1400" b="0" i="0" u="none" strike="noStrike" cap="none" dirty="0">
                <a:solidFill>
                  <a:srgbClr val="192D3A"/>
                </a:solidFill>
                <a:latin typeface="Times New Roman"/>
                <a:ea typeface="Times New Roman"/>
                <a:cs typeface="Times New Roman"/>
                <a:sym typeface="Times New Roman"/>
              </a:rPr>
              <a:t>un exemplar al listei electorale permanente; </a:t>
            </a:r>
            <a:endParaRPr lang="ro-RO" sz="1400" dirty="0"/>
          </a:p>
          <a:p>
            <a:pPr marL="539750" marR="0" lvl="1" indent="-176212" algn="l" rtl="0">
              <a:spcBef>
                <a:spcPts val="0"/>
              </a:spcBef>
              <a:spcAft>
                <a:spcPts val="0"/>
              </a:spcAft>
              <a:buClr>
                <a:srgbClr val="192D3A"/>
              </a:buClr>
              <a:buSzPts val="1200"/>
              <a:buFont typeface="Noto Sans Symbols"/>
              <a:buChar char="❑"/>
            </a:pPr>
            <a:r>
              <a:rPr lang="ro-RO" sz="1400" b="0" i="0" u="none" strike="noStrike" cap="none" dirty="0">
                <a:solidFill>
                  <a:srgbClr val="192D3A"/>
                </a:solidFill>
                <a:latin typeface="Times New Roman"/>
                <a:ea typeface="Times New Roman"/>
                <a:cs typeface="Times New Roman"/>
                <a:sym typeface="Times New Roman"/>
              </a:rPr>
              <a:t>formularele listelor electorale suplimentare;</a:t>
            </a:r>
            <a:endParaRPr lang="ro-RO" sz="1400" dirty="0"/>
          </a:p>
          <a:p>
            <a:pPr marL="539750" marR="0" lvl="1" indent="-176212" algn="l" rtl="0">
              <a:spcBef>
                <a:spcPts val="0"/>
              </a:spcBef>
              <a:spcAft>
                <a:spcPts val="0"/>
              </a:spcAft>
              <a:buClr>
                <a:srgbClr val="192D3A"/>
              </a:buClr>
              <a:buSzPts val="1200"/>
              <a:buFont typeface="Noto Sans Symbols"/>
              <a:buChar char="❑"/>
            </a:pPr>
            <a:r>
              <a:rPr lang="ro-RO" sz="1400" b="0" i="0" u="none" strike="noStrike" cap="none" dirty="0">
                <a:solidFill>
                  <a:srgbClr val="192D3A"/>
                </a:solidFill>
                <a:latin typeface="Times New Roman"/>
                <a:ea typeface="Times New Roman"/>
                <a:cs typeface="Times New Roman"/>
                <a:sym typeface="Times New Roman"/>
              </a:rPr>
              <a:t>formularele extraselor de pe listele electorale permanente </a:t>
            </a:r>
            <a:r>
              <a:rPr lang="ro-RO" sz="1400" b="0" i="0" u="none" strike="noStrike" cap="none" dirty="0" err="1">
                <a:solidFill>
                  <a:srgbClr val="192D3A"/>
                </a:solidFill>
                <a:latin typeface="Times New Roman"/>
                <a:ea typeface="Times New Roman"/>
                <a:cs typeface="Times New Roman"/>
                <a:sym typeface="Times New Roman"/>
              </a:rPr>
              <a:t>şi</a:t>
            </a:r>
            <a:r>
              <a:rPr lang="ro-RO" sz="1400" b="0" i="0" u="none" strike="noStrike" cap="none" dirty="0">
                <a:solidFill>
                  <a:srgbClr val="192D3A"/>
                </a:solidFill>
                <a:latin typeface="Times New Roman"/>
                <a:ea typeface="Times New Roman"/>
                <a:cs typeface="Times New Roman"/>
                <a:sym typeface="Times New Roman"/>
              </a:rPr>
              <a:t> suplimentare în care vor fi </a:t>
            </a:r>
            <a:r>
              <a:rPr lang="ro-RO" sz="1400" b="0" i="0" u="none" strike="noStrike" cap="none" dirty="0" err="1">
                <a:solidFill>
                  <a:srgbClr val="192D3A"/>
                </a:solidFill>
                <a:latin typeface="Times New Roman"/>
                <a:ea typeface="Times New Roman"/>
                <a:cs typeface="Times New Roman"/>
                <a:sym typeface="Times New Roman"/>
              </a:rPr>
              <a:t>înscrişi</a:t>
            </a:r>
            <a:r>
              <a:rPr lang="ro-RO" sz="1400" b="0" i="0" u="none" strike="noStrike" cap="none" dirty="0">
                <a:solidFill>
                  <a:srgbClr val="192D3A"/>
                </a:solidFill>
                <a:latin typeface="Times New Roman"/>
                <a:ea typeface="Times New Roman"/>
                <a:cs typeface="Times New Roman"/>
                <a:sym typeface="Times New Roman"/>
              </a:rPr>
              <a:t> alegătorii care votează prin intermediul urnei speciale; </a:t>
            </a:r>
            <a:endParaRPr lang="ro-RO" sz="1400" dirty="0"/>
          </a:p>
          <a:p>
            <a:pPr marL="539750" lvl="1" indent="-176212">
              <a:buClr>
                <a:srgbClr val="192D3A"/>
              </a:buClr>
              <a:buSzPts val="1200"/>
              <a:buFont typeface="Noto Sans Symbols"/>
              <a:buChar char="❑"/>
            </a:pPr>
            <a:r>
              <a:rPr lang="ro-RO" sz="1400" b="1" dirty="0">
                <a:solidFill>
                  <a:srgbClr val="192D3A"/>
                </a:solidFill>
                <a:latin typeface="Times New Roman"/>
                <a:ea typeface="Times New Roman"/>
                <a:cs typeface="Times New Roman"/>
                <a:sym typeface="Times New Roman"/>
              </a:rPr>
              <a:t>două buletine de vot anulate </a:t>
            </a:r>
            <a:r>
              <a:rPr lang="ro-RO" sz="1400" dirty="0">
                <a:solidFill>
                  <a:srgbClr val="192D3A"/>
                </a:solidFill>
                <a:latin typeface="Times New Roman"/>
                <a:ea typeface="Times New Roman"/>
                <a:cs typeface="Times New Roman"/>
                <a:sym typeface="Times New Roman"/>
              </a:rPr>
              <a:t>de către președintele biroului electoral de circumscripție, unul pentru alegerea Senatului </a:t>
            </a:r>
            <a:r>
              <a:rPr lang="ro-RO" sz="1400" dirty="0" err="1">
                <a:solidFill>
                  <a:srgbClr val="192D3A"/>
                </a:solidFill>
                <a:latin typeface="Times New Roman"/>
                <a:ea typeface="Times New Roman"/>
                <a:cs typeface="Times New Roman"/>
                <a:sym typeface="Times New Roman"/>
              </a:rPr>
              <a:t>şi</a:t>
            </a:r>
            <a:r>
              <a:rPr lang="ro-RO" sz="1400" dirty="0">
                <a:solidFill>
                  <a:srgbClr val="192D3A"/>
                </a:solidFill>
                <a:latin typeface="Times New Roman"/>
                <a:ea typeface="Times New Roman"/>
                <a:cs typeface="Times New Roman"/>
                <a:sym typeface="Times New Roman"/>
              </a:rPr>
              <a:t> unul pentru alegerea  Camerei Deputaților.</a:t>
            </a:r>
            <a:endParaRPr lang="en-US" sz="1400" dirty="0">
              <a:solidFill>
                <a:srgbClr val="192D3A"/>
              </a:solidFill>
              <a:latin typeface="Times New Roman"/>
              <a:ea typeface="Times New Roman"/>
              <a:cs typeface="Times New Roman"/>
              <a:sym typeface="Times New Roman"/>
            </a:endParaRPr>
          </a:p>
          <a:p>
            <a:pPr marL="539750" marR="0" lvl="1" indent="-176212" algn="l" rtl="0">
              <a:spcBef>
                <a:spcPts val="0"/>
              </a:spcBef>
              <a:spcAft>
                <a:spcPts val="0"/>
              </a:spcAft>
              <a:buClr>
                <a:srgbClr val="192D3A"/>
              </a:buClr>
              <a:buSzPts val="1200"/>
              <a:buFont typeface="Noto Sans Symbols"/>
              <a:buChar char="❑"/>
            </a:pPr>
            <a:r>
              <a:rPr lang="ro-RO" sz="1400" b="0" i="0" u="none" strike="noStrike" cap="none" dirty="0">
                <a:solidFill>
                  <a:srgbClr val="192D3A"/>
                </a:solidFill>
                <a:latin typeface="Times New Roman"/>
                <a:ea typeface="Times New Roman"/>
                <a:cs typeface="Times New Roman"/>
                <a:sym typeface="Times New Roman"/>
              </a:rPr>
              <a:t>pachetele sigilate cu buletine de vot pentru Senat;</a:t>
            </a:r>
          </a:p>
          <a:p>
            <a:pPr marL="539750" lvl="1" indent="-176212">
              <a:buClr>
                <a:srgbClr val="192D3A"/>
              </a:buClr>
              <a:buSzPts val="1200"/>
              <a:buFont typeface="Noto Sans Symbols"/>
              <a:buChar char="❑"/>
            </a:pPr>
            <a:r>
              <a:rPr lang="ro-RO" sz="1400" b="0" i="0" u="none" strike="noStrike" cap="none" dirty="0">
                <a:solidFill>
                  <a:srgbClr val="192D3A"/>
                </a:solidFill>
                <a:latin typeface="Times New Roman"/>
                <a:ea typeface="Times New Roman"/>
                <a:cs typeface="Times New Roman"/>
                <a:sym typeface="Times New Roman"/>
              </a:rPr>
              <a:t>pachetele sigilate cu buletine de vot pentru Camera Deputaților;</a:t>
            </a:r>
            <a:endParaRPr lang="ro-RO" sz="1400" dirty="0"/>
          </a:p>
          <a:p>
            <a:pPr marL="539750" marR="0" lvl="1" indent="-176212" algn="l" rtl="0">
              <a:spcBef>
                <a:spcPts val="0"/>
              </a:spcBef>
              <a:spcAft>
                <a:spcPts val="0"/>
              </a:spcAft>
              <a:buClr>
                <a:srgbClr val="192D3A"/>
              </a:buClr>
              <a:buSzPts val="1200"/>
              <a:buFont typeface="Noto Sans Symbols"/>
              <a:buChar char="❑"/>
            </a:pPr>
            <a:r>
              <a:rPr lang="ro-RO" sz="1400" b="0" i="0" u="none" strike="noStrike" cap="none" dirty="0" err="1">
                <a:solidFill>
                  <a:srgbClr val="192D3A"/>
                </a:solidFill>
                <a:latin typeface="Times New Roman"/>
                <a:ea typeface="Times New Roman"/>
                <a:cs typeface="Times New Roman"/>
                <a:sym typeface="Times New Roman"/>
              </a:rPr>
              <a:t>ştampilele</a:t>
            </a:r>
            <a:r>
              <a:rPr lang="ro-RO" sz="1400" b="0" i="0" u="none" strike="noStrike" cap="none" dirty="0">
                <a:solidFill>
                  <a:srgbClr val="192D3A"/>
                </a:solidFill>
                <a:latin typeface="Times New Roman"/>
                <a:ea typeface="Times New Roman"/>
                <a:cs typeface="Times New Roman"/>
                <a:sym typeface="Times New Roman"/>
              </a:rPr>
              <a:t> cu </a:t>
            </a:r>
            <a:r>
              <a:rPr lang="ro-RO" sz="1400" b="0" i="0" u="none" strike="noStrike" cap="none" dirty="0" err="1">
                <a:solidFill>
                  <a:srgbClr val="192D3A"/>
                </a:solidFill>
                <a:latin typeface="Times New Roman"/>
                <a:ea typeface="Times New Roman"/>
                <a:cs typeface="Times New Roman"/>
                <a:sym typeface="Times New Roman"/>
              </a:rPr>
              <a:t>menţiunea</a:t>
            </a:r>
            <a:r>
              <a:rPr lang="ro-RO" sz="1400" b="0" i="0" u="none" strike="noStrike" cap="none" dirty="0">
                <a:solidFill>
                  <a:srgbClr val="192D3A"/>
                </a:solidFill>
                <a:latin typeface="Times New Roman"/>
                <a:ea typeface="Times New Roman"/>
                <a:cs typeface="Times New Roman"/>
                <a:sym typeface="Times New Roman"/>
              </a:rPr>
              <a:t> „VOTAT„;</a:t>
            </a:r>
            <a:endParaRPr lang="ro-RO" sz="1400" dirty="0"/>
          </a:p>
          <a:p>
            <a:pPr marL="539750" marR="0" lvl="1" indent="-176212" algn="l" rtl="0">
              <a:spcBef>
                <a:spcPts val="0"/>
              </a:spcBef>
              <a:spcAft>
                <a:spcPts val="0"/>
              </a:spcAft>
              <a:buClr>
                <a:srgbClr val="192D3A"/>
              </a:buClr>
              <a:buSzPts val="1200"/>
              <a:buFont typeface="Noto Sans Symbols"/>
              <a:buChar char="❑"/>
            </a:pPr>
            <a:r>
              <a:rPr lang="ro-RO" sz="1400" b="0" i="0" u="none" strike="noStrike" cap="none" dirty="0" err="1">
                <a:solidFill>
                  <a:srgbClr val="192D3A"/>
                </a:solidFill>
                <a:latin typeface="Times New Roman"/>
                <a:ea typeface="Times New Roman"/>
                <a:cs typeface="Times New Roman"/>
                <a:sym typeface="Times New Roman"/>
              </a:rPr>
              <a:t>ştampila</a:t>
            </a:r>
            <a:r>
              <a:rPr lang="ro-RO" sz="1400" b="0" i="0" u="none" strike="noStrike" cap="none" dirty="0">
                <a:solidFill>
                  <a:srgbClr val="192D3A"/>
                </a:solidFill>
                <a:latin typeface="Times New Roman"/>
                <a:ea typeface="Times New Roman"/>
                <a:cs typeface="Times New Roman"/>
                <a:sym typeface="Times New Roman"/>
              </a:rPr>
              <a:t> de control (stampila cu numărul secției de votare unde ați fost desemnat);</a:t>
            </a:r>
            <a:endParaRPr lang="ro-RO" sz="1400" dirty="0"/>
          </a:p>
          <a:p>
            <a:pPr marL="539750" marR="0" lvl="1" indent="-176212" algn="l" rtl="0">
              <a:spcBef>
                <a:spcPts val="0"/>
              </a:spcBef>
              <a:spcAft>
                <a:spcPts val="0"/>
              </a:spcAft>
              <a:buClr>
                <a:srgbClr val="192D3A"/>
              </a:buClr>
              <a:buSzPts val="1200"/>
              <a:buFont typeface="Noto Sans Symbols"/>
              <a:buChar char="❑"/>
            </a:pPr>
            <a:r>
              <a:rPr lang="ro-RO" sz="1400" b="0" i="0" u="none" strike="noStrike" cap="none" dirty="0" err="1">
                <a:solidFill>
                  <a:srgbClr val="192D3A"/>
                </a:solidFill>
                <a:latin typeface="Times New Roman"/>
                <a:ea typeface="Times New Roman"/>
                <a:cs typeface="Times New Roman"/>
                <a:sym typeface="Times New Roman"/>
              </a:rPr>
              <a:t>tuş</a:t>
            </a:r>
            <a:r>
              <a:rPr lang="ro-RO" sz="1400" b="0" i="0" u="none" strike="noStrike" cap="none" dirty="0">
                <a:solidFill>
                  <a:srgbClr val="192D3A"/>
                </a:solidFill>
                <a:latin typeface="Times New Roman"/>
                <a:ea typeface="Times New Roman"/>
                <a:cs typeface="Times New Roman"/>
                <a:sym typeface="Times New Roman"/>
              </a:rPr>
              <a:t>, </a:t>
            </a:r>
            <a:r>
              <a:rPr lang="ro-RO" sz="1400" b="0" i="0" u="none" strike="noStrike" cap="none" dirty="0" err="1">
                <a:solidFill>
                  <a:srgbClr val="192D3A"/>
                </a:solidFill>
                <a:latin typeface="Times New Roman"/>
                <a:ea typeface="Times New Roman"/>
                <a:cs typeface="Times New Roman"/>
                <a:sym typeface="Times New Roman"/>
              </a:rPr>
              <a:t>tuşiere</a:t>
            </a:r>
            <a:r>
              <a:rPr lang="ro-RO" sz="1400" b="0" i="0" u="none" strike="noStrike" cap="none" dirty="0">
                <a:solidFill>
                  <a:srgbClr val="192D3A"/>
                </a:solidFill>
                <a:latin typeface="Times New Roman"/>
                <a:ea typeface="Times New Roman"/>
                <a:cs typeface="Times New Roman"/>
                <a:sym typeface="Times New Roman"/>
              </a:rPr>
              <a:t>;</a:t>
            </a:r>
            <a:endParaRPr lang="ro-RO" sz="1400" dirty="0"/>
          </a:p>
          <a:p>
            <a:pPr marL="539750" marR="0" lvl="1" indent="-176212" algn="l" rtl="0">
              <a:spcBef>
                <a:spcPts val="0"/>
              </a:spcBef>
              <a:spcAft>
                <a:spcPts val="0"/>
              </a:spcAft>
              <a:buClr>
                <a:srgbClr val="192D3A"/>
              </a:buClr>
              <a:buSzPts val="1200"/>
              <a:buFont typeface="Noto Sans Symbols"/>
              <a:buChar char="❑"/>
            </a:pPr>
            <a:r>
              <a:rPr lang="ro-RO" sz="1400" b="0" i="0" u="none" strike="noStrike" cap="none" dirty="0">
                <a:solidFill>
                  <a:srgbClr val="192D3A"/>
                </a:solidFill>
                <a:latin typeface="Times New Roman"/>
                <a:ea typeface="Times New Roman"/>
                <a:cs typeface="Times New Roman"/>
                <a:sym typeface="Times New Roman"/>
              </a:rPr>
              <a:t>timbrele autocolante;</a:t>
            </a:r>
          </a:p>
          <a:p>
            <a:pPr marL="539750" marR="0" lvl="1" indent="-176212" algn="l" rtl="0">
              <a:spcBef>
                <a:spcPts val="0"/>
              </a:spcBef>
              <a:spcAft>
                <a:spcPts val="0"/>
              </a:spcAft>
              <a:buClr>
                <a:srgbClr val="192D3A"/>
              </a:buClr>
              <a:buSzPts val="1200"/>
              <a:buFont typeface="Noto Sans Symbols"/>
              <a:buChar char="❑"/>
            </a:pPr>
            <a:r>
              <a:rPr lang="pt-BR" sz="1400" dirty="0">
                <a:latin typeface="Times New Roman" panose="02020603050405020304" pitchFamily="18" charset="0"/>
                <a:cs typeface="Times New Roman" panose="02020603050405020304" pitchFamily="18" charset="0"/>
              </a:rPr>
              <a:t>ecusoane ale membrilor(presedinte/loctiitor/operatori) birourilor electorale ale sectiilor de votare</a:t>
            </a:r>
          </a:p>
          <a:p>
            <a:pPr marL="539750" marR="0" lvl="1" indent="-176212" algn="l" rtl="0">
              <a:spcBef>
                <a:spcPts val="0"/>
              </a:spcBef>
              <a:spcAft>
                <a:spcPts val="0"/>
              </a:spcAft>
              <a:buClr>
                <a:srgbClr val="192D3A"/>
              </a:buClr>
              <a:buSzPts val="1200"/>
              <a:buFont typeface="Noto Sans Symbols"/>
              <a:buChar char="❑"/>
            </a:pPr>
            <a:r>
              <a:rPr lang="pt-BR" sz="1400" dirty="0">
                <a:latin typeface="Times New Roman" panose="02020603050405020304" pitchFamily="18" charset="0"/>
                <a:cs typeface="Times New Roman" panose="02020603050405020304" pitchFamily="18" charset="0"/>
              </a:rPr>
              <a:t>Hotarari/decizii BEC</a:t>
            </a:r>
          </a:p>
          <a:p>
            <a:pPr marL="539750" marR="0" lvl="1" indent="-176212" algn="l" rtl="0">
              <a:spcBef>
                <a:spcPts val="0"/>
              </a:spcBef>
              <a:spcAft>
                <a:spcPts val="0"/>
              </a:spcAft>
              <a:buClr>
                <a:srgbClr val="192D3A"/>
              </a:buClr>
              <a:buSzPts val="1200"/>
              <a:buFont typeface="Noto Sans Symbols"/>
              <a:buChar char="❑"/>
            </a:pPr>
            <a:r>
              <a:rPr lang="pt-BR"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tipizatele proceselor-verbale de consemnare a rezultatelor votării într-un număr cel puțin egal cu cel al membrilor biroului electoral;</a:t>
            </a:r>
            <a:endParaRPr lang="pt-BR" sz="1400" dirty="0">
              <a:latin typeface="Times New Roman" panose="02020603050405020304" pitchFamily="18" charset="0"/>
              <a:cs typeface="Times New Roman" panose="02020603050405020304" pitchFamily="18" charset="0"/>
            </a:endParaRPr>
          </a:p>
          <a:p>
            <a:pPr marL="539750" marR="0" lvl="1" indent="-176212" algn="l" rtl="0">
              <a:spcBef>
                <a:spcPts val="0"/>
              </a:spcBef>
              <a:spcAft>
                <a:spcPts val="0"/>
              </a:spcAft>
              <a:buClr>
                <a:srgbClr val="192D3A"/>
              </a:buClr>
              <a:buSzPts val="1200"/>
              <a:buFont typeface="Noto Sans Symbols"/>
              <a:buChar char="❑"/>
            </a:pPr>
            <a:r>
              <a:rPr lang="pt-BR"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tipizatele formularelor pentru consemnarea opțiunilor ce rezultă din citirea buletinelor de vot  ;</a:t>
            </a:r>
            <a:endParaRPr lang="pt-BR" sz="1400" dirty="0">
              <a:latin typeface="Times New Roman" panose="02020603050405020304" pitchFamily="18" charset="0"/>
              <a:cs typeface="Times New Roman" panose="02020603050405020304" pitchFamily="18" charset="0"/>
            </a:endParaRPr>
          </a:p>
          <a:p>
            <a:pPr marL="539750" marR="0" lvl="1" indent="-176212" algn="l" rtl="0">
              <a:spcBef>
                <a:spcPts val="0"/>
              </a:spcBef>
              <a:spcAft>
                <a:spcPts val="0"/>
              </a:spcAft>
              <a:buClr>
                <a:srgbClr val="192D3A"/>
              </a:buClr>
              <a:buSzPts val="1200"/>
              <a:buFont typeface="Noto Sans Symbols"/>
              <a:buChar char="❑"/>
            </a:pPr>
            <a:r>
              <a:rPr lang="pt-BR"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un plic în care vor fi introduse ștampilele cu mențiunea „VOTAT” după încheierea votării;</a:t>
            </a:r>
            <a:endParaRPr lang="pt-BR" sz="1400" dirty="0">
              <a:latin typeface="Times New Roman" panose="02020603050405020304" pitchFamily="18" charset="0"/>
              <a:cs typeface="Times New Roman" panose="02020603050405020304" pitchFamily="18" charset="0"/>
            </a:endParaRPr>
          </a:p>
          <a:p>
            <a:pPr marL="539750" marR="0" lvl="1" indent="-176212" algn="l" rtl="0">
              <a:spcBef>
                <a:spcPts val="0"/>
              </a:spcBef>
              <a:spcAft>
                <a:spcPts val="0"/>
              </a:spcAft>
              <a:buClr>
                <a:srgbClr val="192D3A"/>
              </a:buClr>
              <a:buSzPts val="1200"/>
              <a:buFont typeface="Noto Sans Symbols"/>
              <a:buChar char="❑"/>
            </a:pPr>
            <a:r>
              <a:rPr lang="pt-BR" sz="1400" dirty="0">
                <a:solidFill>
                  <a:srgbClr val="192D3A"/>
                </a:solidFill>
                <a:latin typeface="Times New Roman" panose="02020603050405020304" pitchFamily="18" charset="0"/>
                <a:ea typeface="Times New Roman"/>
                <a:cs typeface="Times New Roman" panose="02020603050405020304" pitchFamily="18" charset="0"/>
                <a:sym typeface="Times New Roman"/>
              </a:rPr>
              <a:t>t</a:t>
            </a:r>
            <a:r>
              <a:rPr lang="pt-BR"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ipizatele formularelor privind consemnarea cazurilor deosebite semnalate de SIMPV;</a:t>
            </a:r>
            <a:endParaRPr lang="pt-BR" sz="1400" dirty="0">
              <a:latin typeface="Times New Roman" panose="02020603050405020304" pitchFamily="18" charset="0"/>
              <a:cs typeface="Times New Roman" panose="02020603050405020304" pitchFamily="18" charset="0"/>
            </a:endParaRPr>
          </a:p>
          <a:p>
            <a:pPr marL="539750" marR="0" lvl="1" indent="-176212" algn="l" rtl="0">
              <a:spcBef>
                <a:spcPts val="0"/>
              </a:spcBef>
              <a:spcAft>
                <a:spcPts val="0"/>
              </a:spcAft>
              <a:buClr>
                <a:srgbClr val="192D3A"/>
              </a:buClr>
              <a:buSzPts val="1200"/>
              <a:buFont typeface="Noto Sans Symbols"/>
              <a:buChar char="❑"/>
            </a:pPr>
            <a:r>
              <a:rPr lang="pt-BR" sz="1400" dirty="0">
                <a:solidFill>
                  <a:srgbClr val="192D3A"/>
                </a:solidFill>
                <a:latin typeface="Times New Roman" panose="02020603050405020304" pitchFamily="18" charset="0"/>
                <a:ea typeface="Times New Roman"/>
                <a:cs typeface="Times New Roman" panose="02020603050405020304" pitchFamily="18" charset="0"/>
                <a:sym typeface="Times New Roman"/>
              </a:rPr>
              <a:t>p</a:t>
            </a:r>
            <a:r>
              <a:rPr lang="pt-BR"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apetărie (Ex. coli de hârtie, pix, lipici, banda adezivă)</a:t>
            </a: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a:t>
            </a:r>
            <a:endParaRPr lang="pt-BR" sz="1800" b="0" i="0" u="none" strike="noStrike" cap="none" dirty="0">
              <a:solidFill>
                <a:srgbClr val="192D3A"/>
              </a:solidFill>
              <a:latin typeface="Calibri"/>
              <a:ea typeface="Calibri"/>
              <a:cs typeface="Calibri"/>
              <a:sym typeface="Calibri"/>
            </a:endParaRPr>
          </a:p>
          <a:p>
            <a:pPr marL="539750" marR="0" lvl="1" indent="-176212" algn="l" rtl="0">
              <a:spcBef>
                <a:spcPts val="0"/>
              </a:spcBef>
              <a:spcAft>
                <a:spcPts val="0"/>
              </a:spcAft>
              <a:buClr>
                <a:srgbClr val="192D3A"/>
              </a:buClr>
              <a:buSzPts val="1200"/>
              <a:buFont typeface="Noto Sans Symbols"/>
              <a:buChar char="❑"/>
            </a:pPr>
            <a:endParaRPr sz="1400" b="0" i="0" u="none" strike="noStrike" cap="none" dirty="0">
              <a:solidFill>
                <a:srgbClr val="192D3A"/>
              </a:solidFill>
              <a:latin typeface="Calibri"/>
              <a:ea typeface="Calibri"/>
              <a:cs typeface="Calibri"/>
              <a:sym typeface="Calibri"/>
            </a:endParaRPr>
          </a:p>
          <a:p>
            <a:pPr marL="0" marR="0" lvl="0" indent="0" algn="l" rtl="0">
              <a:spcBef>
                <a:spcPts val="0"/>
              </a:spcBef>
              <a:spcAft>
                <a:spcPts val="0"/>
              </a:spcAft>
              <a:buNone/>
            </a:pPr>
            <a:endParaRPr sz="1800" b="0" i="0" u="none" strike="noStrike" cap="none" dirty="0">
              <a:solidFill>
                <a:srgbClr val="192D3A"/>
              </a:solidFill>
              <a:latin typeface="Calibri"/>
              <a:ea typeface="Calibri"/>
              <a:cs typeface="Calibri"/>
              <a:sym typeface="Calibri"/>
            </a:endParaRPr>
          </a:p>
        </p:txBody>
      </p:sp>
      <p:pic>
        <p:nvPicPr>
          <p:cNvPr id="186" name="Google Shape;186;p10"/>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353D7655-AE02-FA49-97C0-E21E2E878567}"/>
              </a:ext>
            </a:extLst>
          </p:cNvPr>
          <p:cNvSpPr txBox="1"/>
          <p:nvPr/>
        </p:nvSpPr>
        <p:spPr>
          <a:xfrm>
            <a:off x="265471" y="349107"/>
            <a:ext cx="8091129" cy="1323439"/>
          </a:xfrm>
          <a:prstGeom prst="rect">
            <a:avLst/>
          </a:prstGeom>
          <a:noFill/>
        </p:spPr>
        <p:txBody>
          <a:bodyPr wrap="square">
            <a:spAutoFit/>
          </a:bodyPr>
          <a:lstStyle/>
          <a:p>
            <a:pPr algn="ctr"/>
            <a:r>
              <a:rPr lang="ro-RO" sz="2000" b="1" dirty="0">
                <a:effectLst/>
                <a:latin typeface="Times New Roman" panose="02020603050405020304" pitchFamily="18" charset="0"/>
                <a:ea typeface="Calibri" panose="020F0502020204030204" pitchFamily="34" charset="0"/>
              </a:rPr>
              <a:t>OPERAȚIUNI ÎN PREZIUA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30 noiembrie 2024</a:t>
            </a:r>
          </a:p>
          <a:p>
            <a:pPr algn="ctr"/>
            <a:r>
              <a:rPr lang="ro-RO" sz="2000" b="1" dirty="0">
                <a:effectLst/>
                <a:latin typeface="Times New Roman" panose="02020603050405020304" pitchFamily="18" charset="0"/>
                <a:ea typeface="Calibri" panose="020F0502020204030204" pitchFamily="34" charset="0"/>
              </a:rPr>
              <a:t>Intervalul orar 18:00 – 20:00</a:t>
            </a:r>
          </a:p>
          <a:p>
            <a:pPr algn="ctr"/>
            <a:r>
              <a:rPr lang="ro-RO" sz="1000" i="1" dirty="0">
                <a:latin typeface="Times New Roman" panose="02020603050405020304" pitchFamily="18" charset="0"/>
                <a:cs typeface="Times New Roman" panose="02020603050405020304" pitchFamily="18" charset="0"/>
              </a:rPr>
              <a:t>[art. 14 alin. (1) </a:t>
            </a:r>
            <a:r>
              <a:rPr lang="ro-RO" sz="1000" i="1" dirty="0" err="1">
                <a:latin typeface="Times New Roman" panose="02020603050405020304" pitchFamily="18" charset="0"/>
                <a:cs typeface="Times New Roman" panose="02020603050405020304" pitchFamily="18" charset="0"/>
              </a:rPr>
              <a:t>lit</a:t>
            </a:r>
            <a:r>
              <a:rPr lang="ro-RO" sz="1000" i="1" dirty="0">
                <a:latin typeface="Times New Roman" panose="02020603050405020304" pitchFamily="18" charset="0"/>
                <a:cs typeface="Times New Roman" panose="02020603050405020304" pitchFamily="18" charset="0"/>
              </a:rPr>
              <a:t> g), art. 18 lit. a) </a:t>
            </a:r>
            <a:r>
              <a:rPr lang="ro-RO" sz="1000" i="1" dirty="0" err="1">
                <a:latin typeface="Times New Roman" panose="02020603050405020304" pitchFamily="18" charset="0"/>
                <a:cs typeface="Times New Roman" panose="02020603050405020304" pitchFamily="18" charset="0"/>
              </a:rPr>
              <a:t>şi</a:t>
            </a:r>
            <a:r>
              <a:rPr lang="ro-RO" sz="1000" i="1" dirty="0">
                <a:latin typeface="Times New Roman" panose="02020603050405020304" pitchFamily="18" charset="0"/>
                <a:cs typeface="Times New Roman" panose="02020603050405020304" pitchFamily="18" charset="0"/>
              </a:rPr>
              <a:t> b), art. 81 alin. (3) </a:t>
            </a:r>
            <a:r>
              <a:rPr lang="ro-RO" sz="1000" i="1" dirty="0" err="1">
                <a:latin typeface="Times New Roman" panose="02020603050405020304" pitchFamily="18" charset="0"/>
                <a:cs typeface="Times New Roman" panose="02020603050405020304" pitchFamily="18" charset="0"/>
              </a:rPr>
              <a:t>şi</a:t>
            </a:r>
            <a:r>
              <a:rPr lang="ro-RO" sz="1000" i="1" dirty="0">
                <a:latin typeface="Times New Roman" panose="02020603050405020304" pitchFamily="18" charset="0"/>
                <a:cs typeface="Times New Roman" panose="02020603050405020304" pitchFamily="18" charset="0"/>
              </a:rPr>
              <a:t> (4) din Legea nr. 208/2015, art. 8 alin. (6) din O.U.G. nr. 98/2024, art. 3 alin. (6) și alin. (7), art. 10 lit. b), lit. k) din H.G. nr. 1036/2024, </a:t>
            </a:r>
          </a:p>
        </p:txBody>
      </p:sp>
    </p:spTree>
    <p:extLst>
      <p:ext uri="{BB962C8B-B14F-4D97-AF65-F5344CB8AC3E}">
        <p14:creationId xmlns:p14="http://schemas.microsoft.com/office/powerpoint/2010/main" val="11789129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1091440" y="548680"/>
            <a:ext cx="7069976" cy="14003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endParaRPr sz="2000" b="1" dirty="0">
              <a:solidFill>
                <a:srgbClr val="192D3A"/>
              </a:solidFill>
              <a:latin typeface="Times New Roman"/>
              <a:ea typeface="Times New Roman"/>
              <a:cs typeface="Times New Roman"/>
              <a:sym typeface="Times New Roman"/>
            </a:endParaRPr>
          </a:p>
          <a:p>
            <a:pPr algn="ctr"/>
            <a:r>
              <a:rPr lang="ro-RO" sz="1200" i="1" dirty="0">
                <a:solidFill>
                  <a:srgbClr val="192D3A"/>
                </a:solidFill>
                <a:latin typeface="Times New Roman"/>
                <a:ea typeface="Times New Roman"/>
                <a:cs typeface="Times New Roman"/>
                <a:sym typeface="Times New Roman"/>
              </a:rPr>
              <a:t> </a:t>
            </a:r>
            <a:r>
              <a:rPr lang="ro-RO" sz="1200" i="1" dirty="0">
                <a:latin typeface="Times New Roman"/>
                <a:ea typeface="Times New Roman"/>
                <a:cs typeface="Times New Roman"/>
                <a:sym typeface="Times New Roman"/>
              </a:rPr>
              <a:t>(art. 93 din Legea nr. 208/2015, cu modificările și completările ulterioare, HAEP nr. 39/2016</a:t>
            </a:r>
            <a:r>
              <a:rPr lang="ro-RO" sz="1200" i="1" dirty="0">
                <a:solidFill>
                  <a:srgbClr val="192D3A"/>
                </a:solidFill>
                <a:latin typeface="Times New Roman"/>
                <a:ea typeface="Times New Roman"/>
                <a:cs typeface="Times New Roman"/>
                <a:sym typeface="Times New Roman"/>
              </a:rPr>
              <a:t>)</a:t>
            </a:r>
          </a:p>
          <a:p>
            <a:pPr marL="0" marR="0" lvl="0" indent="0" algn="ctr" rtl="0">
              <a:spcBef>
                <a:spcPts val="0"/>
              </a:spcBef>
              <a:spcAft>
                <a:spcPts val="0"/>
              </a:spcAft>
              <a:buNone/>
            </a:pP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8" name="TextBox 7">
            <a:extLst>
              <a:ext uri="{FF2B5EF4-FFF2-40B4-BE49-F238E27FC236}">
                <a16:creationId xmlns:a16="http://schemas.microsoft.com/office/drawing/2014/main" id="{95E1DFFA-B1A5-43FF-8F83-273899663734}"/>
              </a:ext>
            </a:extLst>
          </p:cNvPr>
          <p:cNvSpPr txBox="1"/>
          <p:nvPr/>
        </p:nvSpPr>
        <p:spPr>
          <a:xfrm>
            <a:off x="5709482" y="2734175"/>
            <a:ext cx="3034732" cy="2308324"/>
          </a:xfrm>
          <a:prstGeom prst="rect">
            <a:avLst/>
          </a:prstGeom>
          <a:noFill/>
        </p:spPr>
        <p:txBody>
          <a:bodyPr wrap="square">
            <a:spAutoFit/>
          </a:bodyPr>
          <a:lstStyle/>
          <a:p>
            <a:pPr marL="171450" lvl="0" indent="-171450" algn="just">
              <a:buFont typeface="Arial" panose="020B0604020202020204" pitchFamily="34" charset="0"/>
              <a:buChar char="•"/>
              <a:tabLst>
                <a:tab pos="1114425" algn="l"/>
              </a:tabLst>
            </a:pPr>
            <a:r>
              <a:rPr lang="ro-RO" sz="1200" b="1" dirty="0">
                <a:effectLst/>
                <a:latin typeface="Times New Roman" panose="02020603050405020304" pitchFamily="18" charset="0"/>
                <a:ea typeface="Times New Roman" panose="02020603050405020304" pitchFamily="18" charset="0"/>
              </a:rPr>
              <a:t>Pct. f </a:t>
            </a:r>
            <a:r>
              <a:rPr lang="ro-RO" sz="1200" dirty="0">
                <a:effectLst/>
                <a:latin typeface="Times New Roman" panose="02020603050405020304" pitchFamily="18" charset="0"/>
                <a:ea typeface="Times New Roman" panose="02020603050405020304" pitchFamily="18" charset="0"/>
              </a:rPr>
              <a:t>„Numărul </a:t>
            </a:r>
            <a:r>
              <a:rPr lang="ro-RO" sz="1200" b="1" dirty="0">
                <a:effectLst/>
                <a:latin typeface="Times New Roman" panose="02020603050405020304" pitchFamily="18" charset="0"/>
                <a:ea typeface="Times New Roman" panose="02020603050405020304" pitchFamily="18" charset="0"/>
              </a:rPr>
              <a:t>voturilor nule</a:t>
            </a:r>
            <a:r>
              <a:rPr lang="ro-RO" sz="1200" dirty="0">
                <a:effectLst/>
                <a:latin typeface="Times New Roman" panose="02020603050405020304" pitchFamily="18" charset="0"/>
                <a:ea typeface="Times New Roman" panose="02020603050405020304" pitchFamily="18" charset="0"/>
              </a:rPr>
              <a:t>” – se înscrie numărul </a:t>
            </a:r>
            <a:r>
              <a:rPr lang="ro-RO" sz="1200" b="1" dirty="0">
                <a:effectLst/>
                <a:latin typeface="Times New Roman" panose="02020603050405020304" pitchFamily="18" charset="0"/>
                <a:ea typeface="Times New Roman" panose="02020603050405020304" pitchFamily="18" charset="0"/>
              </a:rPr>
              <a:t>buletinelor de vot scoase din urnă</a:t>
            </a:r>
            <a:r>
              <a:rPr lang="ro-RO" sz="1200" dirty="0">
                <a:effectLst/>
                <a:latin typeface="Times New Roman" panose="02020603050405020304" pitchFamily="18" charset="0"/>
                <a:ea typeface="Times New Roman" panose="02020603050405020304" pitchFamily="18" charset="0"/>
              </a:rPr>
              <a:t>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care au fost </a:t>
            </a:r>
            <a:r>
              <a:rPr lang="ro-RO" sz="1200" b="1" dirty="0">
                <a:effectLst/>
                <a:latin typeface="Times New Roman" panose="02020603050405020304" pitchFamily="18" charset="0"/>
                <a:ea typeface="Times New Roman" panose="02020603050405020304" pitchFamily="18" charset="0"/>
              </a:rPr>
              <a:t>declarate nule</a:t>
            </a:r>
            <a:r>
              <a:rPr lang="ro-RO" sz="1200" dirty="0">
                <a:effectLst/>
                <a:latin typeface="Times New Roman" panose="02020603050405020304" pitchFamily="18" charset="0"/>
                <a:ea typeface="Times New Roman" panose="02020603050405020304" pitchFamily="18" charset="0"/>
              </a:rPr>
              <a:t> de către membrii biroului electoral al </a:t>
            </a:r>
            <a:r>
              <a:rPr lang="ro-RO" sz="1200" dirty="0" err="1">
                <a:effectLst/>
                <a:latin typeface="Times New Roman" panose="02020603050405020304" pitchFamily="18" charset="0"/>
                <a:ea typeface="Times New Roman" panose="02020603050405020304" pitchFamily="18" charset="0"/>
              </a:rPr>
              <a:t>secţiei</a:t>
            </a:r>
            <a:r>
              <a:rPr lang="ro-RO" sz="1200" dirty="0">
                <a:effectLst/>
                <a:latin typeface="Times New Roman" panose="02020603050405020304" pitchFamily="18" charset="0"/>
                <a:ea typeface="Times New Roman" panose="02020603050405020304" pitchFamily="18" charset="0"/>
              </a:rPr>
              <a:t> de votare.</a:t>
            </a:r>
          </a:p>
          <a:p>
            <a:pPr marL="495300" algn="just"/>
            <a:endParaRPr lang="ro-RO" sz="1200" dirty="0">
              <a:effectLst/>
              <a:latin typeface="Times New Roman" panose="02020603050405020304" pitchFamily="18" charset="0"/>
              <a:ea typeface="Times New Roman" panose="02020603050405020304" pitchFamily="18" charset="0"/>
            </a:endParaRPr>
          </a:p>
          <a:p>
            <a:pPr marL="171450" lvl="0" indent="-171450" algn="just">
              <a:buFont typeface="Arial" panose="020B0604020202020204" pitchFamily="34" charset="0"/>
              <a:buChar char="•"/>
              <a:tabLst>
                <a:tab pos="1114425" algn="l"/>
              </a:tabLst>
            </a:pPr>
            <a:r>
              <a:rPr lang="ro-RO" sz="1200" b="1" dirty="0">
                <a:effectLst/>
                <a:latin typeface="Times New Roman" panose="02020603050405020304" pitchFamily="18" charset="0"/>
                <a:ea typeface="Times New Roman" panose="02020603050405020304" pitchFamily="18" charset="0"/>
              </a:rPr>
              <a:t>Pct. g </a:t>
            </a:r>
            <a:r>
              <a:rPr lang="ro-RO" sz="1200" dirty="0">
                <a:effectLst/>
                <a:latin typeface="Times New Roman" panose="02020603050405020304" pitchFamily="18" charset="0"/>
                <a:ea typeface="Times New Roman" panose="02020603050405020304" pitchFamily="18" charset="0"/>
              </a:rPr>
              <a:t>„Numărul </a:t>
            </a:r>
            <a:r>
              <a:rPr lang="ro-RO" sz="1200" b="1" dirty="0">
                <a:effectLst/>
                <a:latin typeface="Times New Roman" panose="02020603050405020304" pitchFamily="18" charset="0"/>
                <a:ea typeface="Times New Roman" panose="02020603050405020304" pitchFamily="18" charset="0"/>
              </a:rPr>
              <a:t>voturilor albe (buletine de vot pe care nu s-a aplicat </a:t>
            </a:r>
            <a:r>
              <a:rPr lang="ro-RO" sz="1200" b="1" dirty="0" err="1">
                <a:effectLst/>
                <a:latin typeface="Times New Roman" panose="02020603050405020304" pitchFamily="18" charset="0"/>
                <a:ea typeface="Times New Roman" panose="02020603050405020304" pitchFamily="18" charset="0"/>
              </a:rPr>
              <a:t>ştampila</a:t>
            </a:r>
            <a:r>
              <a:rPr lang="ro-RO" sz="1200" b="1" dirty="0">
                <a:effectLst/>
                <a:latin typeface="Times New Roman" panose="02020603050405020304" pitchFamily="18" charset="0"/>
                <a:ea typeface="Times New Roman" panose="02020603050405020304" pitchFamily="18" charset="0"/>
              </a:rPr>
              <a:t> „VOTAT”)</a:t>
            </a:r>
            <a:r>
              <a:rPr lang="ro-RO" sz="1200" dirty="0">
                <a:effectLst/>
                <a:latin typeface="Times New Roman" panose="02020603050405020304" pitchFamily="18" charset="0"/>
                <a:ea typeface="Times New Roman" panose="02020603050405020304" pitchFamily="18" charset="0"/>
              </a:rPr>
              <a:t>” – se înscrie numărul </a:t>
            </a:r>
            <a:r>
              <a:rPr lang="ro-RO" sz="1200" b="1" dirty="0">
                <a:effectLst/>
                <a:latin typeface="Times New Roman" panose="02020603050405020304" pitchFamily="18" charset="0"/>
                <a:ea typeface="Times New Roman" panose="02020603050405020304" pitchFamily="18" charset="0"/>
              </a:rPr>
              <a:t>buletinelor de vot scoase din urnă</a:t>
            </a:r>
            <a:r>
              <a:rPr lang="ro-RO" sz="1200" dirty="0">
                <a:effectLst/>
                <a:latin typeface="Times New Roman" panose="02020603050405020304" pitchFamily="18" charset="0"/>
                <a:ea typeface="Times New Roman" panose="02020603050405020304" pitchFamily="18" charset="0"/>
              </a:rPr>
              <a:t>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care nu au aplicată </a:t>
            </a:r>
            <a:r>
              <a:rPr lang="ro-RO" sz="1200" dirty="0" err="1">
                <a:effectLst/>
                <a:latin typeface="Times New Roman" panose="02020603050405020304" pitchFamily="18" charset="0"/>
                <a:ea typeface="Times New Roman" panose="02020603050405020304" pitchFamily="18" charset="0"/>
              </a:rPr>
              <a:t>ştampila</a:t>
            </a:r>
            <a:r>
              <a:rPr lang="ro-RO" sz="1200" dirty="0">
                <a:effectLst/>
                <a:latin typeface="Times New Roman" panose="02020603050405020304" pitchFamily="18" charset="0"/>
                <a:ea typeface="Times New Roman" panose="02020603050405020304" pitchFamily="18" charset="0"/>
              </a:rPr>
              <a:t> „VOTAT”.</a:t>
            </a:r>
          </a:p>
          <a:p>
            <a:pPr algn="just"/>
            <a:endParaRPr lang="ro-RO" sz="12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024F180A-F9E7-4932-AAD0-C95D6FDB6258}"/>
              </a:ext>
            </a:extLst>
          </p:cNvPr>
          <p:cNvPicPr>
            <a:picLocks noChangeAspect="1"/>
          </p:cNvPicPr>
          <p:nvPr/>
        </p:nvPicPr>
        <p:blipFill>
          <a:blip r:embed="rId4"/>
          <a:stretch>
            <a:fillRect/>
          </a:stretch>
        </p:blipFill>
        <p:spPr>
          <a:xfrm>
            <a:off x="399786" y="2825993"/>
            <a:ext cx="5153744" cy="1810003"/>
          </a:xfrm>
          <a:prstGeom prst="rect">
            <a:avLst/>
          </a:prstGeom>
        </p:spPr>
      </p:pic>
    </p:spTree>
    <p:extLst>
      <p:ext uri="{BB962C8B-B14F-4D97-AF65-F5344CB8AC3E}">
        <p14:creationId xmlns:p14="http://schemas.microsoft.com/office/powerpoint/2010/main" val="18338198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1091440" y="548680"/>
            <a:ext cx="7069976" cy="20158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p>
          <a:p>
            <a:pPr algn="ctr"/>
            <a:r>
              <a:rPr lang="ro-RO" sz="1200" i="1" dirty="0">
                <a:solidFill>
                  <a:srgbClr val="192D3A"/>
                </a:solidFill>
                <a:latin typeface="Times New Roman"/>
                <a:ea typeface="Times New Roman"/>
                <a:cs typeface="Times New Roman"/>
                <a:sym typeface="Times New Roman"/>
              </a:rPr>
              <a:t>(art. 93 din Legea nr. 208/2015, cu modificările și completările ulterioare, </a:t>
            </a:r>
            <a:r>
              <a:rPr lang="ro-RO" sz="1200" i="1" dirty="0">
                <a:solidFill>
                  <a:schemeClr val="bg2">
                    <a:lumMod val="50000"/>
                  </a:schemeClr>
                </a:solidFill>
                <a:latin typeface="Times New Roman"/>
                <a:ea typeface="Times New Roman"/>
                <a:cs typeface="Times New Roman"/>
                <a:sym typeface="Times New Roman"/>
              </a:rPr>
              <a:t>HAEP nr. 39/2016</a:t>
            </a:r>
            <a:r>
              <a:rPr lang="ro-RO" sz="1200" i="1" dirty="0">
                <a:solidFill>
                  <a:srgbClr val="192D3A"/>
                </a:solidFill>
                <a:latin typeface="Times New Roman"/>
                <a:ea typeface="Times New Roman"/>
                <a:cs typeface="Times New Roman"/>
                <a:sym typeface="Times New Roman"/>
              </a:rPr>
              <a:t>)</a:t>
            </a:r>
          </a:p>
          <a:p>
            <a:pPr marL="0" marR="0" lvl="0" indent="0" algn="ctr" rtl="0">
              <a:spcBef>
                <a:spcPts val="0"/>
              </a:spcBef>
              <a:spcAft>
                <a:spcPts val="0"/>
              </a:spcAft>
              <a:buNone/>
            </a:pPr>
            <a:endParaRPr lang="ro-RO"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8" name="TextBox 7">
            <a:extLst>
              <a:ext uri="{FF2B5EF4-FFF2-40B4-BE49-F238E27FC236}">
                <a16:creationId xmlns:a16="http://schemas.microsoft.com/office/drawing/2014/main" id="{95E1DFFA-B1A5-43FF-8F83-273899663734}"/>
              </a:ext>
            </a:extLst>
          </p:cNvPr>
          <p:cNvSpPr txBox="1"/>
          <p:nvPr/>
        </p:nvSpPr>
        <p:spPr>
          <a:xfrm>
            <a:off x="5571819" y="1973888"/>
            <a:ext cx="3005254" cy="2123658"/>
          </a:xfrm>
          <a:prstGeom prst="rect">
            <a:avLst/>
          </a:prstGeom>
          <a:noFill/>
        </p:spPr>
        <p:txBody>
          <a:bodyPr wrap="square">
            <a:spAutoFit/>
          </a:bodyPr>
          <a:lstStyle/>
          <a:p>
            <a:pPr marL="171450" lvl="0" indent="-171450" algn="just">
              <a:buFont typeface="Arial" panose="020B0604020202020204" pitchFamily="34" charset="0"/>
              <a:buChar char="•"/>
              <a:tabLst>
                <a:tab pos="1114425" algn="l"/>
              </a:tabLst>
            </a:pPr>
            <a:r>
              <a:rPr lang="ro-RO" sz="1200" b="1" dirty="0">
                <a:effectLst/>
                <a:latin typeface="Times New Roman" panose="02020603050405020304" pitchFamily="18" charset="0"/>
                <a:ea typeface="Times New Roman" panose="02020603050405020304" pitchFamily="18" charset="0"/>
              </a:rPr>
              <a:t>La pct. h </a:t>
            </a:r>
            <a:r>
              <a:rPr lang="ro-RO" sz="1200" dirty="0">
                <a:effectLst/>
                <a:latin typeface="Times New Roman" panose="02020603050405020304" pitchFamily="18" charset="0"/>
                <a:ea typeface="Times New Roman" panose="02020603050405020304" pitchFamily="18" charset="0"/>
              </a:rPr>
              <a:t>„Numărul</a:t>
            </a:r>
            <a:r>
              <a:rPr lang="ro-RO" sz="1200" b="1" dirty="0">
                <a:effectLst/>
                <a:latin typeface="Times New Roman" panose="02020603050405020304" pitchFamily="18" charset="0"/>
                <a:ea typeface="Times New Roman" panose="02020603050405020304" pitchFamily="18" charset="0"/>
              </a:rPr>
              <a:t> voturilor valabil exprimate </a:t>
            </a:r>
            <a:r>
              <a:rPr lang="ro-RO" sz="1200" b="1" dirty="0" err="1">
                <a:effectLst/>
                <a:latin typeface="Times New Roman" panose="02020603050405020304" pitchFamily="18" charset="0"/>
                <a:ea typeface="Times New Roman" panose="02020603050405020304" pitchFamily="18" charset="0"/>
              </a:rPr>
              <a:t>obţinute</a:t>
            </a:r>
            <a:r>
              <a:rPr lang="ro-RO" sz="1200" b="1" dirty="0">
                <a:effectLst/>
                <a:latin typeface="Times New Roman" panose="02020603050405020304" pitchFamily="18" charset="0"/>
                <a:ea typeface="Times New Roman" panose="02020603050405020304" pitchFamily="18" charset="0"/>
              </a:rPr>
              <a:t> de fiecare competitor electoral”</a:t>
            </a:r>
            <a:r>
              <a:rPr lang="ro-RO" sz="1200" dirty="0">
                <a:effectLst/>
                <a:latin typeface="Times New Roman" panose="02020603050405020304" pitchFamily="18" charset="0"/>
                <a:ea typeface="Times New Roman" panose="02020603050405020304" pitchFamily="18" charset="0"/>
              </a:rPr>
              <a:t> </a:t>
            </a:r>
            <a:r>
              <a:rPr lang="ro-RO" sz="1200" b="1" dirty="0">
                <a:effectLst/>
                <a:latin typeface="Times New Roman" panose="02020603050405020304" pitchFamily="18" charset="0"/>
                <a:ea typeface="Times New Roman" panose="02020603050405020304" pitchFamily="18" charset="0"/>
              </a:rPr>
              <a:t> </a:t>
            </a:r>
            <a:r>
              <a:rPr lang="ro-RO" sz="1200" dirty="0">
                <a:effectLst/>
                <a:latin typeface="Times New Roman" panose="02020603050405020304" pitchFamily="18" charset="0"/>
                <a:ea typeface="Times New Roman" panose="02020603050405020304" pitchFamily="18" charset="0"/>
              </a:rPr>
              <a:t>– se înscrie numărul </a:t>
            </a:r>
            <a:r>
              <a:rPr lang="ro-RO" sz="1200" b="1" dirty="0">
                <a:effectLst/>
                <a:latin typeface="Times New Roman" panose="02020603050405020304" pitchFamily="18" charset="0"/>
                <a:ea typeface="Times New Roman" panose="02020603050405020304" pitchFamily="18" charset="0"/>
              </a:rPr>
              <a:t>voturilor valabil exprimate </a:t>
            </a:r>
            <a:r>
              <a:rPr lang="ro-RO" sz="1200" b="1" dirty="0" err="1">
                <a:effectLst/>
                <a:latin typeface="Times New Roman" panose="02020603050405020304" pitchFamily="18" charset="0"/>
                <a:ea typeface="Times New Roman" panose="02020603050405020304" pitchFamily="18" charset="0"/>
              </a:rPr>
              <a:t>obţinute</a:t>
            </a:r>
            <a:r>
              <a:rPr lang="ro-RO" sz="1200" dirty="0">
                <a:effectLst/>
                <a:latin typeface="Times New Roman" panose="02020603050405020304" pitchFamily="18" charset="0"/>
                <a:ea typeface="Times New Roman" panose="02020603050405020304" pitchFamily="18" charset="0"/>
              </a:rPr>
              <a:t> de fiecare competitor electoral care este înscris în procesul verbal.</a:t>
            </a:r>
          </a:p>
          <a:p>
            <a:pPr marL="171450" indent="-171450" algn="just">
              <a:buFont typeface="Arial" panose="020B0604020202020204" pitchFamily="34" charset="0"/>
              <a:buChar char="•"/>
              <a:tabLst>
                <a:tab pos="1114425" algn="l"/>
              </a:tabLst>
            </a:pPr>
            <a:r>
              <a:rPr lang="ro-RO" sz="1200" b="1" dirty="0">
                <a:effectLst/>
                <a:latin typeface="Times New Roman" panose="02020603050405020304" pitchFamily="18" charset="0"/>
                <a:ea typeface="Times New Roman" panose="02020603050405020304" pitchFamily="18" charset="0"/>
              </a:rPr>
              <a:t>Pct. i „</a:t>
            </a:r>
            <a:r>
              <a:rPr lang="ro-RO" sz="1200" dirty="0">
                <a:effectLst/>
                <a:latin typeface="Times New Roman" panose="02020603050405020304" pitchFamily="18" charset="0"/>
                <a:ea typeface="Times New Roman" panose="02020603050405020304" pitchFamily="18" charset="0"/>
              </a:rPr>
              <a:t>Numărul</a:t>
            </a:r>
            <a:r>
              <a:rPr lang="ro-RO" sz="1200" b="1" dirty="0">
                <a:effectLst/>
                <a:latin typeface="Times New Roman" panose="02020603050405020304" pitchFamily="18" charset="0"/>
                <a:ea typeface="Times New Roman" panose="02020603050405020304" pitchFamily="18" charset="0"/>
              </a:rPr>
              <a:t> voturilor contestate” </a:t>
            </a:r>
            <a:r>
              <a:rPr lang="ro-RO" sz="1200" dirty="0">
                <a:effectLst/>
                <a:latin typeface="Times New Roman" panose="02020603050405020304" pitchFamily="18" charset="0"/>
                <a:ea typeface="Times New Roman" panose="02020603050405020304" pitchFamily="18" charset="0"/>
              </a:rPr>
              <a:t>– se va înscrie numărul voturilor care au fost contestate.</a:t>
            </a:r>
          </a:p>
          <a:p>
            <a:pPr marL="171450" lvl="0" indent="-171450" algn="just">
              <a:buFont typeface="Arial" panose="020B0604020202020204" pitchFamily="34" charset="0"/>
              <a:buChar char="•"/>
              <a:tabLst>
                <a:tab pos="1114425" algn="l"/>
              </a:tabLst>
            </a:pPr>
            <a:endParaRPr lang="ro-RO" sz="1200" dirty="0">
              <a:effectLst/>
              <a:latin typeface="Times New Roman" panose="02020603050405020304" pitchFamily="18" charset="0"/>
              <a:ea typeface="Times New Roman" panose="02020603050405020304" pitchFamily="18" charset="0"/>
            </a:endParaRPr>
          </a:p>
          <a:p>
            <a:pPr algn="just"/>
            <a:endParaRPr lang="ro-RO" sz="12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9B285149-8748-4411-BA2E-76976F7C5317}"/>
              </a:ext>
            </a:extLst>
          </p:cNvPr>
          <p:cNvPicPr>
            <a:picLocks noChangeAspect="1"/>
          </p:cNvPicPr>
          <p:nvPr/>
        </p:nvPicPr>
        <p:blipFill rotWithShape="1">
          <a:blip r:embed="rId4"/>
          <a:srcRect b="8328"/>
          <a:stretch/>
        </p:blipFill>
        <p:spPr>
          <a:xfrm>
            <a:off x="268903" y="1827584"/>
            <a:ext cx="5172797" cy="4322848"/>
          </a:xfrm>
          <a:prstGeom prst="rect">
            <a:avLst/>
          </a:prstGeom>
        </p:spPr>
      </p:pic>
    </p:spTree>
    <p:extLst>
      <p:ext uri="{BB962C8B-B14F-4D97-AF65-F5344CB8AC3E}">
        <p14:creationId xmlns:p14="http://schemas.microsoft.com/office/powerpoint/2010/main" val="36237965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1091440" y="548680"/>
            <a:ext cx="7069976" cy="20158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p>
          <a:p>
            <a:pPr algn="ctr"/>
            <a:r>
              <a:rPr lang="ro-RO" sz="1200" i="1" dirty="0">
                <a:solidFill>
                  <a:srgbClr val="192D3A"/>
                </a:solidFill>
                <a:latin typeface="Times New Roman"/>
                <a:ea typeface="Times New Roman"/>
                <a:cs typeface="Times New Roman"/>
                <a:sym typeface="Times New Roman"/>
              </a:rPr>
              <a:t>(art. 93 din Legea nr. 208/2015, cu modificările și completările ulterioare, </a:t>
            </a:r>
            <a:r>
              <a:rPr lang="ro-RO" sz="1200" i="1" dirty="0">
                <a:solidFill>
                  <a:schemeClr val="bg2">
                    <a:lumMod val="50000"/>
                  </a:schemeClr>
                </a:solidFill>
                <a:latin typeface="Times New Roman"/>
                <a:ea typeface="Times New Roman"/>
                <a:cs typeface="Times New Roman"/>
                <a:sym typeface="Times New Roman"/>
              </a:rPr>
              <a:t>HAEP nr. 39/2016</a:t>
            </a:r>
            <a:r>
              <a:rPr lang="ro-RO" sz="1200" i="1" dirty="0">
                <a:solidFill>
                  <a:srgbClr val="192D3A"/>
                </a:solidFill>
                <a:latin typeface="Times New Roman"/>
                <a:ea typeface="Times New Roman"/>
                <a:cs typeface="Times New Roman"/>
                <a:sym typeface="Times New Roman"/>
              </a:rPr>
              <a:t>)</a:t>
            </a:r>
          </a:p>
          <a:p>
            <a:pPr marL="0" marR="0" lvl="0" indent="0" algn="ctr" rtl="0">
              <a:spcBef>
                <a:spcPts val="0"/>
              </a:spcBef>
              <a:spcAft>
                <a:spcPts val="0"/>
              </a:spcAft>
              <a:buNone/>
            </a:pPr>
            <a:endParaRPr lang="ro-RO"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7" name="TextBox 6">
            <a:extLst>
              <a:ext uri="{FF2B5EF4-FFF2-40B4-BE49-F238E27FC236}">
                <a16:creationId xmlns:a16="http://schemas.microsoft.com/office/drawing/2014/main" id="{1BA1B143-C9BC-4F5D-AC50-7A5032699F01}"/>
              </a:ext>
            </a:extLst>
          </p:cNvPr>
          <p:cNvSpPr txBox="1"/>
          <p:nvPr/>
        </p:nvSpPr>
        <p:spPr>
          <a:xfrm>
            <a:off x="129309" y="1794984"/>
            <a:ext cx="8543636" cy="4832092"/>
          </a:xfrm>
          <a:prstGeom prst="rect">
            <a:avLst/>
          </a:prstGeom>
          <a:noFill/>
        </p:spPr>
        <p:txBody>
          <a:bodyPr wrap="square">
            <a:spAutoFit/>
          </a:bodyPr>
          <a:lstStyle/>
          <a:p>
            <a:pPr marL="342900" lvl="0" indent="-342900" algn="just">
              <a:buFont typeface="Times New Roman" panose="02020603050405020304" pitchFamily="18" charset="0"/>
              <a:buChar char="-"/>
              <a:tabLst>
                <a:tab pos="1114425" algn="l"/>
              </a:tabLst>
            </a:pPr>
            <a:r>
              <a:rPr lang="ro-RO" sz="1400" b="1" dirty="0">
                <a:effectLst/>
                <a:latin typeface="Times New Roman" panose="02020603050405020304" pitchFamily="18" charset="0"/>
                <a:ea typeface="Times New Roman" panose="02020603050405020304" pitchFamily="18" charset="0"/>
              </a:rPr>
              <a:t>La pct. j </a:t>
            </a:r>
            <a:r>
              <a:rPr lang="ro-RO" sz="1400" dirty="0">
                <a:effectLst/>
                <a:latin typeface="Times New Roman" panose="02020603050405020304" pitchFamily="18" charset="0"/>
                <a:ea typeface="Times New Roman" panose="02020603050405020304" pitchFamily="18" charset="0"/>
              </a:rPr>
              <a:t>„Expunerea pe scurt a </a:t>
            </a:r>
            <a:r>
              <a:rPr lang="ro-RO" sz="1400" b="1" dirty="0">
                <a:effectLst/>
                <a:latin typeface="Times New Roman" panose="02020603050405020304" pitchFamily="18" charset="0"/>
                <a:ea typeface="Times New Roman" panose="02020603050405020304" pitchFamily="18" charset="0"/>
              </a:rPr>
              <a:t>întâmpinărilor, a </a:t>
            </a:r>
            <a:r>
              <a:rPr lang="ro-RO" sz="1400" b="1" dirty="0" err="1">
                <a:effectLst/>
                <a:latin typeface="Times New Roman" panose="02020603050405020304" pitchFamily="18" charset="0"/>
                <a:ea typeface="Times New Roman" panose="02020603050405020304" pitchFamily="18" charset="0"/>
              </a:rPr>
              <a:t>contestaţiilor</a:t>
            </a:r>
            <a:r>
              <a:rPr lang="ro-RO" sz="1400" b="1" dirty="0">
                <a:effectLst/>
                <a:latin typeface="Times New Roman" panose="02020603050405020304" pitchFamily="18" charset="0"/>
                <a:ea typeface="Times New Roman" panose="02020603050405020304" pitchFamily="18" charset="0"/>
              </a:rPr>
              <a:t> </a:t>
            </a:r>
            <a:r>
              <a:rPr lang="ro-RO" sz="1400" b="1" dirty="0" err="1">
                <a:effectLst/>
                <a:latin typeface="Times New Roman" panose="02020603050405020304" pitchFamily="18" charset="0"/>
                <a:ea typeface="Times New Roman" panose="02020603050405020304" pitchFamily="18" charset="0"/>
              </a:rPr>
              <a:t>şi</a:t>
            </a:r>
            <a:r>
              <a:rPr lang="ro-RO" sz="1400" b="1" dirty="0">
                <a:effectLst/>
                <a:latin typeface="Times New Roman" panose="02020603050405020304" pitchFamily="18" charset="0"/>
                <a:ea typeface="Times New Roman" panose="02020603050405020304" pitchFamily="18" charset="0"/>
              </a:rPr>
              <a:t> a modului de </a:t>
            </a:r>
            <a:r>
              <a:rPr lang="ro-RO" sz="1400" b="1" dirty="0" err="1">
                <a:effectLst/>
                <a:latin typeface="Times New Roman" panose="02020603050405020304" pitchFamily="18" charset="0"/>
                <a:ea typeface="Times New Roman" panose="02020603050405020304" pitchFamily="18" charset="0"/>
              </a:rPr>
              <a:t>soluţionare</a:t>
            </a:r>
            <a:r>
              <a:rPr lang="ro-RO" sz="1400" dirty="0">
                <a:effectLst/>
                <a:latin typeface="Times New Roman" panose="02020603050405020304" pitchFamily="18" charset="0"/>
                <a:ea typeface="Times New Roman" panose="02020603050405020304" pitchFamily="18" charset="0"/>
              </a:rPr>
              <a:t> a acestora, precum </a:t>
            </a:r>
            <a:r>
              <a:rPr lang="ro-RO" sz="1400" dirty="0" err="1">
                <a:effectLst/>
                <a:latin typeface="Times New Roman" panose="02020603050405020304" pitchFamily="18" charset="0"/>
                <a:ea typeface="Times New Roman" panose="02020603050405020304" pitchFamily="18" charset="0"/>
              </a:rPr>
              <a:t>şi</a:t>
            </a:r>
            <a:r>
              <a:rPr lang="ro-RO" sz="1400" dirty="0">
                <a:effectLst/>
                <a:latin typeface="Times New Roman" panose="02020603050405020304" pitchFamily="18" charset="0"/>
                <a:ea typeface="Times New Roman" panose="02020603050405020304" pitchFamily="18" charset="0"/>
              </a:rPr>
              <a:t> </a:t>
            </a:r>
            <a:r>
              <a:rPr lang="ro-RO" sz="1400" b="1" dirty="0">
                <a:effectLst/>
                <a:latin typeface="Times New Roman" panose="02020603050405020304" pitchFamily="18" charset="0"/>
                <a:ea typeface="Times New Roman" panose="02020603050405020304" pitchFamily="18" charset="0"/>
              </a:rPr>
              <a:t>a </a:t>
            </a:r>
            <a:r>
              <a:rPr lang="ro-RO" sz="1400" b="1" dirty="0" err="1">
                <a:effectLst/>
                <a:latin typeface="Times New Roman" panose="02020603050405020304" pitchFamily="18" charset="0"/>
                <a:ea typeface="Times New Roman" panose="02020603050405020304" pitchFamily="18" charset="0"/>
              </a:rPr>
              <a:t>contestaţiilor</a:t>
            </a:r>
            <a:r>
              <a:rPr lang="ro-RO" sz="1400" dirty="0">
                <a:effectLst/>
                <a:latin typeface="Times New Roman" panose="02020603050405020304" pitchFamily="18" charset="0"/>
                <a:ea typeface="Times New Roman" panose="02020603050405020304" pitchFamily="18" charset="0"/>
              </a:rPr>
              <a:t> înaintate biroului electoral de </a:t>
            </a:r>
            <a:r>
              <a:rPr lang="ro-RO" sz="1400" dirty="0" err="1">
                <a:effectLst/>
                <a:latin typeface="Times New Roman" panose="02020603050405020304" pitchFamily="18" charset="0"/>
                <a:ea typeface="Times New Roman" panose="02020603050405020304" pitchFamily="18" charset="0"/>
              </a:rPr>
              <a:t>circumscripţie</a:t>
            </a:r>
            <a:r>
              <a:rPr lang="ro-RO" sz="1400" dirty="0">
                <a:effectLst/>
                <a:latin typeface="Times New Roman" panose="02020603050405020304" pitchFamily="18" charset="0"/>
                <a:ea typeface="Times New Roman" panose="02020603050405020304" pitchFamily="18" charset="0"/>
              </a:rPr>
              <a:t>” – în plus </a:t>
            </a:r>
            <a:r>
              <a:rPr lang="ro-RO" sz="1400" dirty="0" err="1">
                <a:effectLst/>
                <a:latin typeface="Times New Roman" panose="02020603050405020304" pitchFamily="18" charset="0"/>
                <a:ea typeface="Times New Roman" panose="02020603050405020304" pitchFamily="18" charset="0"/>
              </a:rPr>
              <a:t>faţă</a:t>
            </a:r>
            <a:r>
              <a:rPr lang="ro-RO" sz="1400" dirty="0">
                <a:effectLst/>
                <a:latin typeface="Times New Roman" panose="02020603050405020304" pitchFamily="18" charset="0"/>
                <a:ea typeface="Times New Roman" panose="02020603050405020304" pitchFamily="18" charset="0"/>
              </a:rPr>
              <a:t> de </a:t>
            </a:r>
            <a:r>
              <a:rPr lang="ro-RO" sz="1400" dirty="0" err="1">
                <a:effectLst/>
                <a:latin typeface="Times New Roman" panose="02020603050405020304" pitchFamily="18" charset="0"/>
                <a:ea typeface="Times New Roman" panose="02020603050405020304" pitchFamily="18" charset="0"/>
              </a:rPr>
              <a:t>informaţiile</a:t>
            </a:r>
            <a:r>
              <a:rPr lang="ro-RO" sz="1400" dirty="0">
                <a:effectLst/>
                <a:latin typeface="Times New Roman" panose="02020603050405020304" pitchFamily="18" charset="0"/>
                <a:ea typeface="Times New Roman" panose="02020603050405020304" pitchFamily="18" charset="0"/>
              </a:rPr>
              <a:t> solicitate, se va înscrie, dacă este cazul:</a:t>
            </a:r>
          </a:p>
          <a:p>
            <a:pPr marL="342900" lvl="0" indent="-342900" algn="just">
              <a:buFont typeface="Symbol" panose="05050102010706020507" pitchFamily="18" charset="2"/>
              <a:buChar char=""/>
              <a:tabLst>
                <a:tab pos="952500" algn="l"/>
              </a:tabLst>
            </a:pPr>
            <a:r>
              <a:rPr lang="ro-RO" sz="1400" b="1" dirty="0">
                <a:effectLst/>
                <a:latin typeface="Times New Roman" panose="02020603050405020304" pitchFamily="18" charset="0"/>
                <a:ea typeface="Times New Roman" panose="02020603050405020304" pitchFamily="18" charset="0"/>
              </a:rPr>
              <a:t>Cauzele </a:t>
            </a:r>
            <a:r>
              <a:rPr lang="ro-RO" sz="1400" b="1" dirty="0" err="1">
                <a:effectLst/>
                <a:latin typeface="Times New Roman" panose="02020603050405020304" pitchFamily="18" charset="0"/>
                <a:ea typeface="Times New Roman" panose="02020603050405020304" pitchFamily="18" charset="0"/>
              </a:rPr>
              <a:t>apariţiei</a:t>
            </a:r>
            <a:r>
              <a:rPr lang="ro-RO" sz="1400" b="1" dirty="0">
                <a:effectLst/>
                <a:latin typeface="Times New Roman" panose="02020603050405020304" pitchFamily="18" charset="0"/>
                <a:ea typeface="Times New Roman" panose="02020603050405020304" pitchFamily="18" charset="0"/>
              </a:rPr>
              <a:t> </a:t>
            </a:r>
            <a:r>
              <a:rPr lang="ro-RO" sz="1400" b="1" dirty="0" err="1">
                <a:effectLst/>
                <a:latin typeface="Times New Roman" panose="02020603050405020304" pitchFamily="18" charset="0"/>
                <a:ea typeface="Times New Roman" panose="02020603050405020304" pitchFamily="18" charset="0"/>
              </a:rPr>
              <a:t>inegalităţilor</a:t>
            </a:r>
            <a:r>
              <a:rPr lang="ro-RO" sz="1400" b="1" dirty="0">
                <a:effectLst/>
                <a:latin typeface="Times New Roman" panose="02020603050405020304" pitchFamily="18" charset="0"/>
                <a:ea typeface="Times New Roman" panose="02020603050405020304" pitchFamily="18" charset="0"/>
              </a:rPr>
              <a:t> la punctele c </a:t>
            </a:r>
            <a:r>
              <a:rPr lang="ro-RO" sz="1400" b="1" dirty="0" err="1">
                <a:effectLst/>
                <a:latin typeface="Times New Roman" panose="02020603050405020304" pitchFamily="18" charset="0"/>
                <a:ea typeface="Times New Roman" panose="02020603050405020304" pitchFamily="18" charset="0"/>
              </a:rPr>
              <a:t>şi</a:t>
            </a:r>
            <a:r>
              <a:rPr lang="ro-RO" sz="1400" b="1" dirty="0">
                <a:effectLst/>
                <a:latin typeface="Times New Roman" panose="02020603050405020304" pitchFamily="18" charset="0"/>
                <a:ea typeface="Times New Roman" panose="02020603050405020304" pitchFamily="18" charset="0"/>
              </a:rPr>
              <a:t> e, acolo unde tableta semnalează </a:t>
            </a:r>
            <a:r>
              <a:rPr lang="ro-RO" sz="1400" b="1" dirty="0" err="1">
                <a:effectLst/>
                <a:latin typeface="Times New Roman" panose="02020603050405020304" pitchFamily="18" charset="0"/>
                <a:ea typeface="Times New Roman" panose="02020603050405020304" pitchFamily="18" charset="0"/>
              </a:rPr>
              <a:t>atenţionari</a:t>
            </a:r>
            <a:r>
              <a:rPr lang="ro-RO" sz="1400" b="1" dirty="0">
                <a:effectLst/>
                <a:latin typeface="Times New Roman" panose="02020603050405020304" pitchFamily="18" charset="0"/>
                <a:ea typeface="Times New Roman" panose="02020603050405020304" pitchFamily="18" charset="0"/>
              </a:rPr>
              <a:t> pe care Dvs. le </a:t>
            </a:r>
            <a:r>
              <a:rPr lang="ro-RO" sz="1400" b="1" dirty="0" err="1">
                <a:effectLst/>
                <a:latin typeface="Times New Roman" panose="02020603050405020304" pitchFamily="18" charset="0"/>
                <a:ea typeface="Times New Roman" panose="02020603050405020304" pitchFamily="18" charset="0"/>
              </a:rPr>
              <a:t>acceptaţi</a:t>
            </a:r>
            <a:r>
              <a:rPr lang="ro-RO" sz="1400" b="1" dirty="0">
                <a:effectLst/>
                <a:latin typeface="Times New Roman" panose="02020603050405020304" pitchFamily="18" charset="0"/>
                <a:ea typeface="Times New Roman" panose="02020603050405020304" pitchFamily="18" charset="0"/>
              </a:rPr>
              <a:t>: </a:t>
            </a:r>
            <a:endParaRPr lang="ro-RO" sz="1400" dirty="0">
              <a:effectLst/>
              <a:latin typeface="Times New Roman" panose="02020603050405020304" pitchFamily="18" charset="0"/>
              <a:ea typeface="Times New Roman" panose="02020603050405020304" pitchFamily="18" charset="0"/>
            </a:endParaRPr>
          </a:p>
          <a:p>
            <a:pPr marL="1371600" algn="just"/>
            <a:r>
              <a:rPr lang="ro-RO" sz="1400" b="1" dirty="0">
                <a:effectLst/>
                <a:latin typeface="Times New Roman" panose="02020603050405020304" pitchFamily="18" charset="0"/>
                <a:ea typeface="Times New Roman" panose="02020603050405020304" pitchFamily="18" charset="0"/>
              </a:rPr>
              <a:t>- </a:t>
            </a:r>
            <a:r>
              <a:rPr lang="ro-RO" sz="1400" dirty="0">
                <a:effectLst/>
                <a:latin typeface="Times New Roman" panose="02020603050405020304" pitchFamily="18" charset="0"/>
                <a:ea typeface="Times New Roman" panose="02020603050405020304" pitchFamily="18" charset="0"/>
              </a:rPr>
              <a:t>numărul buletinelor de vot găsite în urnă (valabile, nule, albe) diferă de numărul alegătorilor care au votat (</a:t>
            </a:r>
            <a:r>
              <a:rPr lang="ro-RO" sz="1400" b="1" dirty="0">
                <a:effectLst/>
                <a:latin typeface="Times New Roman" panose="02020603050405020304" pitchFamily="18" charset="0"/>
                <a:ea typeface="Times New Roman" panose="02020603050405020304" pitchFamily="18" charset="0"/>
              </a:rPr>
              <a:t>pct. e  &lt;  [pct. b – (pct. f</a:t>
            </a:r>
            <a:r>
              <a:rPr lang="ro-RO" sz="1400" dirty="0">
                <a:effectLst/>
                <a:latin typeface="Times New Roman" panose="02020603050405020304" pitchFamily="18" charset="0"/>
                <a:ea typeface="Times New Roman" panose="02020603050405020304" pitchFamily="18" charset="0"/>
              </a:rPr>
              <a:t> </a:t>
            </a:r>
            <a:r>
              <a:rPr lang="ro-RO" sz="1400" b="1" dirty="0">
                <a:effectLst/>
                <a:latin typeface="Times New Roman" panose="02020603050405020304" pitchFamily="18" charset="0"/>
                <a:ea typeface="Times New Roman" panose="02020603050405020304" pitchFamily="18" charset="0"/>
              </a:rPr>
              <a:t>+ pct. g)]</a:t>
            </a:r>
            <a:r>
              <a:rPr lang="ro-RO" sz="1400" dirty="0">
                <a:effectLst/>
                <a:latin typeface="Times New Roman" panose="02020603050405020304" pitchFamily="18" charset="0"/>
                <a:ea typeface="Times New Roman" panose="02020603050405020304" pitchFamily="18" charset="0"/>
              </a:rPr>
              <a:t>)</a:t>
            </a:r>
          </a:p>
          <a:p>
            <a:pPr marL="1371600" indent="-876300" algn="just"/>
            <a:r>
              <a:rPr lang="ro-RO" sz="1400" b="1" dirty="0">
                <a:effectLst/>
                <a:latin typeface="Times New Roman" panose="02020603050405020304" pitchFamily="18" charset="0"/>
                <a:ea typeface="Times New Roman" panose="02020603050405020304" pitchFamily="18" charset="0"/>
              </a:rPr>
              <a:t>	- </a:t>
            </a:r>
            <a:r>
              <a:rPr lang="ro-RO" sz="1400" dirty="0">
                <a:effectLst/>
                <a:latin typeface="Times New Roman" panose="02020603050405020304" pitchFamily="18" charset="0"/>
                <a:ea typeface="Times New Roman" panose="02020603050405020304" pitchFamily="18" charset="0"/>
              </a:rPr>
              <a:t>numărul buletinelor de vot găsite în urnă adunat cu cel al buletinelor de vot </a:t>
            </a:r>
            <a:r>
              <a:rPr lang="ro-RO" sz="1400" dirty="0" err="1">
                <a:effectLst/>
                <a:latin typeface="Times New Roman" panose="02020603050405020304" pitchFamily="18" charset="0"/>
                <a:ea typeface="Times New Roman" panose="02020603050405020304" pitchFamily="18" charset="0"/>
              </a:rPr>
              <a:t>neîntrebuinţate</a:t>
            </a:r>
            <a:r>
              <a:rPr lang="ro-RO" sz="1400" dirty="0">
                <a:effectLst/>
                <a:latin typeface="Times New Roman" panose="02020603050405020304" pitchFamily="18" charset="0"/>
                <a:ea typeface="Times New Roman" panose="02020603050405020304" pitchFamily="18" charset="0"/>
              </a:rPr>
              <a:t>  </a:t>
            </a:r>
            <a:r>
              <a:rPr lang="ro-RO" sz="1400" dirty="0" err="1">
                <a:effectLst/>
                <a:latin typeface="Times New Roman" panose="02020603050405020304" pitchFamily="18" charset="0"/>
                <a:ea typeface="Times New Roman" panose="02020603050405020304" pitchFamily="18" charset="0"/>
              </a:rPr>
              <a:t>şi</a:t>
            </a:r>
            <a:r>
              <a:rPr lang="ro-RO" sz="1400" dirty="0">
                <a:effectLst/>
                <a:latin typeface="Times New Roman" panose="02020603050405020304" pitchFamily="18" charset="0"/>
                <a:ea typeface="Times New Roman" panose="02020603050405020304" pitchFamily="18" charset="0"/>
              </a:rPr>
              <a:t> anulate  diferă  de  numărul  total de buletine de vot primite  (</a:t>
            </a:r>
            <a:r>
              <a:rPr lang="ro-RO" sz="1400" b="1" dirty="0">
                <a:effectLst/>
                <a:latin typeface="Times New Roman" panose="02020603050405020304" pitchFamily="18" charset="0"/>
                <a:ea typeface="Times New Roman" panose="02020603050405020304" pitchFamily="18" charset="0"/>
              </a:rPr>
              <a:t>pct. c &gt; pct. d + pct. e + pct. f + pct. g</a:t>
            </a:r>
            <a:r>
              <a:rPr lang="ro-RO" sz="1400" dirty="0">
                <a:effectLst/>
                <a:latin typeface="Times New Roman" panose="02020603050405020304" pitchFamily="18" charset="0"/>
                <a:ea typeface="Times New Roman" panose="02020603050405020304" pitchFamily="18" charset="0"/>
              </a:rPr>
              <a:t>),</a:t>
            </a:r>
          </a:p>
          <a:p>
            <a:pPr marL="1371600" indent="-876300" algn="just"/>
            <a:r>
              <a:rPr lang="ro-RO" sz="1400" b="1" dirty="0">
                <a:effectLst/>
                <a:latin typeface="Times New Roman" panose="02020603050405020304" pitchFamily="18" charset="0"/>
                <a:ea typeface="Times New Roman" panose="02020603050405020304" pitchFamily="18" charset="0"/>
              </a:rPr>
              <a:t>	-</a:t>
            </a:r>
            <a:r>
              <a:rPr lang="ro-RO" sz="1400" dirty="0">
                <a:effectLst/>
                <a:latin typeface="Times New Roman" panose="02020603050405020304" pitchFamily="18" charset="0"/>
                <a:ea typeface="Times New Roman" panose="02020603050405020304" pitchFamily="18" charset="0"/>
              </a:rPr>
              <a:t> numărul buletinelor de vot primite diferă de cel rezultat din adunarea dintre numărul buletinelor de vot </a:t>
            </a:r>
            <a:r>
              <a:rPr lang="ro-RO" sz="1400" dirty="0" err="1">
                <a:effectLst/>
                <a:latin typeface="Times New Roman" panose="02020603050405020304" pitchFamily="18" charset="0"/>
                <a:ea typeface="Times New Roman" panose="02020603050405020304" pitchFamily="18" charset="0"/>
              </a:rPr>
              <a:t>neîntrebuinţate</a:t>
            </a:r>
            <a:r>
              <a:rPr lang="ro-RO" sz="1400" dirty="0">
                <a:effectLst/>
                <a:latin typeface="Times New Roman" panose="02020603050405020304" pitchFamily="18" charset="0"/>
                <a:ea typeface="Times New Roman" panose="02020603050405020304" pitchFamily="18" charset="0"/>
              </a:rPr>
              <a:t> </a:t>
            </a:r>
            <a:r>
              <a:rPr lang="ro-RO" sz="1400" dirty="0" err="1">
                <a:effectLst/>
                <a:latin typeface="Times New Roman" panose="02020603050405020304" pitchFamily="18" charset="0"/>
                <a:ea typeface="Times New Roman" panose="02020603050405020304" pitchFamily="18" charset="0"/>
              </a:rPr>
              <a:t>şi</a:t>
            </a:r>
            <a:r>
              <a:rPr lang="ro-RO" sz="1400" dirty="0">
                <a:effectLst/>
                <a:latin typeface="Times New Roman" panose="02020603050405020304" pitchFamily="18" charset="0"/>
                <a:ea typeface="Times New Roman" panose="02020603050405020304" pitchFamily="18" charset="0"/>
              </a:rPr>
              <a:t> anulate </a:t>
            </a:r>
            <a:r>
              <a:rPr lang="ro-RO" sz="1400" dirty="0" err="1">
                <a:effectLst/>
                <a:latin typeface="Times New Roman" panose="02020603050405020304" pitchFamily="18" charset="0"/>
                <a:ea typeface="Times New Roman" panose="02020603050405020304" pitchFamily="18" charset="0"/>
              </a:rPr>
              <a:t>şi</a:t>
            </a:r>
            <a:r>
              <a:rPr lang="ro-RO" sz="1400" dirty="0">
                <a:effectLst/>
                <a:latin typeface="Times New Roman" panose="02020603050405020304" pitchFamily="18" charset="0"/>
                <a:ea typeface="Times New Roman" panose="02020603050405020304" pitchFamily="18" charset="0"/>
              </a:rPr>
              <a:t> </a:t>
            </a:r>
            <a:r>
              <a:rPr lang="ro-RO" sz="1400" dirty="0" err="1">
                <a:effectLst/>
                <a:latin typeface="Times New Roman" panose="02020603050405020304" pitchFamily="18" charset="0"/>
                <a:ea typeface="Times New Roman" panose="02020603050405020304" pitchFamily="18" charset="0"/>
              </a:rPr>
              <a:t>numǎrul</a:t>
            </a:r>
            <a:r>
              <a:rPr lang="ro-RO" sz="1400" dirty="0">
                <a:effectLst/>
                <a:latin typeface="Times New Roman" panose="02020603050405020304" pitchFamily="18" charset="0"/>
                <a:ea typeface="Times New Roman" panose="02020603050405020304" pitchFamily="18" charset="0"/>
              </a:rPr>
              <a:t> total al alegătorilor care s-au prezentat la urne (</a:t>
            </a:r>
            <a:r>
              <a:rPr lang="ro-RO" sz="1400" b="1" dirty="0">
                <a:effectLst/>
                <a:latin typeface="Times New Roman" panose="02020603050405020304" pitchFamily="18" charset="0"/>
                <a:ea typeface="Times New Roman" panose="02020603050405020304" pitchFamily="18" charset="0"/>
              </a:rPr>
              <a:t>pct. c # pct. b + pct. d</a:t>
            </a:r>
            <a:r>
              <a:rPr lang="ro-RO" sz="1400" dirty="0">
                <a:effectLst/>
                <a:latin typeface="Times New Roman" panose="02020603050405020304" pitchFamily="18" charset="0"/>
                <a:ea typeface="Times New Roman" panose="02020603050405020304" pitchFamily="18" charset="0"/>
              </a:rPr>
              <a:t>). </a:t>
            </a:r>
          </a:p>
          <a:p>
            <a:pPr marL="1371600" indent="-876300" algn="just"/>
            <a:endParaRPr lang="ro-RO"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952500" algn="l"/>
              </a:tabLst>
            </a:pPr>
            <a:r>
              <a:rPr lang="ro-RO" sz="1400" b="1" dirty="0" err="1">
                <a:effectLst/>
                <a:latin typeface="Times New Roman" panose="02020603050405020304" pitchFamily="18" charset="0"/>
                <a:ea typeface="Times New Roman" panose="02020603050405020304" pitchFamily="18" charset="0"/>
              </a:rPr>
              <a:t>Menţiune</a:t>
            </a:r>
            <a:r>
              <a:rPr lang="ro-RO" sz="1400" b="1" dirty="0">
                <a:effectLst/>
                <a:latin typeface="Times New Roman" panose="02020603050405020304" pitchFamily="18" charset="0"/>
                <a:ea typeface="Times New Roman" panose="02020603050405020304" pitchFamily="18" charset="0"/>
              </a:rPr>
              <a:t> privind anularea buletinelor de vot înmânate alegătorilor, dar care </a:t>
            </a:r>
            <a:r>
              <a:rPr lang="ro-RO" sz="1400" b="1" u="sng" dirty="0">
                <a:effectLst/>
                <a:latin typeface="Times New Roman" panose="02020603050405020304" pitchFamily="18" charset="0"/>
                <a:ea typeface="Times New Roman" panose="02020603050405020304" pitchFamily="18" charset="0"/>
              </a:rPr>
              <a:t>nu au fost introduse în urnă</a:t>
            </a:r>
            <a:r>
              <a:rPr lang="ro-RO" sz="1400" b="1" dirty="0">
                <a:effectLst/>
                <a:latin typeface="Times New Roman" panose="02020603050405020304" pitchFamily="18" charset="0"/>
                <a:ea typeface="Times New Roman" panose="02020603050405020304" pitchFamily="18" charset="0"/>
              </a:rPr>
              <a:t>, </a:t>
            </a:r>
            <a:r>
              <a:rPr lang="ro-RO" sz="1400" b="1" dirty="0" err="1">
                <a:effectLst/>
                <a:latin typeface="Times New Roman" panose="02020603050405020304" pitchFamily="18" charset="0"/>
                <a:ea typeface="Times New Roman" panose="02020603050405020304" pitchFamily="18" charset="0"/>
              </a:rPr>
              <a:t>aceştia</a:t>
            </a:r>
            <a:r>
              <a:rPr lang="ro-RO" sz="1400" b="1" dirty="0">
                <a:effectLst/>
                <a:latin typeface="Times New Roman" panose="02020603050405020304" pitchFamily="18" charset="0"/>
                <a:ea typeface="Times New Roman" panose="02020603050405020304" pitchFamily="18" charset="0"/>
              </a:rPr>
              <a:t> solicitând primirea unui alt buletin de vot, deoarece au aplicat </a:t>
            </a:r>
            <a:r>
              <a:rPr lang="ro-RO" sz="1400" b="1" dirty="0" err="1">
                <a:effectLst/>
                <a:latin typeface="Times New Roman" panose="02020603050405020304" pitchFamily="18" charset="0"/>
                <a:ea typeface="Times New Roman" panose="02020603050405020304" pitchFamily="18" charset="0"/>
              </a:rPr>
              <a:t>greşit</a:t>
            </a:r>
            <a:r>
              <a:rPr lang="ro-RO" sz="1400" b="1" dirty="0">
                <a:effectLst/>
                <a:latin typeface="Times New Roman" panose="02020603050405020304" pitchFamily="18" charset="0"/>
                <a:ea typeface="Times New Roman" panose="02020603050405020304" pitchFamily="18" charset="0"/>
              </a:rPr>
              <a:t> </a:t>
            </a:r>
            <a:r>
              <a:rPr lang="ro-RO" sz="1400" b="1" dirty="0" err="1">
                <a:effectLst/>
                <a:latin typeface="Times New Roman" panose="02020603050405020304" pitchFamily="18" charset="0"/>
                <a:ea typeface="Times New Roman" panose="02020603050405020304" pitchFamily="18" charset="0"/>
              </a:rPr>
              <a:t>ştampila</a:t>
            </a:r>
            <a:r>
              <a:rPr lang="ro-RO" sz="1400" b="1" dirty="0">
                <a:effectLst/>
                <a:latin typeface="Times New Roman" panose="02020603050405020304" pitchFamily="18" charset="0"/>
                <a:ea typeface="Times New Roman" panose="02020603050405020304" pitchFamily="18" charset="0"/>
              </a:rPr>
              <a:t> „VOTAT.</a:t>
            </a:r>
          </a:p>
          <a:p>
            <a:pPr lvl="0" algn="just">
              <a:tabLst>
                <a:tab pos="952500" algn="l"/>
              </a:tabLst>
            </a:pPr>
            <a:endParaRPr lang="ro-RO" sz="14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952500" algn="l"/>
              </a:tabLst>
            </a:pPr>
            <a:r>
              <a:rPr lang="ro-RO" sz="1400" b="1" dirty="0">
                <a:effectLst/>
                <a:latin typeface="Times New Roman" panose="02020603050405020304" pitchFamily="18" charset="0"/>
                <a:ea typeface="Times New Roman" panose="02020603050405020304" pitchFamily="18" charset="0"/>
              </a:rPr>
              <a:t>Motivele pentru care unii membrii ai biroului electoral al </a:t>
            </a:r>
            <a:r>
              <a:rPr lang="ro-RO" sz="1400" b="1" dirty="0" err="1">
                <a:effectLst/>
                <a:latin typeface="Times New Roman" panose="02020603050405020304" pitchFamily="18" charset="0"/>
                <a:ea typeface="Times New Roman" panose="02020603050405020304" pitchFamily="18" charset="0"/>
              </a:rPr>
              <a:t>secţiei</a:t>
            </a:r>
            <a:r>
              <a:rPr lang="ro-RO" sz="1400" b="1" dirty="0">
                <a:effectLst/>
                <a:latin typeface="Times New Roman" panose="02020603050405020304" pitchFamily="18" charset="0"/>
                <a:ea typeface="Times New Roman" panose="02020603050405020304" pitchFamily="18" charset="0"/>
              </a:rPr>
              <a:t> de votare nu au semnat procesul verbal.</a:t>
            </a:r>
          </a:p>
          <a:p>
            <a:pPr lvl="0" algn="just">
              <a:tabLst>
                <a:tab pos="952500" algn="l"/>
              </a:tabLst>
            </a:pPr>
            <a:endParaRPr lang="ro-RO" sz="14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952500" algn="l"/>
              </a:tabLst>
            </a:pPr>
            <a:r>
              <a:rPr lang="ro-RO" sz="1400" b="1" dirty="0" err="1">
                <a:effectLst/>
                <a:latin typeface="Times New Roman" panose="02020603050405020304" pitchFamily="18" charset="0"/>
                <a:ea typeface="Times New Roman" panose="02020603050405020304" pitchFamily="18" charset="0"/>
              </a:rPr>
              <a:t>Menţiune</a:t>
            </a:r>
            <a:r>
              <a:rPr lang="ro-RO" sz="1400" b="1" dirty="0">
                <a:effectLst/>
                <a:latin typeface="Times New Roman" panose="02020603050405020304" pitchFamily="18" charset="0"/>
                <a:ea typeface="Times New Roman" panose="02020603050405020304" pitchFamily="18" charset="0"/>
              </a:rPr>
              <a:t> privind lipsurile constatate la numărarea buletinelor de vot primite </a:t>
            </a:r>
            <a:r>
              <a:rPr lang="ro-RO" sz="1400" b="1" dirty="0" err="1">
                <a:effectLst/>
                <a:latin typeface="Times New Roman" panose="02020603050405020304" pitchFamily="18" charset="0"/>
                <a:ea typeface="Times New Roman" panose="02020603050405020304" pitchFamily="18" charset="0"/>
              </a:rPr>
              <a:t>şi</a:t>
            </a:r>
            <a:r>
              <a:rPr lang="ro-RO" sz="1400" b="1" dirty="0">
                <a:effectLst/>
                <a:latin typeface="Times New Roman" panose="02020603050405020304" pitchFamily="18" charset="0"/>
                <a:ea typeface="Times New Roman" panose="02020603050405020304" pitchFamily="18" charset="0"/>
              </a:rPr>
              <a:t> transferul de buletine de vot la/de la alte </a:t>
            </a:r>
            <a:r>
              <a:rPr lang="ro-RO" sz="1400" b="1" dirty="0" err="1">
                <a:effectLst/>
                <a:latin typeface="Times New Roman" panose="02020603050405020304" pitchFamily="18" charset="0"/>
                <a:ea typeface="Times New Roman" panose="02020603050405020304" pitchFamily="18" charset="0"/>
              </a:rPr>
              <a:t>secţii</a:t>
            </a:r>
            <a:r>
              <a:rPr lang="ro-RO" sz="1400" b="1" dirty="0">
                <a:effectLst/>
                <a:latin typeface="Times New Roman" panose="02020603050405020304" pitchFamily="18" charset="0"/>
                <a:ea typeface="Times New Roman" panose="02020603050405020304" pitchFamily="18" charset="0"/>
              </a:rPr>
              <a:t> de votare.</a:t>
            </a:r>
          </a:p>
          <a:p>
            <a:pPr marL="495300" algn="just"/>
            <a:r>
              <a:rPr lang="ro-RO" sz="1400" b="1" i="1" dirty="0">
                <a:effectLst/>
                <a:latin typeface="Times New Roman" panose="02020603050405020304" pitchFamily="18" charset="0"/>
                <a:ea typeface="Times New Roman" panose="02020603050405020304" pitchFamily="18" charset="0"/>
              </a:rPr>
              <a:t> </a:t>
            </a:r>
            <a:endParaRPr lang="ro-RO"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72466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1091440" y="548680"/>
            <a:ext cx="7069976" cy="20158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p>
          <a:p>
            <a:pPr algn="ctr"/>
            <a:r>
              <a:rPr lang="ro-RO" sz="1200" i="1" dirty="0">
                <a:solidFill>
                  <a:srgbClr val="192D3A"/>
                </a:solidFill>
                <a:latin typeface="Times New Roman"/>
                <a:ea typeface="Times New Roman"/>
                <a:cs typeface="Times New Roman"/>
                <a:sym typeface="Times New Roman"/>
              </a:rPr>
              <a:t>(art. 93 din Legea nr. 208/2015, cu modificările și completările ulterioare, </a:t>
            </a:r>
            <a:r>
              <a:rPr lang="ro-RO" sz="1200" i="1" dirty="0">
                <a:solidFill>
                  <a:schemeClr val="bg2">
                    <a:lumMod val="50000"/>
                  </a:schemeClr>
                </a:solidFill>
                <a:latin typeface="Times New Roman"/>
                <a:ea typeface="Times New Roman"/>
                <a:cs typeface="Times New Roman"/>
                <a:sym typeface="Times New Roman"/>
              </a:rPr>
              <a:t>HAEP nr. 39/2016</a:t>
            </a:r>
            <a:r>
              <a:rPr lang="ro-RO" sz="1200" i="1" dirty="0">
                <a:solidFill>
                  <a:srgbClr val="192D3A"/>
                </a:solidFill>
                <a:latin typeface="Times New Roman"/>
                <a:ea typeface="Times New Roman"/>
                <a:cs typeface="Times New Roman"/>
                <a:sym typeface="Times New Roman"/>
              </a:rPr>
              <a:t>)</a:t>
            </a:r>
          </a:p>
          <a:p>
            <a:pPr marL="0" marR="0" lvl="0" indent="0" algn="ctr" rtl="0">
              <a:spcBef>
                <a:spcPts val="0"/>
              </a:spcBef>
              <a:spcAft>
                <a:spcPts val="0"/>
              </a:spcAft>
              <a:buNone/>
            </a:pPr>
            <a:endParaRPr lang="ro-RO"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7" name="TextBox 6">
            <a:extLst>
              <a:ext uri="{FF2B5EF4-FFF2-40B4-BE49-F238E27FC236}">
                <a16:creationId xmlns:a16="http://schemas.microsoft.com/office/drawing/2014/main" id="{1BA1B143-C9BC-4F5D-AC50-7A5032699F01}"/>
              </a:ext>
            </a:extLst>
          </p:cNvPr>
          <p:cNvSpPr txBox="1"/>
          <p:nvPr/>
        </p:nvSpPr>
        <p:spPr>
          <a:xfrm>
            <a:off x="432377" y="2564576"/>
            <a:ext cx="8279245" cy="2862322"/>
          </a:xfrm>
          <a:prstGeom prst="rect">
            <a:avLst/>
          </a:prstGeom>
          <a:noFill/>
        </p:spPr>
        <p:txBody>
          <a:bodyPr wrap="square">
            <a:spAutoFit/>
          </a:bodyPr>
          <a:lstStyle/>
          <a:p>
            <a:pPr marL="285750" lvl="0" indent="-285750" algn="just">
              <a:buFont typeface="Arial" panose="020B0604020202020204" pitchFamily="34" charset="0"/>
              <a:buChar char="•"/>
              <a:tabLst>
                <a:tab pos="1114425" algn="l"/>
              </a:tabLst>
            </a:pPr>
            <a:r>
              <a:rPr lang="ro-RO" sz="1800" b="1" dirty="0">
                <a:effectLst/>
                <a:latin typeface="Times New Roman" panose="02020603050405020304" pitchFamily="18" charset="0"/>
                <a:ea typeface="Times New Roman" panose="02020603050405020304" pitchFamily="18" charset="0"/>
              </a:rPr>
              <a:t>La pct. k „Starea sigiliilor de pe urne la încheierea votării”</a:t>
            </a:r>
            <a:r>
              <a:rPr lang="ro-RO" sz="1800" dirty="0">
                <a:effectLst/>
                <a:latin typeface="Times New Roman" panose="02020603050405020304" pitchFamily="18" charset="0"/>
                <a:ea typeface="Times New Roman" panose="02020603050405020304" pitchFamily="18" charset="0"/>
              </a:rPr>
              <a:t> – se consemnează dacă sigiliile de pe urne au fost intacte sau distruse.</a:t>
            </a:r>
            <a:r>
              <a:rPr lang="ro-RO" sz="1800" b="1" dirty="0">
                <a:effectLst/>
                <a:latin typeface="Times New Roman" panose="02020603050405020304" pitchFamily="18" charset="0"/>
                <a:ea typeface="Times New Roman" panose="02020603050405020304" pitchFamily="18" charset="0"/>
              </a:rPr>
              <a:t> </a:t>
            </a:r>
            <a:endParaRPr lang="ro-RO" sz="1800" dirty="0">
              <a:effectLst/>
              <a:latin typeface="Times New Roman" panose="02020603050405020304" pitchFamily="18" charset="0"/>
              <a:ea typeface="Times New Roman" panose="02020603050405020304" pitchFamily="18" charset="0"/>
            </a:endParaRPr>
          </a:p>
          <a:p>
            <a:pPr marL="495300" algn="just"/>
            <a:r>
              <a:rPr lang="ro-RO" sz="1800" dirty="0">
                <a:effectLst/>
                <a:latin typeface="Times New Roman" panose="02020603050405020304" pitchFamily="18" charset="0"/>
                <a:ea typeface="Times New Roman" panose="02020603050405020304" pitchFamily="18" charset="0"/>
              </a:rPr>
              <a:t> </a:t>
            </a:r>
          </a:p>
          <a:p>
            <a:pPr marL="285750" lvl="0" indent="-285750" algn="just">
              <a:buFont typeface="Arial" panose="020B0604020202020204" pitchFamily="34" charset="0"/>
              <a:buChar char="•"/>
              <a:tabLst>
                <a:tab pos="1114425" algn="l"/>
              </a:tabLst>
            </a:pPr>
            <a:r>
              <a:rPr lang="ro-RO" sz="1800" b="1" dirty="0">
                <a:effectLst/>
                <a:latin typeface="Times New Roman" panose="02020603050405020304" pitchFamily="18" charset="0"/>
                <a:ea typeface="Times New Roman" panose="02020603050405020304" pitchFamily="18" charset="0"/>
              </a:rPr>
              <a:t>La pct. l </a:t>
            </a:r>
            <a:r>
              <a:rPr lang="ro-RO" sz="1800" dirty="0">
                <a:effectLst/>
                <a:latin typeface="Times New Roman" panose="02020603050405020304" pitchFamily="18" charset="0"/>
                <a:ea typeface="Times New Roman" panose="02020603050405020304" pitchFamily="18" charset="0"/>
              </a:rPr>
              <a:t>„Numărul </a:t>
            </a:r>
            <a:r>
              <a:rPr lang="ro-RO" sz="1800" b="1" dirty="0" err="1">
                <a:effectLst/>
                <a:latin typeface="Times New Roman" panose="02020603050405020304" pitchFamily="18" charset="0"/>
                <a:ea typeface="Times New Roman" panose="02020603050405020304" pitchFamily="18" charset="0"/>
              </a:rPr>
              <a:t>ştampilelor</a:t>
            </a:r>
            <a:r>
              <a:rPr lang="ro-RO" sz="1800" b="1" dirty="0">
                <a:effectLst/>
                <a:latin typeface="Times New Roman" panose="02020603050405020304" pitchFamily="18" charset="0"/>
                <a:ea typeface="Times New Roman" panose="02020603050405020304" pitchFamily="18" charset="0"/>
              </a:rPr>
              <a:t> cu </a:t>
            </a:r>
            <a:r>
              <a:rPr lang="ro-RO" sz="1800" b="1" dirty="0" err="1">
                <a:effectLst/>
                <a:latin typeface="Times New Roman" panose="02020603050405020304" pitchFamily="18" charset="0"/>
                <a:ea typeface="Times New Roman" panose="02020603050405020304" pitchFamily="18" charset="0"/>
              </a:rPr>
              <a:t>menţiunea</a:t>
            </a:r>
            <a:r>
              <a:rPr lang="ro-RO" sz="1800" b="1" dirty="0">
                <a:effectLst/>
                <a:latin typeface="Times New Roman" panose="02020603050405020304" pitchFamily="18" charset="0"/>
                <a:ea typeface="Times New Roman" panose="02020603050405020304" pitchFamily="18" charset="0"/>
              </a:rPr>
              <a:t> VOTAT” </a:t>
            </a:r>
            <a:r>
              <a:rPr lang="ro-RO" sz="1800" dirty="0">
                <a:effectLst/>
                <a:latin typeface="Times New Roman" panose="02020603050405020304" pitchFamily="18" charset="0"/>
                <a:ea typeface="Times New Roman" panose="02020603050405020304" pitchFamily="18" charset="0"/>
              </a:rPr>
              <a:t>– se înscrie în </a:t>
            </a:r>
            <a:r>
              <a:rPr lang="ro-RO" sz="1800" dirty="0" err="1">
                <a:effectLst/>
                <a:latin typeface="Times New Roman" panose="02020603050405020304" pitchFamily="18" charset="0"/>
                <a:ea typeface="Times New Roman" panose="02020603050405020304" pitchFamily="18" charset="0"/>
              </a:rPr>
              <a:t>căsuţă</a:t>
            </a:r>
            <a:r>
              <a:rPr lang="ro-RO" sz="1800" dirty="0">
                <a:effectLst/>
                <a:latin typeface="Times New Roman" panose="02020603050405020304" pitchFamily="18" charset="0"/>
                <a:ea typeface="Times New Roman" panose="02020603050405020304" pitchFamily="18" charset="0"/>
              </a:rPr>
              <a:t> numărul </a:t>
            </a:r>
            <a:r>
              <a:rPr lang="ro-RO" sz="1800" dirty="0" err="1">
                <a:effectLst/>
                <a:latin typeface="Times New Roman" panose="02020603050405020304" pitchFamily="18" charset="0"/>
                <a:ea typeface="Times New Roman" panose="02020603050405020304" pitchFamily="18" charset="0"/>
              </a:rPr>
              <a:t>ştampilelor</a:t>
            </a:r>
            <a:r>
              <a:rPr lang="ro-RO" sz="1800" dirty="0">
                <a:effectLst/>
                <a:latin typeface="Times New Roman" panose="02020603050405020304" pitchFamily="18" charset="0"/>
                <a:ea typeface="Times New Roman" panose="02020603050405020304" pitchFamily="18" charset="0"/>
              </a:rPr>
              <a:t> cu </a:t>
            </a:r>
            <a:r>
              <a:rPr lang="ro-RO" sz="1800" dirty="0" err="1">
                <a:effectLst/>
                <a:latin typeface="Times New Roman" panose="02020603050405020304" pitchFamily="18" charset="0"/>
                <a:ea typeface="Times New Roman" panose="02020603050405020304" pitchFamily="18" charset="0"/>
              </a:rPr>
              <a:t>menţiunea</a:t>
            </a:r>
            <a:r>
              <a:rPr lang="ro-RO" sz="1800" dirty="0">
                <a:effectLst/>
                <a:latin typeface="Times New Roman" panose="02020603050405020304" pitchFamily="18" charset="0"/>
                <a:ea typeface="Times New Roman" panose="02020603050405020304" pitchFamily="18" charset="0"/>
              </a:rPr>
              <a:t> „VOTAT”, primite; </a:t>
            </a:r>
          </a:p>
          <a:p>
            <a:pPr marL="285750" lvl="0" indent="-285750" algn="just">
              <a:buFont typeface="Arial" panose="020B0604020202020204" pitchFamily="34" charset="0"/>
              <a:buChar char="•"/>
              <a:tabLst>
                <a:tab pos="1114425" algn="l"/>
              </a:tabLst>
            </a:pPr>
            <a:endParaRPr lang="ro-RO" sz="1800" b="1" dirty="0">
              <a:latin typeface="Times New Roman" panose="02020603050405020304" pitchFamily="18" charset="0"/>
              <a:ea typeface="Times New Roman" panose="02020603050405020304" pitchFamily="18" charset="0"/>
            </a:endParaRPr>
          </a:p>
          <a:p>
            <a:pPr marL="285750" lvl="0" indent="-285750" algn="just">
              <a:buFont typeface="Arial" panose="020B0604020202020204" pitchFamily="34" charset="0"/>
              <a:buChar char="•"/>
              <a:tabLst>
                <a:tab pos="1114425" algn="l"/>
              </a:tabLst>
            </a:pPr>
            <a:r>
              <a:rPr lang="ro-RO" sz="1800" b="1" dirty="0">
                <a:effectLst/>
                <a:latin typeface="Times New Roman" panose="02020603050405020304" pitchFamily="18" charset="0"/>
                <a:ea typeface="Times New Roman" panose="02020603050405020304" pitchFamily="18" charset="0"/>
              </a:rPr>
              <a:t>„</a:t>
            </a:r>
            <a:r>
              <a:rPr lang="ro-RO" sz="1800" b="1" dirty="0" err="1">
                <a:effectLst/>
                <a:latin typeface="Times New Roman" panose="02020603050405020304" pitchFamily="18" charset="0"/>
                <a:ea typeface="Times New Roman" panose="02020603050405020304" pitchFamily="18" charset="0"/>
              </a:rPr>
              <a:t>Dispariţia</a:t>
            </a:r>
            <a:r>
              <a:rPr lang="ro-RO" sz="1800" b="1" dirty="0">
                <a:effectLst/>
                <a:latin typeface="Times New Roman" panose="02020603050405020304" pitchFamily="18" charset="0"/>
                <a:ea typeface="Times New Roman" panose="02020603050405020304" pitchFamily="18" charset="0"/>
              </a:rPr>
              <a:t> uneia sau mai multor </a:t>
            </a:r>
            <a:r>
              <a:rPr lang="ro-RO" sz="1800" b="1" dirty="0" err="1">
                <a:effectLst/>
                <a:latin typeface="Times New Roman" panose="02020603050405020304" pitchFamily="18" charset="0"/>
                <a:ea typeface="Times New Roman" panose="02020603050405020304" pitchFamily="18" charset="0"/>
              </a:rPr>
              <a:t>ştampile</a:t>
            </a:r>
            <a:r>
              <a:rPr lang="ro-RO" sz="1800" b="1" dirty="0">
                <a:effectLst/>
                <a:latin typeface="Times New Roman" panose="02020603050405020304" pitchFamily="18" charset="0"/>
                <a:ea typeface="Times New Roman" panose="02020603050405020304" pitchFamily="18" charset="0"/>
              </a:rPr>
              <a:t> se consemnează”</a:t>
            </a:r>
            <a:r>
              <a:rPr lang="ro-RO" sz="1800" dirty="0">
                <a:effectLst/>
                <a:latin typeface="Times New Roman" panose="02020603050405020304" pitchFamily="18" charset="0"/>
                <a:ea typeface="Times New Roman" panose="02020603050405020304" pitchFamily="18" charset="0"/>
              </a:rPr>
              <a:t> – dacă este cazul, se </a:t>
            </a:r>
            <a:r>
              <a:rPr lang="ro-RO" sz="1800" dirty="0" err="1">
                <a:effectLst/>
                <a:latin typeface="Times New Roman" panose="02020603050405020304" pitchFamily="18" charset="0"/>
                <a:ea typeface="Times New Roman" panose="02020603050405020304" pitchFamily="18" charset="0"/>
              </a:rPr>
              <a:t>menţionează</a:t>
            </a:r>
            <a:r>
              <a:rPr lang="ro-RO" sz="1800" dirty="0">
                <a:effectLst/>
                <a:latin typeface="Times New Roman" panose="02020603050405020304" pitchFamily="18" charset="0"/>
                <a:ea typeface="Times New Roman" panose="02020603050405020304" pitchFamily="18" charset="0"/>
              </a:rPr>
              <a:t> </a:t>
            </a:r>
            <a:r>
              <a:rPr lang="ro-RO" sz="1800" dirty="0" err="1">
                <a:effectLst/>
                <a:latin typeface="Times New Roman" panose="02020603050405020304" pitchFamily="18" charset="0"/>
                <a:ea typeface="Times New Roman" panose="02020603050405020304" pitchFamily="18" charset="0"/>
              </a:rPr>
              <a:t>dispariţia</a:t>
            </a:r>
            <a:r>
              <a:rPr lang="ro-RO" sz="1800" dirty="0">
                <a:effectLst/>
                <a:latin typeface="Times New Roman" panose="02020603050405020304" pitchFamily="18" charset="0"/>
                <a:ea typeface="Times New Roman" panose="02020603050405020304" pitchFamily="18" charset="0"/>
              </a:rPr>
              <a:t> uneia sau mai multor </a:t>
            </a:r>
            <a:r>
              <a:rPr lang="ro-RO" sz="1800" dirty="0" err="1">
                <a:effectLst/>
                <a:latin typeface="Times New Roman" panose="02020603050405020304" pitchFamily="18" charset="0"/>
                <a:ea typeface="Times New Roman" panose="02020603050405020304" pitchFamily="18" charset="0"/>
              </a:rPr>
              <a:t>ştampile</a:t>
            </a:r>
            <a:r>
              <a:rPr lang="ro-RO" sz="1800" dirty="0">
                <a:effectLst/>
                <a:latin typeface="Times New Roman" panose="02020603050405020304" pitchFamily="18" charset="0"/>
                <a:ea typeface="Times New Roman" panose="02020603050405020304" pitchFamily="18" charset="0"/>
              </a:rPr>
              <a:t>.</a:t>
            </a:r>
          </a:p>
          <a:p>
            <a:pPr marL="495300" algn="just"/>
            <a:endParaRPr lang="ro-RO" sz="1800" dirty="0">
              <a:effectLst/>
              <a:latin typeface="Times New Roman" panose="02020603050405020304" pitchFamily="18" charset="0"/>
              <a:ea typeface="Times New Roman" panose="02020603050405020304" pitchFamily="18" charset="0"/>
            </a:endParaRPr>
          </a:p>
          <a:p>
            <a:pPr algn="just"/>
            <a:endParaRPr lang="ro-RO"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87449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Întocmirea dosarelor în vederea predării </a:t>
            </a:r>
            <a:endParaRPr sz="2000" b="1" dirty="0">
              <a:solidFill>
                <a:srgbClr val="FF0000"/>
              </a:solidFill>
              <a:latin typeface="Times New Roman"/>
              <a:ea typeface="Times New Roman"/>
              <a:cs typeface="Times New Roman"/>
              <a:sym typeface="Times New Roman"/>
            </a:endParaRPr>
          </a:p>
        </p:txBody>
      </p:sp>
      <p:sp>
        <p:nvSpPr>
          <p:cNvPr id="656" name="Google Shape;656;p73"/>
          <p:cNvSpPr/>
          <p:nvPr/>
        </p:nvSpPr>
        <p:spPr>
          <a:xfrm>
            <a:off x="501042" y="2075491"/>
            <a:ext cx="8079288" cy="4401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1" dirty="0">
                <a:solidFill>
                  <a:srgbClr val="192D3A"/>
                </a:solidFill>
                <a:latin typeface="Times New Roman"/>
                <a:ea typeface="Times New Roman"/>
                <a:cs typeface="Times New Roman"/>
                <a:sym typeface="Times New Roman"/>
              </a:rPr>
              <a:t>	</a:t>
            </a:r>
            <a:r>
              <a:rPr lang="ro-RO" sz="2000" b="1" dirty="0">
                <a:solidFill>
                  <a:srgbClr val="192D3A"/>
                </a:solidFill>
                <a:latin typeface="Times New Roman"/>
                <a:ea typeface="Times New Roman"/>
                <a:cs typeface="Times New Roman"/>
                <a:sym typeface="Times New Roman"/>
              </a:rPr>
              <a:t>Procesele – verbale privind consemnarea rezultatului votării </a:t>
            </a:r>
            <a:r>
              <a:rPr lang="ro-RO" sz="2000" dirty="0">
                <a:solidFill>
                  <a:srgbClr val="192D3A"/>
                </a:solidFill>
                <a:latin typeface="Times New Roman"/>
                <a:ea typeface="Times New Roman"/>
                <a:cs typeface="Times New Roman"/>
                <a:sym typeface="Times New Roman"/>
              </a:rPr>
              <a:t>vor fi </a:t>
            </a:r>
            <a:r>
              <a:rPr lang="ro-RO" sz="2000" b="1" dirty="0">
                <a:solidFill>
                  <a:srgbClr val="192D3A"/>
                </a:solidFill>
                <a:latin typeface="Times New Roman"/>
                <a:ea typeface="Times New Roman"/>
                <a:cs typeface="Times New Roman"/>
                <a:sym typeface="Times New Roman"/>
              </a:rPr>
              <a:t>semnate olograf de către membrii biroului electoral al secției de votare, pe fiecare pagină, </a:t>
            </a:r>
            <a:r>
              <a:rPr lang="ro-RO" sz="2000" dirty="0">
                <a:solidFill>
                  <a:srgbClr val="192D3A"/>
                </a:solidFill>
                <a:latin typeface="Times New Roman"/>
                <a:ea typeface="Times New Roman"/>
                <a:cs typeface="Times New Roman"/>
                <a:sym typeface="Times New Roman"/>
              </a:rPr>
              <a:t>cu respectarea condiției imperative de </a:t>
            </a:r>
            <a:r>
              <a:rPr lang="ro-RO" sz="2000" b="1" dirty="0">
                <a:solidFill>
                  <a:srgbClr val="192D3A"/>
                </a:solidFill>
                <a:latin typeface="Times New Roman"/>
                <a:ea typeface="Times New Roman"/>
                <a:cs typeface="Times New Roman"/>
                <a:sym typeface="Times New Roman"/>
              </a:rPr>
              <a:t>a semna doar în partea stângă a paginilor acestor procese – verbale, astfel încât cifrele cuprinse în procesul – verbal să nu fie în niciun fel afectate și vor purta ștampila de control a secției de votare.</a:t>
            </a:r>
          </a:p>
          <a:p>
            <a:pPr marL="0" marR="0" lvl="0" indent="0" algn="just" rtl="0">
              <a:spcBef>
                <a:spcPts val="0"/>
              </a:spcBef>
              <a:spcAft>
                <a:spcPts val="0"/>
              </a:spcAft>
              <a:buNone/>
            </a:pPr>
            <a:endParaRPr lang="ro-RO" sz="2000"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	Pe fiecare pagină a copiilor proceselor – verbale eliberate </a:t>
            </a:r>
            <a:r>
              <a:rPr lang="ro-RO" sz="2000" dirty="0">
                <a:solidFill>
                  <a:srgbClr val="192D3A"/>
                </a:solidFill>
                <a:latin typeface="Times New Roman"/>
                <a:ea typeface="Times New Roman"/>
                <a:cs typeface="Times New Roman"/>
                <a:sym typeface="Times New Roman"/>
              </a:rPr>
              <a:t>conform art. 18 lit. h) din Legea nr. 208/2015, cu modificările și completările ulterioare, </a:t>
            </a:r>
            <a:r>
              <a:rPr lang="ro-RO" sz="2000" b="1" dirty="0">
                <a:solidFill>
                  <a:srgbClr val="192D3A"/>
                </a:solidFill>
                <a:latin typeface="Times New Roman"/>
                <a:ea typeface="Times New Roman"/>
                <a:cs typeface="Times New Roman"/>
                <a:sym typeface="Times New Roman"/>
              </a:rPr>
              <a:t>se va înscrie mențiunea </a:t>
            </a:r>
            <a:r>
              <a:rPr lang="ro-RO" sz="2000" b="1" i="1" dirty="0">
                <a:solidFill>
                  <a:srgbClr val="192D3A"/>
                </a:solidFill>
                <a:latin typeface="Times New Roman"/>
                <a:ea typeface="Times New Roman"/>
                <a:cs typeface="Times New Roman"/>
                <a:sym typeface="Times New Roman"/>
              </a:rPr>
              <a:t>„Copie certificată” </a:t>
            </a:r>
            <a:r>
              <a:rPr lang="ro-RO" sz="2000" b="1" dirty="0">
                <a:solidFill>
                  <a:srgbClr val="192D3A"/>
                </a:solidFill>
                <a:latin typeface="Times New Roman"/>
                <a:ea typeface="Times New Roman"/>
                <a:cs typeface="Times New Roman"/>
                <a:sym typeface="Times New Roman"/>
              </a:rPr>
              <a:t>însoțită de semnătura președintelui biroului electoral al secției de votare, lângă care se va aplica ștampila de control a secției de votare.</a:t>
            </a:r>
          </a:p>
          <a:p>
            <a:pPr marR="0" lvl="0" algn="just" rtl="0">
              <a:spcBef>
                <a:spcPts val="0"/>
              </a:spcBef>
              <a:spcAft>
                <a:spcPts val="0"/>
              </a:spcAft>
              <a:buClr>
                <a:srgbClr val="192D3A"/>
              </a:buClr>
              <a:buSzPts val="1600"/>
            </a:pPr>
            <a:endParaRPr lang="ro-RO" sz="2000" b="1" dirty="0"/>
          </a:p>
          <a:p>
            <a:pPr marR="0" lvl="0" algn="just" rtl="0">
              <a:spcBef>
                <a:spcPts val="0"/>
              </a:spcBef>
              <a:spcAft>
                <a:spcPts val="0"/>
              </a:spcAft>
              <a:buClr>
                <a:schemeClr val="dk1"/>
              </a:buClr>
              <a:buSzPts val="1600"/>
              <a:buFont typeface="Arial"/>
              <a:buNone/>
            </a:pPr>
            <a:r>
              <a:rPr lang="ro-RO" sz="2000" b="0" i="0" dirty="0">
                <a:solidFill>
                  <a:srgbClr val="192D3A"/>
                </a:solidFill>
                <a:latin typeface="Times New Roman"/>
                <a:ea typeface="Times New Roman"/>
                <a:cs typeface="Times New Roman"/>
                <a:sym typeface="Times New Roman"/>
              </a:rPr>
              <a:t>		</a:t>
            </a:r>
            <a:endParaRPr sz="2000" b="0" i="0" dirty="0">
              <a:solidFill>
                <a:srgbClr val="192D3A"/>
              </a:solidFill>
              <a:latin typeface="Times New Roman"/>
              <a:ea typeface="Times New Roman"/>
              <a:cs typeface="Times New Roman"/>
              <a:sym typeface="Times New Roman"/>
            </a:endParaRP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5164862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Întocmirea dosarelor în vederea predării </a:t>
            </a:r>
            <a:endParaRPr sz="2000" b="1" dirty="0">
              <a:solidFill>
                <a:srgbClr val="FF0000"/>
              </a:solidFill>
              <a:latin typeface="Times New Roman"/>
              <a:ea typeface="Times New Roman"/>
              <a:cs typeface="Times New Roman"/>
              <a:sym typeface="Times New Roman"/>
            </a:endParaRPr>
          </a:p>
        </p:txBody>
      </p:sp>
      <p:sp>
        <p:nvSpPr>
          <p:cNvPr id="656" name="Google Shape;656;p73"/>
          <p:cNvSpPr/>
          <p:nvPr/>
        </p:nvSpPr>
        <p:spPr>
          <a:xfrm>
            <a:off x="241485" y="1716022"/>
            <a:ext cx="8653746" cy="50167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1" dirty="0">
                <a:solidFill>
                  <a:srgbClr val="192D3A"/>
                </a:solidFill>
                <a:latin typeface="Times New Roman"/>
                <a:ea typeface="Times New Roman"/>
                <a:cs typeface="Times New Roman"/>
                <a:sym typeface="Times New Roman"/>
              </a:rPr>
              <a:t>	</a:t>
            </a:r>
            <a:r>
              <a:rPr lang="ro-RO" sz="2000" dirty="0">
                <a:solidFill>
                  <a:srgbClr val="192D3A"/>
                </a:solidFill>
                <a:latin typeface="Times New Roman"/>
                <a:ea typeface="Times New Roman"/>
                <a:cs typeface="Times New Roman"/>
                <a:sym typeface="Times New Roman"/>
              </a:rPr>
              <a:t>La încheierea proceselor – verbale privind consemnarea rezultatului votării, </a:t>
            </a:r>
            <a:r>
              <a:rPr lang="ro-RO" sz="2000" b="1" dirty="0">
                <a:solidFill>
                  <a:srgbClr val="192D3A"/>
                </a:solidFill>
                <a:latin typeface="Times New Roman"/>
                <a:ea typeface="Times New Roman"/>
                <a:cs typeface="Times New Roman"/>
                <a:sym typeface="Times New Roman"/>
              </a:rPr>
              <a:t>președintele biroului electoral al secției de votare:</a:t>
            </a:r>
          </a:p>
          <a:p>
            <a:pPr marL="285750" marR="0" lvl="0" indent="-285750" algn="just" rtl="0">
              <a:spcBef>
                <a:spcPts val="0"/>
              </a:spcBef>
              <a:spcAft>
                <a:spcPts val="0"/>
              </a:spcAft>
              <a:buFont typeface="Arial" panose="020B0604020202020204" pitchFamily="34" charset="0"/>
              <a:buChar char="•"/>
            </a:pPr>
            <a:r>
              <a:rPr lang="ro-RO" sz="2000" b="1" dirty="0">
                <a:solidFill>
                  <a:srgbClr val="192D3A"/>
                </a:solidFill>
                <a:latin typeface="Times New Roman"/>
                <a:cs typeface="Times New Roman"/>
                <a:sym typeface="Times New Roman"/>
              </a:rPr>
              <a:t>va asigura verificarea electronică a datelor care urmează a fi consemnate în procesele – verbale</a:t>
            </a:r>
            <a:r>
              <a:rPr lang="ro-RO" sz="2000" dirty="0">
                <a:solidFill>
                  <a:srgbClr val="192D3A"/>
                </a:solidFill>
                <a:latin typeface="Times New Roman"/>
                <a:cs typeface="Times New Roman"/>
                <a:sym typeface="Times New Roman"/>
              </a:rPr>
              <a:t> de către operatorul de calculator al biroului electoral al secției de votare;</a:t>
            </a:r>
          </a:p>
          <a:p>
            <a:pPr marL="1077913" lvl="2" indent="-276225" algn="just">
              <a:buFont typeface="Arial" panose="020B0604020202020204" pitchFamily="34" charset="0"/>
              <a:buChar char="•"/>
            </a:pPr>
            <a:r>
              <a:rPr lang="ro-RO" sz="2000" dirty="0">
                <a:solidFill>
                  <a:srgbClr val="192D3A"/>
                </a:solidFill>
                <a:latin typeface="Times New Roman"/>
                <a:cs typeface="Times New Roman"/>
                <a:sym typeface="Times New Roman"/>
              </a:rPr>
              <a:t>verificarea electronică a datelor care urmează a fi consemnate în procesele – verbale se va realiza cu sprijinul operatorului de calculator al biroului electoral al secției de votare prin înscrierea acestora în aplicația informatică;</a:t>
            </a:r>
          </a:p>
          <a:p>
            <a:pPr marL="1077913" lvl="2" indent="-276225" algn="just">
              <a:buFont typeface="Arial" panose="020B0604020202020204" pitchFamily="34" charset="0"/>
              <a:buChar char="•"/>
            </a:pPr>
            <a:r>
              <a:rPr lang="ro-RO" sz="2000" dirty="0">
                <a:solidFill>
                  <a:srgbClr val="192D3A"/>
                </a:solidFill>
                <a:latin typeface="Times New Roman"/>
                <a:cs typeface="Times New Roman"/>
                <a:sym typeface="Times New Roman"/>
              </a:rPr>
              <a:t>Aplicația informatică va semnala eventualele erori sau neconcordanțe care trebuie corectate/remediate pentru a asigura încheierea proceselor – verbale conform legii.</a:t>
            </a:r>
          </a:p>
          <a:p>
            <a:pPr marL="363538" lvl="2" indent="-363538" algn="just">
              <a:buFont typeface="Arial" panose="020B0604020202020204" pitchFamily="34" charset="0"/>
              <a:buChar char="•"/>
            </a:pPr>
            <a:r>
              <a:rPr lang="ro-RO" sz="2000" dirty="0">
                <a:solidFill>
                  <a:srgbClr val="192D3A"/>
                </a:solidFill>
                <a:latin typeface="Times New Roman"/>
                <a:cs typeface="Times New Roman"/>
                <a:sym typeface="Times New Roman"/>
              </a:rPr>
              <a:t>Se va asigura că numărul de alegători înscriși în listele electorale, respectiv al alegătorilor care s-au prezentat la urne, atât cel total cât și cel din fiecare tip de lista electorală în parte, este identic în toate procesele – verbale întocmite.</a:t>
            </a:r>
            <a:endParaRPr lang="ro-RO" sz="2000" dirty="0"/>
          </a:p>
          <a:p>
            <a:pPr marR="0" lvl="0" algn="just" rtl="0">
              <a:spcBef>
                <a:spcPts val="0"/>
              </a:spcBef>
              <a:spcAft>
                <a:spcPts val="0"/>
              </a:spcAft>
              <a:buClr>
                <a:schemeClr val="dk1"/>
              </a:buClr>
              <a:buSzPts val="1600"/>
              <a:buFont typeface="Arial"/>
              <a:buNone/>
            </a:pPr>
            <a:r>
              <a:rPr lang="ro-RO" sz="2000" i="0" dirty="0">
                <a:solidFill>
                  <a:srgbClr val="192D3A"/>
                </a:solidFill>
                <a:latin typeface="Times New Roman"/>
                <a:ea typeface="Times New Roman"/>
                <a:cs typeface="Times New Roman"/>
                <a:sym typeface="Times New Roman"/>
              </a:rPr>
              <a:t>		</a:t>
            </a:r>
            <a:endParaRPr sz="2000" i="0" dirty="0">
              <a:solidFill>
                <a:srgbClr val="192D3A"/>
              </a:solidFill>
              <a:latin typeface="Times New Roman"/>
              <a:ea typeface="Times New Roman"/>
              <a:cs typeface="Times New Roman"/>
              <a:sym typeface="Times New Roman"/>
            </a:endParaRP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9378057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Întocmirea dosarelor în vederea predării </a:t>
            </a:r>
            <a:endParaRPr sz="2000" b="1" dirty="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dirty="0">
                <a:solidFill>
                  <a:srgbClr val="192D3A"/>
                </a:solidFill>
                <a:latin typeface="Times New Roman"/>
                <a:ea typeface="Times New Roman"/>
                <a:cs typeface="Times New Roman"/>
                <a:sym typeface="Times New Roman"/>
              </a:rPr>
              <a:t> </a:t>
            </a:r>
            <a:r>
              <a:rPr lang="ro-RO" sz="1200" i="1" dirty="0">
                <a:solidFill>
                  <a:srgbClr val="192D3A"/>
                </a:solidFill>
                <a:latin typeface="Times New Roman"/>
                <a:ea typeface="Times New Roman"/>
                <a:cs typeface="Times New Roman"/>
                <a:sym typeface="Times New Roman"/>
              </a:rPr>
              <a:t>(</a:t>
            </a:r>
            <a:r>
              <a:rPr lang="ro-RO" sz="1200" i="1" strike="sngStrike" dirty="0">
                <a:solidFill>
                  <a:srgbClr val="192D3A"/>
                </a:solidFill>
                <a:latin typeface="Times New Roman"/>
                <a:ea typeface="Times New Roman"/>
                <a:cs typeface="Times New Roman"/>
                <a:sym typeface="Times New Roman"/>
              </a:rPr>
              <a:t>art. 2 din Decizia BEC nr. 61/2020</a:t>
            </a:r>
            <a:r>
              <a:rPr lang="ro-RO" sz="1200" i="1" dirty="0">
                <a:solidFill>
                  <a:srgbClr val="192D3A"/>
                </a:solidFill>
                <a:latin typeface="Times New Roman"/>
                <a:ea typeface="Times New Roman"/>
                <a:cs typeface="Times New Roman"/>
                <a:sym typeface="Times New Roman"/>
              </a:rPr>
              <a:t>)</a:t>
            </a:r>
            <a:endParaRPr sz="1200" i="1" dirty="0">
              <a:solidFill>
                <a:srgbClr val="192D3A"/>
              </a:solidFill>
              <a:latin typeface="Times New Roman"/>
              <a:ea typeface="Times New Roman"/>
              <a:cs typeface="Times New Roman"/>
              <a:sym typeface="Times New Roman"/>
            </a:endParaRPr>
          </a:p>
        </p:txBody>
      </p:sp>
      <p:sp>
        <p:nvSpPr>
          <p:cNvPr id="656" name="Google Shape;656;p73"/>
          <p:cNvSpPr/>
          <p:nvPr/>
        </p:nvSpPr>
        <p:spPr>
          <a:xfrm>
            <a:off x="241485" y="1716022"/>
            <a:ext cx="8653746" cy="4770496"/>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Font typeface="Arial" panose="020B0604020202020204" pitchFamily="34" charset="0"/>
              <a:buChar char="•"/>
            </a:pPr>
            <a:r>
              <a:rPr lang="ro-RO" sz="1600" dirty="0">
                <a:solidFill>
                  <a:srgbClr val="192D3A"/>
                </a:solidFill>
                <a:latin typeface="Times New Roman"/>
                <a:ea typeface="Times New Roman"/>
                <a:cs typeface="Times New Roman"/>
                <a:sym typeface="Times New Roman"/>
              </a:rPr>
              <a:t>va verifica dacă denumirile competitorilor electorali, precum și numele și prenumele candidaților independenți, înscrise în machetele personalizate ale proceselor – verbale corespund cu cele înscrise în buletinele de vot utilizate în secția de votare;</a:t>
            </a:r>
          </a:p>
          <a:p>
            <a:pPr marL="285750" marR="0" lvl="0" indent="-285750" algn="just" rtl="0">
              <a:spcBef>
                <a:spcPts val="0"/>
              </a:spcBef>
              <a:spcAft>
                <a:spcPts val="0"/>
              </a:spcAft>
              <a:buFont typeface="Arial" panose="020B0604020202020204" pitchFamily="34" charset="0"/>
              <a:buChar char="•"/>
            </a:pPr>
            <a:r>
              <a:rPr lang="ro-RO" sz="1600" dirty="0">
                <a:solidFill>
                  <a:srgbClr val="192D3A"/>
                </a:solidFill>
                <a:latin typeface="Times New Roman"/>
                <a:ea typeface="Times New Roman"/>
                <a:cs typeface="Times New Roman"/>
                <a:sym typeface="Times New Roman"/>
              </a:rPr>
              <a:t>va asigura înscrierea corectă în procesele – verbale a voturilor valabil exprimate pentru fiecare competitor electoral , în conformitate cu rezultatele numărării voturilor, precum și a totalizării acestora;</a:t>
            </a:r>
          </a:p>
          <a:p>
            <a:pPr marL="285750" marR="0" lvl="0" indent="-285750" algn="just" rtl="0">
              <a:spcBef>
                <a:spcPts val="0"/>
              </a:spcBef>
              <a:spcAft>
                <a:spcPts val="0"/>
              </a:spcAft>
              <a:buFont typeface="Arial" panose="020B0604020202020204" pitchFamily="34" charset="0"/>
              <a:buChar char="•"/>
            </a:pPr>
            <a:r>
              <a:rPr lang="ro-RO" sz="1600" dirty="0">
                <a:solidFill>
                  <a:srgbClr val="192D3A"/>
                </a:solidFill>
                <a:latin typeface="Times New Roman"/>
                <a:ea typeface="Times New Roman"/>
                <a:cs typeface="Times New Roman"/>
                <a:sym typeface="Times New Roman"/>
              </a:rPr>
              <a:t>d</a:t>
            </a:r>
            <a:r>
              <a:rPr lang="ro-RO" sz="1600" i="0" dirty="0">
                <a:solidFill>
                  <a:srgbClr val="192D3A"/>
                </a:solidFill>
                <a:latin typeface="Times New Roman"/>
                <a:ea typeface="Times New Roman"/>
                <a:cs typeface="Times New Roman"/>
                <a:sym typeface="Times New Roman"/>
              </a:rPr>
              <a:t>upă c</a:t>
            </a:r>
            <a:r>
              <a:rPr lang="ro-RO" sz="1600" dirty="0">
                <a:solidFill>
                  <a:srgbClr val="192D3A"/>
                </a:solidFill>
                <a:latin typeface="Times New Roman"/>
                <a:ea typeface="Times New Roman"/>
                <a:cs typeface="Times New Roman"/>
                <a:sym typeface="Times New Roman"/>
              </a:rPr>
              <a:t>onfirmarea corelațiilor, atât în aplicație cât și în procesul – verbal, și după semnarea de către membrii biroului electoral al secției de votare a proceselor -  verbale completate în secția de votare, va asigura încărcarea în SIMPV, atât a fotografiilor celor două procese – verbale, cât și a datelor înscrise în aplicația informatică de verificare a corelațiilor.</a:t>
            </a:r>
          </a:p>
          <a:p>
            <a:pPr marL="285750" marR="0" lvl="0" indent="-285750" algn="just" rtl="0">
              <a:spcBef>
                <a:spcPts val="0"/>
              </a:spcBef>
              <a:spcAft>
                <a:spcPts val="0"/>
              </a:spcAft>
              <a:buFont typeface="Arial" panose="020B0604020202020204" pitchFamily="34" charset="0"/>
              <a:buChar char="•"/>
            </a:pPr>
            <a:endParaRPr lang="ro-RO" sz="1600" b="1" i="0" dirty="0">
              <a:solidFill>
                <a:srgbClr val="192D3A"/>
              </a:solidFill>
              <a:latin typeface="Times New Roman"/>
              <a:ea typeface="Times New Roman"/>
              <a:cs typeface="Times New Roman"/>
              <a:sym typeface="Times New Roman"/>
            </a:endParaRPr>
          </a:p>
          <a:p>
            <a:pPr marR="0" lvl="0" algn="just" rtl="0">
              <a:spcBef>
                <a:spcPts val="0"/>
              </a:spcBef>
              <a:spcAft>
                <a:spcPts val="0"/>
              </a:spcAft>
            </a:pPr>
            <a:r>
              <a:rPr lang="ro-RO" sz="1600" b="1" dirty="0">
                <a:solidFill>
                  <a:srgbClr val="192D3A"/>
                </a:solidFill>
                <a:latin typeface="Times New Roman"/>
                <a:ea typeface="Times New Roman"/>
                <a:cs typeface="Times New Roman"/>
                <a:sym typeface="Times New Roman"/>
              </a:rPr>
              <a:t>IMPORTANT</a:t>
            </a:r>
          </a:p>
          <a:p>
            <a:pPr lvl="0" algn="just"/>
            <a:r>
              <a:rPr lang="ro-RO" sz="1600" i="0" dirty="0">
                <a:solidFill>
                  <a:srgbClr val="192D3A"/>
                </a:solidFill>
                <a:latin typeface="Times New Roman"/>
                <a:ea typeface="Times New Roman"/>
                <a:cs typeface="Times New Roman"/>
                <a:sym typeface="Times New Roman"/>
              </a:rPr>
              <a:t>În cazul în care </a:t>
            </a:r>
            <a:r>
              <a:rPr lang="ro-RO" sz="1600" b="1" i="0" dirty="0">
                <a:solidFill>
                  <a:srgbClr val="192D3A"/>
                </a:solidFill>
                <a:latin typeface="Times New Roman"/>
                <a:ea typeface="Times New Roman"/>
                <a:cs typeface="Times New Roman"/>
                <a:sym typeface="Times New Roman"/>
              </a:rPr>
              <a:t>nu se pot confirma corelațiile</a:t>
            </a:r>
            <a:r>
              <a:rPr lang="ro-RO" sz="1600" b="1" dirty="0">
                <a:solidFill>
                  <a:srgbClr val="192D3A"/>
                </a:solidFill>
                <a:latin typeface="Times New Roman"/>
                <a:ea typeface="Times New Roman"/>
                <a:cs typeface="Times New Roman"/>
                <a:sym typeface="Times New Roman"/>
              </a:rPr>
              <a:t>, respectiv „cheile de control”, </a:t>
            </a:r>
            <a:r>
              <a:rPr lang="ro-RO" sz="1600" dirty="0">
                <a:solidFill>
                  <a:srgbClr val="192D3A"/>
                </a:solidFill>
                <a:latin typeface="Times New Roman"/>
                <a:ea typeface="Times New Roman"/>
                <a:cs typeface="Times New Roman"/>
                <a:sym typeface="Times New Roman"/>
              </a:rPr>
              <a:t>președintele biroului electoral al secției de votare:</a:t>
            </a:r>
          </a:p>
          <a:p>
            <a:pPr marL="285750" lvl="0" indent="-285750" algn="just">
              <a:buFont typeface="Arial" panose="020B0604020202020204" pitchFamily="34" charset="0"/>
              <a:buChar char="•"/>
            </a:pPr>
            <a:r>
              <a:rPr lang="ro-RO" sz="1600" dirty="0">
                <a:solidFill>
                  <a:srgbClr val="192D3A"/>
                </a:solidFill>
                <a:latin typeface="Times New Roman"/>
                <a:ea typeface="Times New Roman"/>
                <a:cs typeface="Times New Roman"/>
                <a:sym typeface="Times New Roman"/>
              </a:rPr>
              <a:t>va întocmi procesele – verbale în baza datelor rezultate prin aplicarea prevederilor art. 92 alin. (2)-(13 din Legea nr. 208/2015, cu modificările și completările ulterioare);</a:t>
            </a:r>
          </a:p>
          <a:p>
            <a:pPr marL="285750" lvl="0" indent="-285750" algn="just">
              <a:buFont typeface="Arial" panose="020B0604020202020204" pitchFamily="34" charset="0"/>
              <a:buChar char="•"/>
            </a:pPr>
            <a:r>
              <a:rPr lang="ro-RO" sz="1600" dirty="0">
                <a:solidFill>
                  <a:srgbClr val="192D3A"/>
                </a:solidFill>
                <a:latin typeface="Times New Roman"/>
                <a:ea typeface="Times New Roman"/>
                <a:cs typeface="Times New Roman"/>
                <a:sym typeface="Times New Roman"/>
              </a:rPr>
              <a:t>va menționa motivele care au condus la această situație la pct. j) din procesul – verbal;</a:t>
            </a:r>
          </a:p>
          <a:p>
            <a:pPr marL="285750" lvl="0" indent="-285750" algn="just">
              <a:buFont typeface="Arial" panose="020B0604020202020204" pitchFamily="34" charset="0"/>
              <a:buChar char="•"/>
            </a:pPr>
            <a:r>
              <a:rPr lang="ro-RO" sz="1600" dirty="0">
                <a:solidFill>
                  <a:srgbClr val="192D3A"/>
                </a:solidFill>
                <a:latin typeface="Times New Roman"/>
                <a:ea typeface="Times New Roman"/>
                <a:cs typeface="Times New Roman"/>
                <a:sym typeface="Times New Roman"/>
              </a:rPr>
              <a:t>va sigura încărcarea în SIMPV a fotografiilor celor două  procese – verbale.</a:t>
            </a:r>
          </a:p>
          <a:p>
            <a:pPr marR="0" lvl="0" algn="just" rtl="0">
              <a:spcBef>
                <a:spcPts val="0"/>
              </a:spcBef>
              <a:spcAft>
                <a:spcPts val="0"/>
              </a:spcAft>
            </a:pPr>
            <a:endParaRPr lang="ro-RO" sz="1600" b="1" dirty="0">
              <a:solidFill>
                <a:srgbClr val="192D3A"/>
              </a:solidFill>
              <a:latin typeface="Times New Roman"/>
              <a:ea typeface="Times New Roman"/>
              <a:cs typeface="Times New Roman"/>
              <a:sym typeface="Times New Roman"/>
            </a:endParaRP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13911183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7332" y="131674"/>
            <a:ext cx="9144000" cy="6924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Întocmirea dosarelor în vederea predării </a:t>
            </a:r>
            <a:endParaRPr sz="2000" b="1" dirty="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dirty="0">
                <a:solidFill>
                  <a:srgbClr val="192D3A"/>
                </a:solidFill>
                <a:latin typeface="Times New Roman"/>
                <a:ea typeface="Times New Roman"/>
                <a:cs typeface="Times New Roman"/>
                <a:sym typeface="Times New Roman"/>
              </a:rPr>
              <a:t> </a:t>
            </a:r>
            <a:r>
              <a:rPr lang="ro-RO" sz="1200" i="1" dirty="0">
                <a:solidFill>
                  <a:srgbClr val="192D3A"/>
                </a:solidFill>
                <a:latin typeface="Times New Roman"/>
                <a:ea typeface="Times New Roman"/>
                <a:cs typeface="Times New Roman"/>
                <a:sym typeface="Times New Roman"/>
              </a:rPr>
              <a:t>(art. 93 alin. (9)-(10) din Legea nr. 208/2015, cu modificările și completările ulterioare)</a:t>
            </a:r>
            <a:endParaRPr sz="1200" i="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700" b="1" dirty="0">
              <a:solidFill>
                <a:srgbClr val="192D3A"/>
              </a:solidFill>
              <a:latin typeface="Arial"/>
              <a:ea typeface="Arial"/>
              <a:cs typeface="Arial"/>
              <a:sym typeface="Arial"/>
            </a:endParaRPr>
          </a:p>
        </p:txBody>
      </p:sp>
      <p:sp>
        <p:nvSpPr>
          <p:cNvPr id="656" name="Google Shape;656;p73"/>
          <p:cNvSpPr/>
          <p:nvPr/>
        </p:nvSpPr>
        <p:spPr>
          <a:xfrm>
            <a:off x="119923" y="824131"/>
            <a:ext cx="8712968" cy="473971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1" i="0" dirty="0">
                <a:solidFill>
                  <a:srgbClr val="192D3A"/>
                </a:solidFill>
                <a:latin typeface="Times New Roman"/>
                <a:ea typeface="Times New Roman"/>
                <a:cs typeface="Times New Roman"/>
                <a:sym typeface="Times New Roman"/>
              </a:rPr>
              <a:t>După numărarea voturilor, președintele biroului electoral al secției de votare întocmește pentru Camera Deputaților, un dosar care cuprinde:</a:t>
            </a:r>
            <a:endParaRPr b="1" dirty="0"/>
          </a:p>
          <a:p>
            <a:pPr marL="285750" indent="-285750" algn="just">
              <a:buClr>
                <a:srgbClr val="192D3A"/>
              </a:buClr>
              <a:buSzPts val="1600"/>
              <a:buFont typeface="Arial"/>
              <a:buChar char="•"/>
            </a:pPr>
            <a:r>
              <a:rPr lang="ro-RO" dirty="0">
                <a:effectLst/>
                <a:latin typeface="Times New Roman" panose="02020603050405020304" pitchFamily="18" charset="0"/>
                <a:ea typeface="Times New Roman" panose="02020603050405020304" pitchFamily="18" charset="0"/>
              </a:rPr>
              <a:t>Proces – verbal </a:t>
            </a:r>
            <a:r>
              <a:rPr lang="ro-RO" b="1" dirty="0">
                <a:effectLst/>
                <a:latin typeface="Times New Roman" panose="02020603050405020304" pitchFamily="18" charset="0"/>
                <a:ea typeface="Times New Roman" panose="02020603050405020304" pitchFamily="18" charset="0"/>
              </a:rPr>
              <a:t>CD/SV</a:t>
            </a:r>
            <a:r>
              <a:rPr lang="ro-RO" dirty="0">
                <a:effectLst/>
                <a:latin typeface="Times New Roman" panose="02020603050405020304" pitchFamily="18" charset="0"/>
                <a:ea typeface="Times New Roman" panose="02020603050405020304" pitchFamily="18" charset="0"/>
              </a:rPr>
              <a:t> privind consemnarea rezultatului votării pentru Camera Deputaților</a:t>
            </a:r>
            <a:r>
              <a:rPr lang="ro-RO" b="0" i="0" dirty="0">
                <a:solidFill>
                  <a:srgbClr val="192D3A"/>
                </a:solidFill>
                <a:latin typeface="Times New Roman"/>
                <a:ea typeface="Times New Roman"/>
                <a:cs typeface="Times New Roman"/>
                <a:sym typeface="Times New Roman"/>
              </a:rPr>
              <a:t>, în </a:t>
            </a:r>
            <a:r>
              <a:rPr lang="ro-RO" b="1" i="0" dirty="0">
                <a:solidFill>
                  <a:srgbClr val="192D3A"/>
                </a:solidFill>
                <a:latin typeface="Times New Roman"/>
                <a:ea typeface="Times New Roman"/>
                <a:cs typeface="Times New Roman"/>
                <a:sym typeface="Times New Roman"/>
              </a:rPr>
              <a:t>două exemplare originale</a:t>
            </a:r>
            <a:r>
              <a:rPr lang="ro-RO" dirty="0">
                <a:solidFill>
                  <a:srgbClr val="192D3A"/>
                </a:solidFill>
                <a:latin typeface="Times New Roman"/>
                <a:ea typeface="Times New Roman"/>
                <a:cs typeface="Times New Roman"/>
                <a:sym typeface="Times New Roman"/>
              </a:rPr>
              <a:t>;</a:t>
            </a:r>
            <a:endParaRPr dirty="0"/>
          </a:p>
          <a:p>
            <a:pPr marL="285750" marR="0" lvl="0" indent="-285750" algn="just" rtl="0">
              <a:spcBef>
                <a:spcPts val="0"/>
              </a:spcBef>
              <a:spcAft>
                <a:spcPts val="0"/>
              </a:spcAft>
              <a:buClr>
                <a:srgbClr val="192D3A"/>
              </a:buClr>
              <a:buSzPts val="1600"/>
              <a:buFont typeface="Arial"/>
              <a:buChar char="•"/>
            </a:pPr>
            <a:r>
              <a:rPr lang="ro-RO" b="1" i="0" dirty="0">
                <a:solidFill>
                  <a:srgbClr val="192D3A"/>
                </a:solidFill>
                <a:latin typeface="Times New Roman"/>
                <a:ea typeface="Times New Roman"/>
                <a:cs typeface="Times New Roman"/>
                <a:sym typeface="Times New Roman"/>
              </a:rPr>
              <a:t>buletinele de vot nule, cele contestate și cele albe</a:t>
            </a:r>
            <a:r>
              <a:rPr lang="ro-RO" b="1" dirty="0">
                <a:solidFill>
                  <a:srgbClr val="192D3A"/>
                </a:solidFill>
                <a:latin typeface="Times New Roman"/>
                <a:ea typeface="Times New Roman"/>
                <a:cs typeface="Times New Roman"/>
                <a:sym typeface="Times New Roman"/>
              </a:rPr>
              <a:t>;</a:t>
            </a:r>
            <a:endParaRPr dirty="0"/>
          </a:p>
          <a:p>
            <a:pPr marL="285750" marR="0" lvl="0" indent="-285750" algn="just" rtl="0">
              <a:spcBef>
                <a:spcPts val="0"/>
              </a:spcBef>
              <a:spcAft>
                <a:spcPts val="0"/>
              </a:spcAft>
              <a:buClr>
                <a:srgbClr val="192D3A"/>
              </a:buClr>
              <a:buSzPts val="1600"/>
              <a:buFont typeface="Arial"/>
              <a:buChar char="•"/>
            </a:pPr>
            <a:r>
              <a:rPr lang="ro-RO" b="1" i="0" dirty="0">
                <a:solidFill>
                  <a:srgbClr val="192D3A"/>
                </a:solidFill>
                <a:latin typeface="Times New Roman"/>
                <a:ea typeface="Times New Roman"/>
                <a:cs typeface="Times New Roman"/>
                <a:sym typeface="Times New Roman"/>
              </a:rPr>
              <a:t>formularele tipizate </a:t>
            </a:r>
            <a:r>
              <a:rPr lang="ro-RO" b="0" i="0" dirty="0">
                <a:solidFill>
                  <a:srgbClr val="192D3A"/>
                </a:solidFill>
                <a:latin typeface="Times New Roman"/>
                <a:ea typeface="Times New Roman"/>
                <a:cs typeface="Times New Roman"/>
                <a:sym typeface="Times New Roman"/>
              </a:rPr>
              <a:t>care au fost folosite la calculul rezultatelor</a:t>
            </a:r>
            <a:r>
              <a:rPr lang="ro-RO" dirty="0">
                <a:solidFill>
                  <a:srgbClr val="192D3A"/>
                </a:solidFill>
                <a:latin typeface="Times New Roman"/>
                <a:ea typeface="Times New Roman"/>
                <a:cs typeface="Times New Roman"/>
                <a:sym typeface="Times New Roman"/>
              </a:rPr>
              <a:t>;</a:t>
            </a:r>
            <a:endParaRPr dirty="0"/>
          </a:p>
          <a:p>
            <a:pPr marL="285750" indent="-285750" algn="just">
              <a:buClr>
                <a:srgbClr val="192D3A"/>
              </a:buClr>
              <a:buSzPts val="1600"/>
              <a:buFont typeface="Arial"/>
              <a:buChar char="•"/>
            </a:pPr>
            <a:r>
              <a:rPr lang="ro-RO" b="1" dirty="0">
                <a:solidFill>
                  <a:srgbClr val="192D3A"/>
                </a:solidFill>
                <a:latin typeface="Times New Roman"/>
                <a:ea typeface="Times New Roman"/>
                <a:cs typeface="Times New Roman"/>
                <a:sym typeface="Times New Roman"/>
              </a:rPr>
              <a:t>î</a:t>
            </a:r>
            <a:r>
              <a:rPr lang="ro-RO" b="1" i="0" dirty="0">
                <a:solidFill>
                  <a:srgbClr val="192D3A"/>
                </a:solidFill>
                <a:latin typeface="Times New Roman"/>
                <a:ea typeface="Times New Roman"/>
                <a:cs typeface="Times New Roman"/>
                <a:sym typeface="Times New Roman"/>
              </a:rPr>
              <a:t>ntâmpinările și contestațiile privitoare la operațiunile electorale </a:t>
            </a:r>
            <a:r>
              <a:rPr lang="ro-RO" b="0" i="0" dirty="0">
                <a:solidFill>
                  <a:srgbClr val="192D3A"/>
                </a:solidFill>
                <a:latin typeface="Times New Roman"/>
                <a:ea typeface="Times New Roman"/>
                <a:cs typeface="Times New Roman"/>
                <a:sym typeface="Times New Roman"/>
              </a:rPr>
              <a:t>ale biroului electoral al secției de votare</a:t>
            </a:r>
            <a:r>
              <a:rPr lang="ro-RO" dirty="0">
                <a:solidFill>
                  <a:srgbClr val="192D3A"/>
                </a:solidFill>
                <a:latin typeface="Times New Roman"/>
                <a:ea typeface="Times New Roman"/>
                <a:cs typeface="Times New Roman"/>
                <a:sym typeface="Times New Roman"/>
              </a:rPr>
              <a:t>;</a:t>
            </a:r>
            <a:r>
              <a:rPr lang="ro-RO" b="0" i="0" dirty="0">
                <a:solidFill>
                  <a:srgbClr val="192D3A"/>
                </a:solidFill>
                <a:latin typeface="Times New Roman"/>
                <a:ea typeface="Times New Roman"/>
                <a:cs typeface="Times New Roman"/>
                <a:sym typeface="Times New Roman"/>
              </a:rPr>
              <a:t> </a:t>
            </a:r>
          </a:p>
          <a:p>
            <a:pPr marL="285750" indent="-285750" algn="just">
              <a:buClr>
                <a:srgbClr val="192D3A"/>
              </a:buClr>
              <a:buSzPts val="1600"/>
              <a:buFont typeface="Arial"/>
              <a:buChar char="•"/>
            </a:pPr>
            <a:r>
              <a:rPr lang="ro-RO" b="1" i="0" dirty="0">
                <a:solidFill>
                  <a:srgbClr val="192D3A"/>
                </a:solidFill>
                <a:latin typeface="Times New Roman"/>
                <a:ea typeface="Times New Roman"/>
                <a:cs typeface="Times New Roman"/>
                <a:sym typeface="Times New Roman"/>
              </a:rPr>
              <a:t>listele electorale utilizate în cadrul secției de votare</a:t>
            </a:r>
            <a:r>
              <a:rPr lang="ro-RO" b="0" i="0" dirty="0">
                <a:solidFill>
                  <a:srgbClr val="192D3A"/>
                </a:solidFill>
                <a:latin typeface="Times New Roman"/>
                <a:ea typeface="Times New Roman"/>
                <a:cs typeface="Times New Roman"/>
                <a:sym typeface="Times New Roman"/>
              </a:rPr>
              <a:t>, îndosariate pe tipuri de liste;</a:t>
            </a:r>
          </a:p>
          <a:p>
            <a:pPr marL="285750" indent="-285750" algn="just">
              <a:buClr>
                <a:srgbClr val="192D3A"/>
              </a:buClr>
              <a:buSzPts val="1600"/>
              <a:buFont typeface="Arial"/>
              <a:buChar char="•"/>
            </a:pPr>
            <a:r>
              <a:rPr lang="ro-RO" b="0" i="0" dirty="0">
                <a:solidFill>
                  <a:srgbClr val="192D3A"/>
                </a:solidFill>
                <a:latin typeface="Times New Roman"/>
                <a:ea typeface="Times New Roman"/>
                <a:cs typeface="Times New Roman"/>
                <a:sym typeface="Times New Roman"/>
              </a:rPr>
              <a:t>formularele necesare pentru consemnarea situațiilor semnalate de Sistemul informatic pentru monitorizarea prezenței la vot și prevenirea votului ilegal.</a:t>
            </a:r>
          </a:p>
          <a:p>
            <a:pPr marL="285750" marR="0" lvl="0" indent="-184150" algn="just" rtl="0">
              <a:spcBef>
                <a:spcPts val="0"/>
              </a:spcBef>
              <a:spcAft>
                <a:spcPts val="0"/>
              </a:spcAft>
              <a:buClr>
                <a:schemeClr val="dk1"/>
              </a:buClr>
              <a:buSzPts val="1600"/>
              <a:buFont typeface="Arial"/>
              <a:buNone/>
            </a:pPr>
            <a:endParaRPr lang="ro-RO" b="0"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1" i="0" dirty="0">
                <a:solidFill>
                  <a:srgbClr val="192D3A"/>
                </a:solidFill>
                <a:latin typeface="Times New Roman"/>
                <a:ea typeface="Times New Roman"/>
                <a:cs typeface="Times New Roman"/>
                <a:sym typeface="Times New Roman"/>
              </a:rPr>
              <a:t>Birourile electorale ale secțiilor de votare întocmesc pentru Senat un dosar care cuprinde:</a:t>
            </a:r>
            <a:endParaRPr lang="ro-RO" sz="1600" b="1" dirty="0"/>
          </a:p>
          <a:p>
            <a:pPr marL="285750" indent="-285750" algn="just">
              <a:buClr>
                <a:srgbClr val="192D3A"/>
              </a:buClr>
              <a:buSzPts val="1600"/>
              <a:buFont typeface="Arial"/>
              <a:buChar char="•"/>
            </a:pPr>
            <a:r>
              <a:rPr lang="ro-RO" dirty="0">
                <a:effectLst/>
                <a:latin typeface="Times New Roman" panose="02020603050405020304" pitchFamily="18" charset="0"/>
                <a:ea typeface="Times New Roman" panose="02020603050405020304" pitchFamily="18" charset="0"/>
              </a:rPr>
              <a:t>Proces – verbal </a:t>
            </a:r>
            <a:r>
              <a:rPr lang="ro-RO" b="1" dirty="0">
                <a:effectLst/>
                <a:latin typeface="Times New Roman" panose="02020603050405020304" pitchFamily="18" charset="0"/>
                <a:ea typeface="Times New Roman" panose="02020603050405020304" pitchFamily="18" charset="0"/>
              </a:rPr>
              <a:t>S/SV </a:t>
            </a:r>
            <a:r>
              <a:rPr lang="ro-RO" dirty="0">
                <a:effectLst/>
                <a:latin typeface="Times New Roman" panose="02020603050405020304" pitchFamily="18" charset="0"/>
                <a:ea typeface="Times New Roman" panose="02020603050405020304" pitchFamily="18" charset="0"/>
              </a:rPr>
              <a:t>privind consemnarea rezultatului votării pentru Camera Deputaților</a:t>
            </a:r>
            <a:r>
              <a:rPr lang="ro-RO" b="0" i="0" dirty="0">
                <a:solidFill>
                  <a:srgbClr val="192D3A"/>
                </a:solidFill>
                <a:latin typeface="Times New Roman"/>
                <a:ea typeface="Times New Roman"/>
                <a:cs typeface="Times New Roman"/>
                <a:sym typeface="Times New Roman"/>
              </a:rPr>
              <a:t>, în </a:t>
            </a:r>
            <a:r>
              <a:rPr lang="ro-RO" b="1" i="0" dirty="0">
                <a:solidFill>
                  <a:srgbClr val="192D3A"/>
                </a:solidFill>
                <a:latin typeface="Times New Roman"/>
                <a:ea typeface="Times New Roman"/>
                <a:cs typeface="Times New Roman"/>
                <a:sym typeface="Times New Roman"/>
              </a:rPr>
              <a:t>două exemplare originale</a:t>
            </a:r>
            <a:r>
              <a:rPr lang="ro-RO" dirty="0">
                <a:solidFill>
                  <a:srgbClr val="192D3A"/>
                </a:solidFill>
                <a:latin typeface="Times New Roman"/>
                <a:ea typeface="Times New Roman"/>
                <a:cs typeface="Times New Roman"/>
                <a:sym typeface="Times New Roman"/>
              </a:rPr>
              <a:t>;</a:t>
            </a:r>
            <a:endParaRPr lang="ro-RO" dirty="0"/>
          </a:p>
          <a:p>
            <a:pPr marL="285750" marR="0" lvl="0" indent="-285750" algn="just" rtl="0">
              <a:spcBef>
                <a:spcPts val="0"/>
              </a:spcBef>
              <a:spcAft>
                <a:spcPts val="0"/>
              </a:spcAft>
              <a:buClr>
                <a:srgbClr val="192D3A"/>
              </a:buClr>
              <a:buSzPts val="1600"/>
              <a:buFont typeface="Arial"/>
              <a:buChar char="•"/>
            </a:pPr>
            <a:r>
              <a:rPr lang="ro-RO" b="1" i="0" dirty="0">
                <a:solidFill>
                  <a:srgbClr val="192D3A"/>
                </a:solidFill>
                <a:latin typeface="Times New Roman"/>
                <a:ea typeface="Times New Roman"/>
                <a:cs typeface="Times New Roman"/>
                <a:sym typeface="Times New Roman"/>
              </a:rPr>
              <a:t>buletinele de vot nule, cele contestate și cele albe</a:t>
            </a:r>
            <a:r>
              <a:rPr lang="ro-RO" b="1" dirty="0">
                <a:solidFill>
                  <a:srgbClr val="192D3A"/>
                </a:solidFill>
                <a:latin typeface="Times New Roman"/>
                <a:ea typeface="Times New Roman"/>
                <a:cs typeface="Times New Roman"/>
                <a:sym typeface="Times New Roman"/>
              </a:rPr>
              <a:t>;</a:t>
            </a:r>
            <a:endParaRPr lang="ro-RO" dirty="0"/>
          </a:p>
          <a:p>
            <a:pPr marL="285750" marR="0" lvl="0" indent="-285750" algn="just" rtl="0">
              <a:spcBef>
                <a:spcPts val="0"/>
              </a:spcBef>
              <a:spcAft>
                <a:spcPts val="0"/>
              </a:spcAft>
              <a:buClr>
                <a:srgbClr val="192D3A"/>
              </a:buClr>
              <a:buSzPts val="1600"/>
              <a:buFont typeface="Arial"/>
              <a:buChar char="•"/>
            </a:pPr>
            <a:r>
              <a:rPr lang="ro-RO" b="1" i="0" dirty="0">
                <a:solidFill>
                  <a:srgbClr val="192D3A"/>
                </a:solidFill>
                <a:latin typeface="Times New Roman"/>
                <a:ea typeface="Times New Roman"/>
                <a:cs typeface="Times New Roman"/>
                <a:sym typeface="Times New Roman"/>
              </a:rPr>
              <a:t>formularele tipizate </a:t>
            </a:r>
            <a:r>
              <a:rPr lang="ro-RO" b="0" i="0" dirty="0">
                <a:solidFill>
                  <a:srgbClr val="192D3A"/>
                </a:solidFill>
                <a:latin typeface="Times New Roman"/>
                <a:ea typeface="Times New Roman"/>
                <a:cs typeface="Times New Roman"/>
                <a:sym typeface="Times New Roman"/>
              </a:rPr>
              <a:t>care au fost folosite la calculul rezultatelor</a:t>
            </a:r>
            <a:r>
              <a:rPr lang="ro-RO" dirty="0">
                <a:solidFill>
                  <a:srgbClr val="192D3A"/>
                </a:solidFill>
                <a:latin typeface="Times New Roman"/>
                <a:ea typeface="Times New Roman"/>
                <a:cs typeface="Times New Roman"/>
                <a:sym typeface="Times New Roman"/>
              </a:rPr>
              <a:t>;</a:t>
            </a:r>
            <a:endParaRPr lang="ro-RO" dirty="0"/>
          </a:p>
          <a:p>
            <a:pPr marL="285750" indent="-285750" algn="just">
              <a:buClr>
                <a:srgbClr val="192D3A"/>
              </a:buClr>
              <a:buSzPts val="1600"/>
              <a:buFont typeface="Arial"/>
              <a:buChar char="•"/>
            </a:pPr>
            <a:r>
              <a:rPr lang="ro-RO" b="1" dirty="0">
                <a:solidFill>
                  <a:srgbClr val="192D3A"/>
                </a:solidFill>
                <a:latin typeface="Times New Roman"/>
                <a:ea typeface="Times New Roman"/>
                <a:cs typeface="Times New Roman"/>
                <a:sym typeface="Times New Roman"/>
              </a:rPr>
              <a:t>î</a:t>
            </a:r>
            <a:r>
              <a:rPr lang="ro-RO" b="1" i="0" dirty="0">
                <a:solidFill>
                  <a:srgbClr val="192D3A"/>
                </a:solidFill>
                <a:latin typeface="Times New Roman"/>
                <a:ea typeface="Times New Roman"/>
                <a:cs typeface="Times New Roman"/>
                <a:sym typeface="Times New Roman"/>
              </a:rPr>
              <a:t>ntâmpinările și contestațiile privitoare la operațiunile electorale </a:t>
            </a:r>
            <a:r>
              <a:rPr lang="ro-RO" b="0" i="0" dirty="0">
                <a:solidFill>
                  <a:srgbClr val="192D3A"/>
                </a:solidFill>
                <a:latin typeface="Times New Roman"/>
                <a:ea typeface="Times New Roman"/>
                <a:cs typeface="Times New Roman"/>
                <a:sym typeface="Times New Roman"/>
              </a:rPr>
              <a:t>ale biroului electoral al secției de votare</a:t>
            </a:r>
            <a:r>
              <a:rPr lang="ro-RO" dirty="0">
                <a:solidFill>
                  <a:srgbClr val="192D3A"/>
                </a:solidFill>
                <a:latin typeface="Times New Roman"/>
                <a:ea typeface="Times New Roman"/>
                <a:cs typeface="Times New Roman"/>
                <a:sym typeface="Times New Roman"/>
              </a:rPr>
              <a:t>;</a:t>
            </a:r>
            <a:r>
              <a:rPr lang="ro-RO" b="0" i="0" dirty="0">
                <a:solidFill>
                  <a:srgbClr val="192D3A"/>
                </a:solidFill>
                <a:latin typeface="Times New Roman"/>
                <a:ea typeface="Times New Roman"/>
                <a:cs typeface="Times New Roman"/>
                <a:sym typeface="Times New Roman"/>
              </a:rPr>
              <a:t> </a:t>
            </a:r>
          </a:p>
          <a:p>
            <a:pPr marL="285750" indent="-285750" algn="just">
              <a:buClr>
                <a:srgbClr val="192D3A"/>
              </a:buClr>
              <a:buSzPts val="1600"/>
              <a:buFont typeface="Arial"/>
              <a:buChar char="•"/>
            </a:pPr>
            <a:r>
              <a:rPr lang="ro-RO" b="1" i="0" dirty="0">
                <a:solidFill>
                  <a:srgbClr val="192D3A"/>
                </a:solidFill>
                <a:latin typeface="Times New Roman"/>
                <a:ea typeface="Times New Roman"/>
                <a:cs typeface="Times New Roman"/>
                <a:sym typeface="Times New Roman"/>
              </a:rPr>
              <a:t>listele electorale utilizate în cadrul secției de votare</a:t>
            </a:r>
            <a:r>
              <a:rPr lang="ro-RO" b="0" i="0" dirty="0">
                <a:solidFill>
                  <a:srgbClr val="192D3A"/>
                </a:solidFill>
                <a:latin typeface="Times New Roman"/>
                <a:ea typeface="Times New Roman"/>
                <a:cs typeface="Times New Roman"/>
                <a:sym typeface="Times New Roman"/>
              </a:rPr>
              <a:t>, îndosariate pe tipuri de liste;</a:t>
            </a:r>
          </a:p>
          <a:p>
            <a:pPr marL="285750" indent="-285750" algn="just">
              <a:buClr>
                <a:srgbClr val="192D3A"/>
              </a:buClr>
              <a:buSzPts val="1600"/>
              <a:buFont typeface="Arial"/>
              <a:buChar char="•"/>
            </a:pPr>
            <a:r>
              <a:rPr lang="ro-RO" b="0" i="0" dirty="0">
                <a:solidFill>
                  <a:srgbClr val="192D3A"/>
                </a:solidFill>
                <a:latin typeface="Times New Roman"/>
                <a:ea typeface="Times New Roman"/>
                <a:cs typeface="Times New Roman"/>
                <a:sym typeface="Times New Roman"/>
              </a:rPr>
              <a:t>formularele necesare pentru consemnarea situațiilor semnalate de Sistemul informatic pentru monitorizarea prezenței la vot și prevenirea votului ilegal</a:t>
            </a:r>
            <a:endParaRPr lang="ro-RO" sz="1000" dirty="0"/>
          </a:p>
          <a:p>
            <a:pPr marR="0" lvl="0" algn="just" rtl="0">
              <a:spcBef>
                <a:spcPts val="0"/>
              </a:spcBef>
              <a:spcAft>
                <a:spcPts val="0"/>
              </a:spcAft>
              <a:buClr>
                <a:schemeClr val="dk1"/>
              </a:buClr>
              <a:buSzPts val="1600"/>
              <a:buFont typeface="Arial"/>
              <a:buNone/>
            </a:pPr>
            <a:r>
              <a:rPr lang="ro-RO" sz="1600" b="0" i="0" dirty="0">
                <a:solidFill>
                  <a:srgbClr val="192D3A"/>
                </a:solidFill>
                <a:latin typeface="Times New Roman"/>
                <a:ea typeface="Times New Roman"/>
                <a:cs typeface="Times New Roman"/>
                <a:sym typeface="Times New Roman"/>
              </a:rPr>
              <a:t>		</a:t>
            </a: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Întocmirea dosarelor în vederea predării </a:t>
            </a:r>
            <a:endParaRPr sz="2000" b="1" dirty="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dirty="0">
                <a:solidFill>
                  <a:srgbClr val="192D3A"/>
                </a:solidFill>
                <a:latin typeface="Times New Roman"/>
                <a:ea typeface="Times New Roman"/>
                <a:cs typeface="Times New Roman"/>
                <a:sym typeface="Times New Roman"/>
              </a:rPr>
              <a:t> </a:t>
            </a:r>
            <a:endParaRPr sz="700" b="1" dirty="0">
              <a:solidFill>
                <a:srgbClr val="192D3A"/>
              </a:solidFill>
              <a:latin typeface="Arial"/>
              <a:ea typeface="Arial"/>
              <a:cs typeface="Arial"/>
              <a:sym typeface="Arial"/>
            </a:endParaRP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6" name="TextBox 5">
            <a:extLst>
              <a:ext uri="{FF2B5EF4-FFF2-40B4-BE49-F238E27FC236}">
                <a16:creationId xmlns:a16="http://schemas.microsoft.com/office/drawing/2014/main" id="{8F4E790C-5C19-4A77-A07B-14A9938A800E}"/>
              </a:ext>
            </a:extLst>
          </p:cNvPr>
          <p:cNvSpPr txBox="1"/>
          <p:nvPr/>
        </p:nvSpPr>
        <p:spPr>
          <a:xfrm>
            <a:off x="785091" y="2020410"/>
            <a:ext cx="7684654" cy="3640164"/>
          </a:xfrm>
          <a:prstGeom prst="rect">
            <a:avLst/>
          </a:prstGeom>
          <a:noFill/>
        </p:spPr>
        <p:txBody>
          <a:bodyPr wrap="square">
            <a:spAutoFit/>
          </a:bodyPr>
          <a:lstStyle/>
          <a:p>
            <a:pPr indent="449580" algn="just">
              <a:lnSpc>
                <a:spcPct val="107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Dosarele se sigilează și se ștampilează. </a:t>
            </a:r>
          </a:p>
          <a:p>
            <a:pPr indent="449580" algn="just">
              <a:lnSpc>
                <a:spcPct val="107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Dosarele se sigilează prin aplicarea unei benzi de hârtie care </a:t>
            </a:r>
            <a:r>
              <a:rPr lang="ro-RO" sz="1800" dirty="0">
                <a:latin typeface="Times New Roman" panose="02020603050405020304" pitchFamily="18" charset="0"/>
                <a:ea typeface="Calibri" panose="020F0502020204030204" pitchFamily="34" charset="0"/>
                <a:cs typeface="Times New Roman" panose="02020603050405020304" pitchFamily="18" charset="0"/>
              </a:rPr>
              <a:t>se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semnează de către președintele biroului electoral al secției de votare, a denumirii localității și a tipului de scrutin, respectiv alegerea Senatului sau a Camerei Deputaților.</a:t>
            </a:r>
          </a:p>
          <a:p>
            <a:pPr indent="449580" algn="just">
              <a:lnSpc>
                <a:spcPct val="107000"/>
              </a:lnSpc>
              <a:spcAft>
                <a:spcPts val="800"/>
              </a:spcAft>
            </a:pP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Buletinele de vot întrebuințate </a:t>
            </a:r>
            <a:r>
              <a:rPr lang="ro-RO" sz="1800" i="1"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 necontestate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se introduc într-un sac.</a:t>
            </a:r>
          </a:p>
          <a:p>
            <a:pPr indent="449580" algn="just">
              <a:lnSpc>
                <a:spcPct val="107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Buletinele de vot neîntrebuințate și anulate, conform art. 84 alin. (9) și art. 92 alin. (2) din Legea nr. 208/2015, cu modificările și completările ulterioare, plicul sigilat conţinând ştampilele cu menţiunea „VOTAT”, precum şi orice alte materiale şi documente utilizate în procesul electoral (cererile de vot prin intermediul urnei speciale, registru, deciziile adoptate etc.), atât pentru Senat cât şi pentru Camera Deputaţilor, se introduc într-un alt sac.</a:t>
            </a:r>
          </a:p>
        </p:txBody>
      </p:sp>
    </p:spTree>
    <p:extLst>
      <p:ext uri="{BB962C8B-B14F-4D97-AF65-F5344CB8AC3E}">
        <p14:creationId xmlns:p14="http://schemas.microsoft.com/office/powerpoint/2010/main" val="35993314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7232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Operațiuni ulterioare completării proceselor-verbale</a:t>
            </a:r>
            <a:endParaRPr sz="2000" b="1" dirty="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400" dirty="0">
                <a:solidFill>
                  <a:srgbClr val="192D3A"/>
                </a:solidFill>
                <a:latin typeface="Times New Roman"/>
                <a:ea typeface="Times New Roman"/>
                <a:cs typeface="Times New Roman"/>
                <a:sym typeface="Times New Roman"/>
              </a:rPr>
              <a:t> </a:t>
            </a:r>
            <a:r>
              <a:rPr lang="ro-RO" sz="1400" i="1" dirty="0">
                <a:solidFill>
                  <a:srgbClr val="192D3A"/>
                </a:solidFill>
                <a:latin typeface="Times New Roman"/>
                <a:ea typeface="Times New Roman"/>
                <a:cs typeface="Times New Roman"/>
                <a:sym typeface="Times New Roman"/>
              </a:rPr>
              <a:t>(</a:t>
            </a:r>
            <a:r>
              <a:rPr lang="ro-RO" sz="1400" i="1" strike="sngStrike" dirty="0">
                <a:solidFill>
                  <a:srgbClr val="192D3A"/>
                </a:solidFill>
                <a:latin typeface="Times New Roman"/>
                <a:ea typeface="Times New Roman"/>
                <a:cs typeface="Times New Roman"/>
                <a:sym typeface="Times New Roman"/>
              </a:rPr>
              <a:t>art. 3 alin. (2) din Decizia BEC nr. 61/2020</a:t>
            </a:r>
            <a:r>
              <a:rPr lang="ro-RO" sz="1400" i="1" dirty="0">
                <a:solidFill>
                  <a:srgbClr val="192D3A"/>
                </a:solidFill>
                <a:latin typeface="Times New Roman"/>
                <a:ea typeface="Times New Roman"/>
                <a:cs typeface="Times New Roman"/>
                <a:sym typeface="Times New Roman"/>
              </a:rPr>
              <a:t>)</a:t>
            </a:r>
            <a:endParaRPr sz="1400" i="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700" b="1" dirty="0">
              <a:solidFill>
                <a:srgbClr val="192D3A"/>
              </a:solidFill>
              <a:latin typeface="Arial"/>
              <a:ea typeface="Arial"/>
              <a:cs typeface="Arial"/>
              <a:sym typeface="Arial"/>
            </a:endParaRPr>
          </a:p>
        </p:txBody>
      </p:sp>
      <p:sp>
        <p:nvSpPr>
          <p:cNvPr id="656" name="Google Shape;656;p73"/>
          <p:cNvSpPr/>
          <p:nvPr/>
        </p:nvSpPr>
        <p:spPr>
          <a:xfrm>
            <a:off x="328676" y="2133471"/>
            <a:ext cx="8421624" cy="31085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0" i="0" dirty="0">
                <a:solidFill>
                  <a:srgbClr val="FF0000"/>
                </a:solidFill>
                <a:latin typeface="Times New Roman"/>
                <a:ea typeface="Times New Roman"/>
                <a:cs typeface="Times New Roman"/>
                <a:sym typeface="Times New Roman"/>
              </a:rPr>
              <a:t>	</a:t>
            </a:r>
            <a:r>
              <a:rPr lang="ro-RO" sz="2000" dirty="0">
                <a:solidFill>
                  <a:srgbClr val="192D3A"/>
                </a:solidFill>
                <a:latin typeface="Times New Roman"/>
                <a:ea typeface="Times New Roman"/>
                <a:cs typeface="Times New Roman"/>
                <a:sym typeface="Times New Roman"/>
              </a:rPr>
              <a:t>Dosarele</a:t>
            </a:r>
            <a:r>
              <a:rPr lang="ro-RO" sz="2000" b="0" i="0" dirty="0">
                <a:solidFill>
                  <a:srgbClr val="192D3A"/>
                </a:solidFill>
                <a:latin typeface="Times New Roman"/>
                <a:ea typeface="Times New Roman"/>
                <a:cs typeface="Times New Roman"/>
                <a:sym typeface="Times New Roman"/>
              </a:rPr>
              <a:t>, împreună cu sacii conținând buletinele de vot întrebuințate și necontestate, precum și sacii conținând buletinele de vot neîntrebuințate și anulate conform art. 84 alin. 9 și art. 92 alin. (2) din Legea nr. 208/2015, cu modificările și completările ulterioare</a:t>
            </a:r>
            <a:r>
              <a:rPr lang="ro-RO" sz="2000" dirty="0">
                <a:solidFill>
                  <a:srgbClr val="192D3A"/>
                </a:solidFill>
                <a:latin typeface="Times New Roman"/>
                <a:ea typeface="Times New Roman"/>
                <a:cs typeface="Times New Roman"/>
                <a:sym typeface="Times New Roman"/>
              </a:rPr>
              <a:t> </a:t>
            </a:r>
            <a:r>
              <a:rPr lang="ro-RO" sz="2000" b="0" i="0" dirty="0">
                <a:solidFill>
                  <a:srgbClr val="192D3A"/>
                </a:solidFill>
                <a:latin typeface="Times New Roman"/>
                <a:ea typeface="Times New Roman"/>
                <a:cs typeface="Times New Roman"/>
                <a:sym typeface="Times New Roman"/>
              </a:rPr>
              <a:t>se transportă sub pază personalului structurilor Ministerului Afacerilor Interne</a:t>
            </a:r>
            <a:r>
              <a:rPr lang="ro-RO" sz="2000" dirty="0">
                <a:solidFill>
                  <a:srgbClr val="192D3A"/>
                </a:solidFill>
                <a:latin typeface="Times New Roman"/>
                <a:ea typeface="Times New Roman"/>
                <a:cs typeface="Times New Roman"/>
                <a:sym typeface="Times New Roman"/>
              </a:rPr>
              <a:t> și se predau biroului electoral de circumscripție sau oficiului electoral, după caz, de către președintele biroului electoral al secției de votare și locțiitorul acestuia, însoțiți, la cerere, de către alți membri ai biroului electoral al secției de votare, candidați și persoane acreditate.</a:t>
            </a:r>
            <a:endParaRPr lang="ro-RO" sz="2000" b="0"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lang="ro-RO" sz="2000" dirty="0">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sz="1600" b="0" i="0" dirty="0">
              <a:solidFill>
                <a:srgbClr val="FF0000"/>
              </a:solidFill>
              <a:latin typeface="Times New Roman"/>
              <a:ea typeface="Times New Roman"/>
              <a:cs typeface="Times New Roman"/>
              <a:sym typeface="Times New Roman"/>
            </a:endParaRP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367923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p:nvPr/>
        </p:nvSpPr>
        <p:spPr>
          <a:xfrm>
            <a:off x="109220" y="1973829"/>
            <a:ext cx="8641080" cy="4481186"/>
          </a:xfrm>
          <a:prstGeom prst="rect">
            <a:avLst/>
          </a:prstGeom>
          <a:noFill/>
          <a:ln>
            <a:noFill/>
          </a:ln>
        </p:spPr>
        <p:txBody>
          <a:bodyPr spcFirstLastPara="1" wrap="square" lIns="91425" tIns="45700" rIns="91425" bIns="45700" anchor="t" anchorCtr="0">
            <a:spAutoFit/>
          </a:bodyPr>
          <a:lstStyle/>
          <a:p>
            <a:pPr marR="0" lvl="0" algn="just" rtl="0">
              <a:lnSpc>
                <a:spcPct val="115000"/>
              </a:lnSpc>
              <a:spcBef>
                <a:spcPts val="0"/>
              </a:spcBef>
              <a:spcAft>
                <a:spcPts val="0"/>
              </a:spcAft>
              <a:buClr>
                <a:srgbClr val="192D3A"/>
              </a:buClr>
              <a:buSzPts val="2000"/>
            </a:pPr>
            <a:r>
              <a:rPr lang="ro-RO" sz="1800" b="1" i="0" u="none" strike="noStrike" cap="none" dirty="0">
                <a:solidFill>
                  <a:srgbClr val="192D3A"/>
                </a:solidFill>
                <a:latin typeface="Times New Roman"/>
                <a:ea typeface="Times New Roman"/>
                <a:cs typeface="Times New Roman"/>
                <a:sym typeface="Times New Roman"/>
              </a:rPr>
              <a:t>În calitate de președinte al biroului electoral al </a:t>
            </a:r>
            <a:r>
              <a:rPr lang="ro-RO" sz="1800" b="1" i="0" u="none" strike="noStrike" cap="none" dirty="0" err="1">
                <a:solidFill>
                  <a:srgbClr val="192D3A"/>
                </a:solidFill>
                <a:latin typeface="Times New Roman"/>
                <a:ea typeface="Times New Roman"/>
                <a:cs typeface="Times New Roman"/>
                <a:sym typeface="Times New Roman"/>
              </a:rPr>
              <a:t>sectiei</a:t>
            </a:r>
            <a:r>
              <a:rPr lang="ro-RO" sz="1800" b="1" i="0" u="none" strike="noStrike" cap="none" dirty="0">
                <a:solidFill>
                  <a:srgbClr val="192D3A"/>
                </a:solidFill>
                <a:latin typeface="Times New Roman"/>
                <a:ea typeface="Times New Roman"/>
                <a:cs typeface="Times New Roman"/>
                <a:sym typeface="Times New Roman"/>
              </a:rPr>
              <a:t> de votare trebuie:</a:t>
            </a:r>
          </a:p>
          <a:p>
            <a:pPr marL="342900" marR="0" lvl="0" indent="-342900" algn="just" rtl="0">
              <a:lnSpc>
                <a:spcPct val="115000"/>
              </a:lnSpc>
              <a:spcBef>
                <a:spcPts val="0"/>
              </a:spcBef>
              <a:spcAft>
                <a:spcPts val="0"/>
              </a:spcAft>
              <a:buClr>
                <a:srgbClr val="192D3A"/>
              </a:buClr>
              <a:buSzPts val="20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asigurați</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împreună cu locțiitorul </a:t>
            </a:r>
            <a:r>
              <a:rPr lang="ro-RO" sz="1400" b="0" i="0" u="none" strike="noStrike" cap="none" dirty="0">
                <a:solidFill>
                  <a:srgbClr val="192D3A"/>
                </a:solidFill>
                <a:latin typeface="Times New Roman"/>
                <a:ea typeface="Times New Roman"/>
                <a:cs typeface="Times New Roman"/>
                <a:sym typeface="Times New Roman"/>
              </a:rPr>
              <a:t>biroului electoral, cu </a:t>
            </a:r>
            <a:r>
              <a:rPr lang="ro-RO" sz="1400" b="1" i="0" u="none" strike="noStrike" cap="none" dirty="0">
                <a:solidFill>
                  <a:srgbClr val="192D3A"/>
                </a:solidFill>
                <a:latin typeface="Times New Roman"/>
                <a:ea typeface="Times New Roman"/>
                <a:cs typeface="Times New Roman"/>
                <a:sym typeface="Times New Roman"/>
              </a:rPr>
              <a:t>sprijinul logistic al primarului transportul materialelor necesare votării în localul de vot, sub paza personalului structurilor Ministerului Afacerilor Interne;</a:t>
            </a:r>
          </a:p>
          <a:p>
            <a:pPr marL="342900" marR="0" lvl="0" indent="-342900" algn="just" rtl="0">
              <a:lnSpc>
                <a:spcPct val="115000"/>
              </a:lnSpc>
              <a:spcBef>
                <a:spcPts val="0"/>
              </a:spcBef>
              <a:spcAft>
                <a:spcPts val="0"/>
              </a:spcAft>
              <a:buClr>
                <a:srgbClr val="192D3A"/>
              </a:buClr>
              <a:buSzPts val="2000"/>
              <a:buFont typeface="Noto Sans Symbols"/>
              <a:buChar char="◻"/>
            </a:pPr>
            <a:endParaRPr lang="ro-RO" sz="1400" b="1" i="0" u="none" strike="noStrike" cap="none" dirty="0">
              <a:solidFill>
                <a:srgbClr val="192D3A"/>
              </a:solidFill>
              <a:latin typeface="Calibri"/>
              <a:ea typeface="Calibri"/>
              <a:cs typeface="Calibri"/>
              <a:sym typeface="Calibri"/>
            </a:endParaRPr>
          </a:p>
          <a:p>
            <a:pPr marL="342900" marR="0" lvl="0" indent="-342900" algn="just" rtl="0">
              <a:lnSpc>
                <a:spcPct val="115000"/>
              </a:lnSpc>
              <a:spcBef>
                <a:spcPts val="0"/>
              </a:spcBef>
              <a:spcAft>
                <a:spcPts val="0"/>
              </a:spcAft>
              <a:buClr>
                <a:srgbClr val="192D3A"/>
              </a:buClr>
              <a:buSzPts val="20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vă prezentați la sediul secției de votare la ora 18</a:t>
            </a:r>
            <a:r>
              <a:rPr lang="ro-RO" sz="1400" b="1" i="0" u="none" strike="noStrike" cap="none" baseline="30000" dirty="0">
                <a:solidFill>
                  <a:srgbClr val="192D3A"/>
                </a:solidFill>
                <a:latin typeface="Times New Roman"/>
                <a:ea typeface="Times New Roman"/>
                <a:cs typeface="Times New Roman"/>
                <a:sym typeface="Times New Roman"/>
              </a:rPr>
              <a:t>00</a:t>
            </a:r>
            <a:r>
              <a:rPr lang="ro-RO" sz="1400" b="0" i="0" u="none" strike="noStrike" cap="none" dirty="0">
                <a:solidFill>
                  <a:srgbClr val="192D3A"/>
                </a:solidFill>
                <a:latin typeface="Times New Roman"/>
                <a:ea typeface="Times New Roman"/>
                <a:cs typeface="Times New Roman"/>
                <a:sym typeface="Times New Roman"/>
              </a:rPr>
              <a:t>. Ceilalți membri ai biroului electoral al secției de votare și operatorul de calculator trebuie, de asemenea, să fie prezenți la sediul secției de votare, în preziua alegerilor, la ora 18</a:t>
            </a:r>
            <a:r>
              <a:rPr lang="ro-RO" sz="1400" b="0" i="0" u="none" strike="noStrike" cap="none" baseline="30000" dirty="0">
                <a:solidFill>
                  <a:srgbClr val="192D3A"/>
                </a:solidFill>
                <a:latin typeface="Times New Roman"/>
                <a:ea typeface="Times New Roman"/>
                <a:cs typeface="Times New Roman"/>
                <a:sym typeface="Times New Roman"/>
              </a:rPr>
              <a:t>00</a:t>
            </a:r>
            <a:r>
              <a:rPr lang="ro-RO" sz="1400" b="0" i="0" u="none" strike="noStrike" cap="none" dirty="0">
                <a:solidFill>
                  <a:srgbClr val="192D3A"/>
                </a:solidFill>
                <a:latin typeface="Times New Roman"/>
                <a:ea typeface="Times New Roman"/>
                <a:cs typeface="Times New Roman"/>
                <a:sym typeface="Times New Roman"/>
              </a:rPr>
              <a:t>;</a:t>
            </a:r>
          </a:p>
          <a:p>
            <a:pPr marL="342900" marR="0" lvl="0" indent="-342900" algn="just" rtl="0">
              <a:lnSpc>
                <a:spcPct val="115000"/>
              </a:lnSpc>
              <a:spcBef>
                <a:spcPts val="0"/>
              </a:spcBef>
              <a:spcAft>
                <a:spcPts val="0"/>
              </a:spcAft>
              <a:buClr>
                <a:srgbClr val="192D3A"/>
              </a:buClr>
              <a:buSzPts val="2000"/>
              <a:buFont typeface="Noto Sans Symbols"/>
              <a:buChar char="◻"/>
            </a:pPr>
            <a:endParaRPr lang="ro-RO" sz="1400" b="1" i="0" u="none" strike="noStrike" cap="none" dirty="0">
              <a:solidFill>
                <a:srgbClr val="192D3A"/>
              </a:solidFill>
              <a:latin typeface="Times New Roman"/>
              <a:ea typeface="Times New Roman"/>
              <a:cs typeface="Times New Roman"/>
              <a:sym typeface="Times New Roman"/>
            </a:endParaRPr>
          </a:p>
          <a:p>
            <a:pPr marL="342900" marR="0" lvl="0" indent="-342900" algn="just" rtl="0">
              <a:lnSpc>
                <a:spcPct val="115000"/>
              </a:lnSpc>
              <a:spcBef>
                <a:spcPts val="0"/>
              </a:spcBef>
              <a:spcAft>
                <a:spcPts val="0"/>
              </a:spcAft>
              <a:buClr>
                <a:srgbClr val="192D3A"/>
              </a:buClr>
              <a:buSzPts val="16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identificați ceilalți membri ai biroului electoral al secției de votare </a:t>
            </a:r>
            <a:r>
              <a:rPr lang="ro-RO" sz="1400" b="0" i="0" u="none" strike="noStrike" cap="none" dirty="0">
                <a:solidFill>
                  <a:srgbClr val="192D3A"/>
                </a:solidFill>
                <a:latin typeface="Times New Roman"/>
                <a:ea typeface="Times New Roman"/>
                <a:cs typeface="Times New Roman"/>
                <a:sym typeface="Times New Roman"/>
              </a:rPr>
              <a:t>comparând datele de identificare înscrise în procesul-verbal de constituire și procesul-verbal de completare a biroului electoral al secției de votare (acolo unde este cazul)  cu datele de identificare din actele de identitate ale acestora; </a:t>
            </a:r>
          </a:p>
          <a:p>
            <a:pPr marR="0" lvl="0" algn="just" rtl="0">
              <a:lnSpc>
                <a:spcPct val="115000"/>
              </a:lnSpc>
              <a:spcBef>
                <a:spcPts val="0"/>
              </a:spcBef>
              <a:spcAft>
                <a:spcPts val="0"/>
              </a:spcAft>
              <a:buClr>
                <a:srgbClr val="192D3A"/>
              </a:buClr>
              <a:buSzPts val="1600"/>
            </a:pPr>
            <a:endParaRPr lang="ro-RO" sz="1400" b="0" i="0" u="none" strike="noStrike" cap="none" dirty="0">
              <a:solidFill>
                <a:srgbClr val="192D3A"/>
              </a:solidFill>
              <a:latin typeface="Times New Roman"/>
              <a:ea typeface="Times New Roman"/>
              <a:cs typeface="Times New Roman"/>
              <a:sym typeface="Times New Roman"/>
            </a:endParaRPr>
          </a:p>
          <a:p>
            <a:pPr marL="342900" indent="-342900" algn="just">
              <a:lnSpc>
                <a:spcPct val="115000"/>
              </a:lnSpc>
              <a:buClr>
                <a:srgbClr val="192D3A"/>
              </a:buClr>
              <a:buSzPts val="16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verificați datele de identificare înscrise în decizia </a:t>
            </a:r>
            <a:r>
              <a:rPr lang="ro-RO" sz="1400" b="0" i="0" u="none" strike="noStrike" cap="none" dirty="0">
                <a:solidFill>
                  <a:srgbClr val="192D3A"/>
                </a:solidFill>
                <a:latin typeface="Times New Roman"/>
                <a:ea typeface="Times New Roman"/>
                <a:cs typeface="Times New Roman"/>
                <a:sym typeface="Times New Roman"/>
              </a:rPr>
              <a:t>Autorității Electorale Permanente prin care a fost desemnat operatorul de calculator </a:t>
            </a:r>
            <a:r>
              <a:rPr lang="ro-RO" sz="1400" b="0" i="0" u="none" strike="noStrike" cap="none" dirty="0" err="1">
                <a:solidFill>
                  <a:srgbClr val="192D3A"/>
                </a:solidFill>
                <a:latin typeface="Times New Roman"/>
                <a:ea typeface="Times New Roman"/>
                <a:cs typeface="Times New Roman"/>
                <a:sym typeface="Times New Roman"/>
              </a:rPr>
              <a:t>şi</a:t>
            </a:r>
            <a:r>
              <a:rPr lang="ro-RO" sz="1400" b="0" i="0" u="none" strike="noStrike" cap="none" dirty="0">
                <a:solidFill>
                  <a:srgbClr val="192D3A"/>
                </a:solidFill>
                <a:latin typeface="Times New Roman"/>
                <a:ea typeface="Times New Roman"/>
                <a:cs typeface="Times New Roman"/>
                <a:sym typeface="Times New Roman"/>
              </a:rPr>
              <a:t> mențiunile din actul de identitate al acestuia;</a:t>
            </a:r>
            <a:endParaRPr lang="ro-RO" sz="1400" b="0" i="0" u="none" strike="noStrike" cap="none" dirty="0">
              <a:solidFill>
                <a:srgbClr val="192D3A"/>
              </a:solidFill>
              <a:latin typeface="Calibri"/>
              <a:ea typeface="Calibri"/>
              <a:cs typeface="Calibri"/>
              <a:sym typeface="Calibri"/>
            </a:endParaRPr>
          </a:p>
          <a:p>
            <a:pPr marR="0" lvl="0" algn="just" rtl="0">
              <a:lnSpc>
                <a:spcPct val="115000"/>
              </a:lnSpc>
              <a:spcBef>
                <a:spcPts val="0"/>
              </a:spcBef>
              <a:spcAft>
                <a:spcPts val="0"/>
              </a:spcAft>
              <a:buClr>
                <a:srgbClr val="192D3A"/>
              </a:buClr>
              <a:buSzPts val="1600"/>
            </a:pPr>
            <a:r>
              <a:rPr lang="ro-RO" sz="1400" b="0" i="0" u="none" strike="noStrike" cap="none" dirty="0">
                <a:solidFill>
                  <a:srgbClr val="192D3A"/>
                </a:solidFill>
                <a:latin typeface="Times New Roman"/>
                <a:ea typeface="Times New Roman"/>
                <a:cs typeface="Times New Roman"/>
                <a:sym typeface="Times New Roman"/>
              </a:rPr>
              <a:t> </a:t>
            </a:r>
          </a:p>
          <a:p>
            <a:pPr marL="342900" marR="0" lvl="0" indent="-228600" algn="just" rtl="0">
              <a:lnSpc>
                <a:spcPct val="115000"/>
              </a:lnSpc>
              <a:spcBef>
                <a:spcPts val="0"/>
              </a:spcBef>
              <a:spcAft>
                <a:spcPts val="0"/>
              </a:spcAft>
              <a:buClr>
                <a:schemeClr val="dk1"/>
              </a:buClr>
              <a:buSzPts val="1800"/>
              <a:buFont typeface="Noto Sans Symbols"/>
              <a:buNone/>
            </a:pPr>
            <a:endParaRPr sz="2000" b="0" i="0" u="none" strike="noStrike" cap="none" dirty="0">
              <a:solidFill>
                <a:srgbClr val="192D3A"/>
              </a:solidFill>
              <a:latin typeface="Calibri"/>
              <a:ea typeface="Calibri"/>
              <a:cs typeface="Calibri"/>
              <a:sym typeface="Calibri"/>
            </a:endParaRPr>
          </a:p>
        </p:txBody>
      </p:sp>
      <p:sp>
        <p:nvSpPr>
          <p:cNvPr id="192" name="Google Shape;192;p11"/>
          <p:cNvSpPr/>
          <p:nvPr/>
        </p:nvSpPr>
        <p:spPr>
          <a:xfrm>
            <a:off x="0" y="210645"/>
            <a:ext cx="9144000" cy="1384954"/>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PREZIUA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30 noiembrie 2024</a:t>
            </a:r>
          </a:p>
          <a:p>
            <a:pPr algn="ctr"/>
            <a:r>
              <a:rPr lang="ro-RO" sz="2000" b="1" dirty="0">
                <a:effectLst/>
                <a:latin typeface="Times New Roman" panose="02020603050405020304" pitchFamily="18" charset="0"/>
                <a:ea typeface="Calibri" panose="020F0502020204030204" pitchFamily="34" charset="0"/>
              </a:rPr>
              <a:t>Intervalul orar 18:00 – 20:00</a:t>
            </a:r>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81 alin. (5), art. 63 alin. (7), art. 81 alin. (1)-(7)  din Legea nr. 208/2015, </a:t>
            </a:r>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12 alin. (1) lit. c), alin. (2) și (3) din Anexa la Hotărârea AEP nr. 36/2019]</a:t>
            </a:r>
          </a:p>
        </p:txBody>
      </p:sp>
      <p:pic>
        <p:nvPicPr>
          <p:cNvPr id="193" name="Google Shape;193;p11"/>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6155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Operațiuni ulterioare completării proceselor-verbale</a:t>
            </a:r>
            <a:endParaRPr sz="2000" b="1" dirty="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400" dirty="0">
                <a:solidFill>
                  <a:srgbClr val="192D3A"/>
                </a:solidFill>
                <a:latin typeface="Times New Roman"/>
                <a:ea typeface="Times New Roman"/>
                <a:cs typeface="Times New Roman"/>
                <a:sym typeface="Times New Roman"/>
              </a:rPr>
              <a:t> </a:t>
            </a:r>
            <a:endParaRPr sz="700" b="1" dirty="0">
              <a:solidFill>
                <a:srgbClr val="192D3A"/>
              </a:solidFill>
              <a:latin typeface="Arial"/>
              <a:ea typeface="Arial"/>
              <a:cs typeface="Arial"/>
              <a:sym typeface="Arial"/>
            </a:endParaRPr>
          </a:p>
        </p:txBody>
      </p:sp>
      <p:sp>
        <p:nvSpPr>
          <p:cNvPr id="656" name="Google Shape;656;p73"/>
          <p:cNvSpPr/>
          <p:nvPr/>
        </p:nvSpPr>
        <p:spPr>
          <a:xfrm>
            <a:off x="426998" y="1897497"/>
            <a:ext cx="8421624" cy="403183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0" i="0" dirty="0">
                <a:solidFill>
                  <a:srgbClr val="192D3A"/>
                </a:solidFill>
                <a:latin typeface="Times New Roman"/>
                <a:ea typeface="Times New Roman"/>
                <a:cs typeface="Times New Roman"/>
                <a:sym typeface="Times New Roman"/>
              </a:rPr>
              <a:t>	</a:t>
            </a:r>
            <a:endParaRPr lang="ro-RO" sz="2000" dirty="0">
              <a:solidFill>
                <a:srgbClr val="192D3A"/>
              </a:solidFill>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r>
              <a:rPr lang="ro-RO" sz="1600" dirty="0">
                <a:solidFill>
                  <a:srgbClr val="192D3A"/>
                </a:solidFill>
                <a:latin typeface="Times New Roman"/>
                <a:ea typeface="Times New Roman"/>
                <a:cs typeface="Times New Roman"/>
                <a:sym typeface="Times New Roman"/>
              </a:rPr>
              <a:t>Birourile electorale de circumscripție și oficiile electorale verifică cu suportul statisticienilor și al personalului tehnic auxiliar al acestora, la sediile acestora:</a:t>
            </a:r>
          </a:p>
          <a:p>
            <a:pPr marL="285750" marR="0" lvl="0" indent="-285750" algn="just" rtl="0">
              <a:spcBef>
                <a:spcPts val="0"/>
              </a:spcBef>
              <a:spcAft>
                <a:spcPts val="0"/>
              </a:spcAft>
              <a:buFont typeface="Arial" panose="020B0604020202020204" pitchFamily="34" charset="0"/>
              <a:buChar char="•"/>
            </a:pPr>
            <a:r>
              <a:rPr lang="ro-RO" sz="1600" b="0" i="0" dirty="0">
                <a:solidFill>
                  <a:srgbClr val="192D3A"/>
                </a:solidFill>
                <a:latin typeface="Times New Roman"/>
                <a:ea typeface="Times New Roman"/>
                <a:cs typeface="Times New Roman"/>
                <a:sym typeface="Times New Roman"/>
              </a:rPr>
              <a:t>exemp</a:t>
            </a:r>
            <a:r>
              <a:rPr lang="ro-RO" sz="1600" dirty="0">
                <a:solidFill>
                  <a:srgbClr val="192D3A"/>
                </a:solidFill>
                <a:latin typeface="Times New Roman"/>
                <a:ea typeface="Times New Roman"/>
                <a:cs typeface="Times New Roman"/>
                <a:sym typeface="Times New Roman"/>
              </a:rPr>
              <a:t>larele originale ale proceselor – verbale întocmite pe suport de hârtie la nivelul secțiilor de votare </a:t>
            </a:r>
          </a:p>
          <a:p>
            <a:pPr marL="285750" marR="0" lvl="0" indent="-285750" algn="just" rtl="0">
              <a:spcBef>
                <a:spcPts val="0"/>
              </a:spcBef>
              <a:spcAft>
                <a:spcPts val="0"/>
              </a:spcAft>
              <a:buFont typeface="Arial" panose="020B0604020202020204" pitchFamily="34" charset="0"/>
              <a:buChar char="•"/>
            </a:pPr>
            <a:r>
              <a:rPr lang="ro-RO" sz="1600" b="0" i="0" dirty="0">
                <a:solidFill>
                  <a:srgbClr val="192D3A"/>
                </a:solidFill>
                <a:latin typeface="Times New Roman"/>
                <a:ea typeface="Times New Roman"/>
                <a:cs typeface="Times New Roman"/>
                <a:sym typeface="Times New Roman"/>
              </a:rPr>
              <a:t>concordanța datelor înscrise în procesele – verba</a:t>
            </a:r>
            <a:r>
              <a:rPr lang="ro-RO" sz="1600" dirty="0">
                <a:solidFill>
                  <a:srgbClr val="192D3A"/>
                </a:solidFill>
                <a:latin typeface="Times New Roman"/>
                <a:ea typeface="Times New Roman"/>
                <a:cs typeface="Times New Roman"/>
                <a:sym typeface="Times New Roman"/>
              </a:rPr>
              <a:t>le cu datele înscrise în SIMPV.</a:t>
            </a:r>
          </a:p>
          <a:p>
            <a:pPr marR="0" lvl="0" algn="just" rtl="0">
              <a:spcBef>
                <a:spcPts val="0"/>
              </a:spcBef>
              <a:spcAft>
                <a:spcPts val="0"/>
              </a:spcAft>
            </a:pPr>
            <a:endParaRPr lang="ro-RO" sz="1600" b="0" i="0" dirty="0">
              <a:solidFill>
                <a:srgbClr val="192D3A"/>
              </a:solidFill>
              <a:latin typeface="Times New Roman"/>
              <a:ea typeface="Times New Roman"/>
              <a:cs typeface="Times New Roman"/>
              <a:sym typeface="Times New Roman"/>
            </a:endParaRPr>
          </a:p>
          <a:p>
            <a:pPr marR="0" lvl="0" algn="just" rtl="0">
              <a:spcBef>
                <a:spcPts val="0"/>
              </a:spcBef>
              <a:spcAft>
                <a:spcPts val="0"/>
              </a:spcAft>
            </a:pPr>
            <a:r>
              <a:rPr lang="ro-RO" sz="1600" b="1" i="0" dirty="0">
                <a:solidFill>
                  <a:srgbClr val="192D3A"/>
                </a:solidFill>
                <a:latin typeface="Times New Roman"/>
                <a:ea typeface="Times New Roman"/>
                <a:cs typeface="Times New Roman"/>
                <a:sym typeface="Times New Roman"/>
              </a:rPr>
              <a:t>IMPORTANT</a:t>
            </a:r>
          </a:p>
          <a:p>
            <a:pPr marR="0" lvl="0" algn="just" rtl="0">
              <a:spcBef>
                <a:spcPts val="0"/>
              </a:spcBef>
              <a:spcAft>
                <a:spcPts val="0"/>
              </a:spcAft>
            </a:pPr>
            <a:r>
              <a:rPr lang="ro-RO" sz="1600" b="1" dirty="0">
                <a:solidFill>
                  <a:srgbClr val="192D3A"/>
                </a:solidFill>
                <a:latin typeface="Times New Roman"/>
                <a:ea typeface="Times New Roman"/>
                <a:cs typeface="Times New Roman"/>
                <a:sym typeface="Times New Roman"/>
              </a:rPr>
              <a:t>Verificarea proceselor – verbale pe suport hârtie se realizează în prezența președinților birourilor electorale ale secțiilor de votare, a membrilor biroului electoral al secției de votare, a candidaților și a persoanelor acreditate care îi însoțesc.</a:t>
            </a:r>
            <a:endParaRPr lang="ro-RO" sz="1600" b="1" i="0" dirty="0">
              <a:solidFill>
                <a:srgbClr val="192D3A"/>
              </a:solidFill>
              <a:latin typeface="Times New Roman"/>
              <a:ea typeface="Times New Roman"/>
              <a:cs typeface="Times New Roman"/>
              <a:sym typeface="Times New Roman"/>
            </a:endParaRPr>
          </a:p>
          <a:p>
            <a:pPr marL="285750" marR="0" lvl="0" indent="-285750" algn="just" rtl="0">
              <a:spcBef>
                <a:spcPts val="0"/>
              </a:spcBef>
              <a:spcAft>
                <a:spcPts val="0"/>
              </a:spcAft>
              <a:buFont typeface="Arial" panose="020B0604020202020204" pitchFamily="34" charset="0"/>
              <a:buChar char="•"/>
            </a:pPr>
            <a:endParaRPr lang="ro-RO" sz="1600" b="0" i="0" dirty="0">
              <a:solidFill>
                <a:srgbClr val="192D3A"/>
              </a:solidFill>
              <a:latin typeface="Times New Roman"/>
              <a:ea typeface="Times New Roman"/>
              <a:cs typeface="Times New Roman"/>
              <a:sym typeface="Times New Roman"/>
            </a:endParaRPr>
          </a:p>
          <a:p>
            <a:pPr marL="285750" marR="0" lvl="0" indent="-285750" algn="just" rtl="0">
              <a:spcBef>
                <a:spcPts val="0"/>
              </a:spcBef>
              <a:spcAft>
                <a:spcPts val="0"/>
              </a:spcAft>
              <a:buFont typeface="Arial" panose="020B0604020202020204" pitchFamily="34" charset="0"/>
              <a:buChar char="•"/>
            </a:pPr>
            <a:r>
              <a:rPr lang="ro-RO" sz="1600" dirty="0">
                <a:solidFill>
                  <a:srgbClr val="192D3A"/>
                </a:solidFill>
                <a:latin typeface="Times New Roman"/>
                <a:ea typeface="Times New Roman"/>
                <a:cs typeface="Times New Roman"/>
                <a:sym typeface="Times New Roman"/>
              </a:rPr>
              <a:t>Eventualele neconcordanțe între datele înscrise în exemplarele originale ale proceselor – verbale privind consemnarea rezultatelor pe suport de hârtie sau între datele înscrise în procesele – verbale și datele încărcate în SIMPV se vor rezolva de către birourile electorale de circumscripție și oficiile electorale, la sediile acestora, pe baza documentelor din dosarele menționate anterior.</a:t>
            </a: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39387680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5077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Operațiuni ulterioare completării proceselor-verbale</a:t>
            </a:r>
            <a:endParaRPr sz="2000" b="1" dirty="0">
              <a:solidFill>
                <a:srgbClr val="FF0000"/>
              </a:solidFill>
              <a:latin typeface="Times New Roman"/>
              <a:ea typeface="Times New Roman"/>
              <a:cs typeface="Times New Roman"/>
              <a:sym typeface="Times New Roman"/>
            </a:endParaRPr>
          </a:p>
          <a:p>
            <a:pPr marL="0" marR="0" lvl="0" indent="0" algn="just" rtl="0">
              <a:spcBef>
                <a:spcPts val="0"/>
              </a:spcBef>
              <a:spcAft>
                <a:spcPts val="0"/>
              </a:spcAft>
              <a:buNone/>
            </a:pPr>
            <a:endParaRPr sz="700" b="1" dirty="0">
              <a:solidFill>
                <a:srgbClr val="192D3A"/>
              </a:solidFill>
              <a:latin typeface="Arial"/>
              <a:ea typeface="Arial"/>
              <a:cs typeface="Arial"/>
              <a:sym typeface="Arial"/>
            </a:endParaRPr>
          </a:p>
        </p:txBody>
      </p:sp>
      <p:sp>
        <p:nvSpPr>
          <p:cNvPr id="656" name="Google Shape;656;p73"/>
          <p:cNvSpPr/>
          <p:nvPr/>
        </p:nvSpPr>
        <p:spPr>
          <a:xfrm>
            <a:off x="328676" y="2133471"/>
            <a:ext cx="8421624" cy="42780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0" i="0" dirty="0">
                <a:solidFill>
                  <a:srgbClr val="192D3A"/>
                </a:solidFill>
                <a:latin typeface="Times New Roman"/>
                <a:ea typeface="Times New Roman"/>
                <a:cs typeface="Times New Roman"/>
                <a:sym typeface="Times New Roman"/>
              </a:rPr>
              <a:t>	</a:t>
            </a:r>
            <a:r>
              <a:rPr lang="ro-RO" sz="1600" dirty="0">
                <a:solidFill>
                  <a:srgbClr val="192D3A"/>
                </a:solidFill>
                <a:latin typeface="Times New Roman"/>
                <a:ea typeface="Times New Roman"/>
                <a:cs typeface="Times New Roman"/>
                <a:sym typeface="Times New Roman"/>
              </a:rPr>
              <a:t>Eventualele neconcordanțe între datele înscrise în exemplarele originale ale proceselor – verbale privind consemnarea rezultatelor pe suport de hârtie sau între datele înscrise în procesele – verbale și datele încărcate în SIMPV se vor rezolva de către birourile electorale de circumscripție și oficiile electorale, la sediile acestora, pe baza documentelor din dosarele menționate anterior.</a:t>
            </a:r>
          </a:p>
          <a:p>
            <a:pPr marL="0" marR="0" lvl="0" indent="0" algn="just" rtl="0">
              <a:spcBef>
                <a:spcPts val="0"/>
              </a:spcBef>
              <a:spcAft>
                <a:spcPts val="0"/>
              </a:spcAft>
              <a:buNone/>
            </a:pPr>
            <a:r>
              <a:rPr lang="ro-RO" sz="1600" dirty="0">
                <a:solidFill>
                  <a:srgbClr val="192D3A"/>
                </a:solidFill>
                <a:latin typeface="Times New Roman"/>
                <a:ea typeface="Times New Roman"/>
                <a:cs typeface="Times New Roman"/>
                <a:sym typeface="Times New Roman"/>
              </a:rPr>
              <a:t>	</a:t>
            </a:r>
            <a:r>
              <a:rPr lang="ro-RO" sz="1600" b="1" dirty="0">
                <a:solidFill>
                  <a:srgbClr val="192D3A"/>
                </a:solidFill>
                <a:latin typeface="Times New Roman"/>
                <a:ea typeface="Times New Roman"/>
                <a:cs typeface="Times New Roman"/>
                <a:sym typeface="Times New Roman"/>
              </a:rPr>
              <a:t>În cazul proceselor – verbale pe suport hârtie, acestea se vor certifica prin semnătura președintelui biroului electoral al secției de votare.</a:t>
            </a:r>
          </a:p>
          <a:p>
            <a:pPr marL="0" marR="0" lvl="0" indent="0" algn="just" rtl="0">
              <a:spcBef>
                <a:spcPts val="0"/>
              </a:spcBef>
              <a:spcAft>
                <a:spcPts val="0"/>
              </a:spcAft>
              <a:buNone/>
            </a:pPr>
            <a:endParaRPr lang="ro-RO" sz="16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1" dirty="0">
                <a:solidFill>
                  <a:srgbClr val="192D3A"/>
                </a:solidFill>
                <a:latin typeface="Times New Roman"/>
                <a:ea typeface="Times New Roman"/>
                <a:cs typeface="Times New Roman"/>
                <a:sym typeface="Times New Roman"/>
              </a:rPr>
              <a:t>IMPORTANT</a:t>
            </a:r>
          </a:p>
          <a:p>
            <a:pPr marL="0" marR="0" lvl="0" indent="0" algn="just" rtl="0">
              <a:spcBef>
                <a:spcPts val="0"/>
              </a:spcBef>
              <a:spcAft>
                <a:spcPts val="0"/>
              </a:spcAft>
              <a:buNone/>
            </a:pPr>
            <a:r>
              <a:rPr lang="ro-RO" sz="1600" b="1" dirty="0">
                <a:solidFill>
                  <a:srgbClr val="192D3A"/>
                </a:solidFill>
                <a:latin typeface="Times New Roman"/>
                <a:ea typeface="Times New Roman"/>
                <a:cs typeface="Times New Roman"/>
                <a:sym typeface="Times New Roman"/>
              </a:rPr>
              <a:t> Dacă nu se confirmă corelațiile în aplicația informatică, președintele biroului electoral al secției de votare va lua măsuri de reverificare a datelor și de corectare a acestora.</a:t>
            </a:r>
          </a:p>
          <a:p>
            <a:pPr marL="0" marR="0" lvl="0" indent="0" algn="just" rtl="0">
              <a:spcBef>
                <a:spcPts val="0"/>
              </a:spcBef>
              <a:spcAft>
                <a:spcPts val="0"/>
              </a:spcAft>
              <a:buNone/>
            </a:pPr>
            <a:endParaRPr lang="ro-RO" sz="16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1" dirty="0">
                <a:solidFill>
                  <a:srgbClr val="192D3A"/>
                </a:solidFill>
                <a:latin typeface="Times New Roman"/>
                <a:ea typeface="Times New Roman"/>
                <a:cs typeface="Times New Roman"/>
                <a:sym typeface="Times New Roman"/>
              </a:rPr>
              <a:t>	</a:t>
            </a:r>
            <a:r>
              <a:rPr lang="ro-RO" sz="1600" b="1" u="sng" dirty="0">
                <a:solidFill>
                  <a:srgbClr val="192D3A"/>
                </a:solidFill>
                <a:latin typeface="Times New Roman"/>
                <a:ea typeface="Times New Roman"/>
                <a:cs typeface="Times New Roman"/>
                <a:sym typeface="Times New Roman"/>
              </a:rPr>
              <a:t>În situația în care, la momentul consemnării rezultatului, nu se pot finaliza operațiunile de înscriere a datelor în aplicația informatică deoarece, chiar și după reverificări, cheile de validare nu sunt respectate, președintele biroului electoral al secției de votare trebuie să apeleze numărul unic al centrului de suport tehnic de unde va fi redirecționat către statisticienii din cadrul aparatului tehnic auxiliar al biroului electoral de circumscripție </a:t>
            </a:r>
          </a:p>
          <a:p>
            <a:pPr marL="0" marR="0" lvl="0" indent="0" algn="just" rtl="0">
              <a:spcBef>
                <a:spcPts val="0"/>
              </a:spcBef>
              <a:spcAft>
                <a:spcPts val="0"/>
              </a:spcAft>
              <a:buNone/>
            </a:pPr>
            <a:endParaRPr lang="ro-RO" sz="1600" b="1" dirty="0">
              <a:solidFill>
                <a:srgbClr val="192D3A"/>
              </a:solidFill>
              <a:latin typeface="Times New Roman"/>
              <a:ea typeface="Times New Roman"/>
              <a:cs typeface="Times New Roman"/>
              <a:sym typeface="Times New Roman"/>
            </a:endParaRP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272502356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7847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Operațiuni ulterioare completării proceselor-verbale</a:t>
            </a:r>
            <a:endParaRPr sz="2000" b="1" dirty="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400" dirty="0">
                <a:solidFill>
                  <a:srgbClr val="192D3A"/>
                </a:solidFill>
                <a:latin typeface="Times New Roman"/>
                <a:ea typeface="Times New Roman"/>
                <a:cs typeface="Times New Roman"/>
                <a:sym typeface="Times New Roman"/>
              </a:rPr>
              <a:t> </a:t>
            </a:r>
            <a:r>
              <a:rPr lang="ro-RO" sz="1400" i="1" dirty="0">
                <a:solidFill>
                  <a:srgbClr val="192D3A"/>
                </a:solidFill>
                <a:latin typeface="Times New Roman"/>
                <a:ea typeface="Times New Roman"/>
                <a:cs typeface="Times New Roman"/>
                <a:sym typeface="Times New Roman"/>
              </a:rPr>
              <a:t>(</a:t>
            </a:r>
            <a:r>
              <a:rPr lang="ro-RO" i="1" strike="sngStrike" dirty="0">
                <a:solidFill>
                  <a:srgbClr val="192D3A"/>
                </a:solidFill>
                <a:latin typeface="Times New Roman"/>
                <a:ea typeface="Times New Roman"/>
                <a:cs typeface="Times New Roman"/>
                <a:sym typeface="Times New Roman"/>
              </a:rPr>
              <a:t>art. 6 </a:t>
            </a:r>
            <a:r>
              <a:rPr lang="ro-RO" sz="1400" i="1" strike="sngStrike" dirty="0">
                <a:solidFill>
                  <a:srgbClr val="192D3A"/>
                </a:solidFill>
                <a:latin typeface="Times New Roman"/>
                <a:ea typeface="Times New Roman"/>
                <a:cs typeface="Times New Roman"/>
                <a:sym typeface="Times New Roman"/>
              </a:rPr>
              <a:t>din Decizia BEC nr. 61/2020</a:t>
            </a:r>
            <a:r>
              <a:rPr lang="ro-RO" sz="1400" i="1" dirty="0">
                <a:solidFill>
                  <a:srgbClr val="192D3A"/>
                </a:solidFill>
                <a:latin typeface="Times New Roman"/>
                <a:ea typeface="Times New Roman"/>
                <a:cs typeface="Times New Roman"/>
                <a:sym typeface="Times New Roman"/>
              </a:rPr>
              <a:t>)</a:t>
            </a:r>
            <a:endParaRPr sz="1400" i="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700" b="1" dirty="0">
              <a:solidFill>
                <a:srgbClr val="192D3A"/>
              </a:solidFill>
              <a:latin typeface="Arial"/>
              <a:ea typeface="Arial"/>
              <a:cs typeface="Arial"/>
              <a:sym typeface="Arial"/>
            </a:endParaRPr>
          </a:p>
        </p:txBody>
      </p:sp>
      <p:sp>
        <p:nvSpPr>
          <p:cNvPr id="656" name="Google Shape;656;p73"/>
          <p:cNvSpPr/>
          <p:nvPr/>
        </p:nvSpPr>
        <p:spPr>
          <a:xfrm>
            <a:off x="357546" y="2041107"/>
            <a:ext cx="8421624" cy="42780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1" i="0" dirty="0">
                <a:solidFill>
                  <a:srgbClr val="192D3A"/>
                </a:solidFill>
                <a:latin typeface="Times New Roman"/>
                <a:ea typeface="Times New Roman"/>
                <a:cs typeface="Times New Roman"/>
                <a:sym typeface="Times New Roman"/>
              </a:rPr>
              <a:t>IMPORTANT</a:t>
            </a:r>
          </a:p>
          <a:p>
            <a:pPr marL="0" marR="0" lvl="0" indent="0" algn="just" rtl="0">
              <a:spcBef>
                <a:spcPts val="0"/>
              </a:spcBef>
              <a:spcAft>
                <a:spcPts val="0"/>
              </a:spcAft>
              <a:buNone/>
            </a:pPr>
            <a:endParaRPr lang="ro-RO" sz="1600" b="1"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1" dirty="0">
                <a:solidFill>
                  <a:srgbClr val="192D3A"/>
                </a:solidFill>
                <a:latin typeface="Times New Roman"/>
                <a:ea typeface="Times New Roman"/>
                <a:cs typeface="Times New Roman"/>
                <a:sym typeface="Times New Roman"/>
              </a:rPr>
              <a:t>	D</a:t>
            </a:r>
            <a:r>
              <a:rPr lang="ro-RO" sz="1600" b="1" i="0" dirty="0">
                <a:solidFill>
                  <a:srgbClr val="192D3A"/>
                </a:solidFill>
                <a:latin typeface="Times New Roman"/>
                <a:ea typeface="Times New Roman"/>
                <a:cs typeface="Times New Roman"/>
                <a:sym typeface="Times New Roman"/>
              </a:rPr>
              <a:t>acă după efectuarea tuturor operațiunilor menționate anterior, </a:t>
            </a:r>
            <a:r>
              <a:rPr lang="ro-RO" sz="1600" b="1" i="0" u="sng" dirty="0">
                <a:solidFill>
                  <a:srgbClr val="192D3A"/>
                </a:solidFill>
                <a:latin typeface="Times New Roman"/>
                <a:ea typeface="Times New Roman"/>
                <a:cs typeface="Times New Roman"/>
                <a:sym typeface="Times New Roman"/>
              </a:rPr>
              <a:t>cheile de validare nu sunt respectate</a:t>
            </a:r>
            <a:r>
              <a:rPr lang="ro-RO" sz="1600" b="1" i="0" dirty="0">
                <a:solidFill>
                  <a:srgbClr val="192D3A"/>
                </a:solidFill>
                <a:latin typeface="Times New Roman"/>
                <a:ea typeface="Times New Roman"/>
                <a:cs typeface="Times New Roman"/>
                <a:sym typeface="Times New Roman"/>
              </a:rPr>
              <a:t>, </a:t>
            </a:r>
            <a:r>
              <a:rPr lang="ro-RO" sz="1600" b="1" i="0" u="sng" dirty="0">
                <a:solidFill>
                  <a:srgbClr val="192D3A"/>
                </a:solidFill>
                <a:latin typeface="Times New Roman"/>
                <a:ea typeface="Times New Roman"/>
                <a:cs typeface="Times New Roman"/>
                <a:sym typeface="Times New Roman"/>
              </a:rPr>
              <a:t>președintele biroului electoral al secției de votare va asigura încărcarea în SIMPV numai a fotografiei procesului – verbal.</a:t>
            </a:r>
          </a:p>
          <a:p>
            <a:pPr marL="0" marR="0" lvl="0" indent="0" algn="just" rtl="0">
              <a:spcBef>
                <a:spcPts val="0"/>
              </a:spcBef>
              <a:spcAft>
                <a:spcPts val="0"/>
              </a:spcAft>
              <a:buNone/>
            </a:pPr>
            <a:endParaRPr lang="ro-RO" sz="1600" u="sng"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dirty="0">
                <a:solidFill>
                  <a:srgbClr val="192D3A"/>
                </a:solidFill>
                <a:latin typeface="Times New Roman"/>
                <a:ea typeface="Times New Roman"/>
                <a:cs typeface="Times New Roman"/>
                <a:sym typeface="Times New Roman"/>
              </a:rPr>
              <a:t>	În situația de mai sus, datele vor fi corectate și/sau încărcate în SIMPV de președintele biroului electoral al secției de votare, cu asistența operatorului de calculator numai în baza deciziei biroului electoral de circumscripție județeană sau a oficiului electoral, după caz, la sediul acestuia. În acest caz, </a:t>
            </a:r>
            <a:r>
              <a:rPr lang="ro-RO" sz="1600" b="1" u="sng" dirty="0">
                <a:solidFill>
                  <a:srgbClr val="192D3A"/>
                </a:solidFill>
                <a:latin typeface="Times New Roman"/>
                <a:ea typeface="Times New Roman"/>
                <a:cs typeface="Times New Roman"/>
                <a:sym typeface="Times New Roman"/>
              </a:rPr>
              <a:t>la sediul biroului electoral de circumscripție județeană sau al oficiului electoral, după caz, se vor deplasa, </a:t>
            </a:r>
            <a:r>
              <a:rPr lang="ro-RO" sz="1600" b="1" dirty="0">
                <a:solidFill>
                  <a:srgbClr val="192D3A"/>
                </a:solidFill>
                <a:latin typeface="Times New Roman"/>
                <a:ea typeface="Times New Roman"/>
                <a:cs typeface="Times New Roman"/>
                <a:sym typeface="Times New Roman"/>
              </a:rPr>
              <a:t>ÎN MOD OBLIGATORIU, </a:t>
            </a:r>
            <a:r>
              <a:rPr lang="ro-RO" sz="1600" b="1" u="sng" dirty="0">
                <a:solidFill>
                  <a:srgbClr val="192D3A"/>
                </a:solidFill>
                <a:latin typeface="Times New Roman"/>
                <a:ea typeface="Times New Roman"/>
                <a:cs typeface="Times New Roman"/>
                <a:sym typeface="Times New Roman"/>
              </a:rPr>
              <a:t>președintele biroului electoral al secției de votare, locțiitorul acestuia, precum și operatorul de calculator.</a:t>
            </a:r>
          </a:p>
          <a:p>
            <a:pPr marL="0" marR="0" lvl="0" indent="0" algn="just" rtl="0">
              <a:spcBef>
                <a:spcPts val="0"/>
              </a:spcBef>
              <a:spcAft>
                <a:spcPts val="0"/>
              </a:spcAft>
              <a:buNone/>
            </a:pPr>
            <a:endParaRPr lang="ro-RO" sz="16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1" dirty="0">
                <a:solidFill>
                  <a:srgbClr val="192D3A"/>
                </a:solidFill>
                <a:latin typeface="Times New Roman"/>
                <a:ea typeface="Times New Roman"/>
                <a:cs typeface="Times New Roman"/>
                <a:sym typeface="Times New Roman"/>
              </a:rPr>
              <a:t>	În cazul în care la sediul biroului electoral de circumscripție sau al oficiului electoral se identifică neconcordanțe ale datelor încărcate în SIMPV cu cele corect înscrise pe procesele – verbale pe suport hârtie, corecțiile datelor se realizează numai în baza deciziei biroului electoral de circumscripție sau a oficiului electoral, după caz.</a:t>
            </a: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10414533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5077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Operațiuni ulterioare completării proceselor-verbale</a:t>
            </a:r>
            <a:endParaRPr sz="2000" b="1" dirty="0">
              <a:solidFill>
                <a:srgbClr val="FF0000"/>
              </a:solidFill>
              <a:latin typeface="Times New Roman"/>
              <a:ea typeface="Times New Roman"/>
              <a:cs typeface="Times New Roman"/>
              <a:sym typeface="Times New Roman"/>
            </a:endParaRPr>
          </a:p>
          <a:p>
            <a:pPr marL="0" marR="0" lvl="0" indent="0" algn="just" rtl="0">
              <a:spcBef>
                <a:spcPts val="0"/>
              </a:spcBef>
              <a:spcAft>
                <a:spcPts val="0"/>
              </a:spcAft>
              <a:buNone/>
            </a:pPr>
            <a:endParaRPr sz="700" b="1" dirty="0">
              <a:solidFill>
                <a:srgbClr val="192D3A"/>
              </a:solidFill>
              <a:latin typeface="Arial"/>
              <a:ea typeface="Arial"/>
              <a:cs typeface="Arial"/>
              <a:sym typeface="Arial"/>
            </a:endParaRP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7A50FFD9-77BE-40AA-8706-CFEA75BDBEDF}"/>
              </a:ext>
            </a:extLst>
          </p:cNvPr>
          <p:cNvPicPr>
            <a:picLocks noChangeAspect="1"/>
          </p:cNvPicPr>
          <p:nvPr/>
        </p:nvPicPr>
        <p:blipFill>
          <a:blip r:embed="rId4"/>
          <a:stretch>
            <a:fillRect/>
          </a:stretch>
        </p:blipFill>
        <p:spPr>
          <a:xfrm>
            <a:off x="4863135" y="1415931"/>
            <a:ext cx="4048775" cy="5192038"/>
          </a:xfrm>
          <a:prstGeom prst="rect">
            <a:avLst/>
          </a:prstGeom>
        </p:spPr>
      </p:pic>
      <p:pic>
        <p:nvPicPr>
          <p:cNvPr id="7" name="Picture 6">
            <a:extLst>
              <a:ext uri="{FF2B5EF4-FFF2-40B4-BE49-F238E27FC236}">
                <a16:creationId xmlns:a16="http://schemas.microsoft.com/office/drawing/2014/main" id="{0F49CFDB-29A7-47A5-A740-E2513486C1C2}"/>
              </a:ext>
            </a:extLst>
          </p:cNvPr>
          <p:cNvPicPr>
            <a:picLocks noChangeAspect="1"/>
          </p:cNvPicPr>
          <p:nvPr/>
        </p:nvPicPr>
        <p:blipFill>
          <a:blip r:embed="rId5"/>
          <a:stretch>
            <a:fillRect/>
          </a:stretch>
        </p:blipFill>
        <p:spPr>
          <a:xfrm>
            <a:off x="519583" y="1526492"/>
            <a:ext cx="4048775" cy="5106530"/>
          </a:xfrm>
          <a:prstGeom prst="rect">
            <a:avLst/>
          </a:prstGeom>
        </p:spPr>
      </p:pic>
    </p:spTree>
    <p:extLst>
      <p:ext uri="{BB962C8B-B14F-4D97-AF65-F5344CB8AC3E}">
        <p14:creationId xmlns:p14="http://schemas.microsoft.com/office/powerpoint/2010/main" val="325280002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3" name="Google Shape;663;p74"/>
          <p:cNvSpPr/>
          <p:nvPr/>
        </p:nvSpPr>
        <p:spPr>
          <a:xfrm>
            <a:off x="611560" y="620688"/>
            <a:ext cx="8244408" cy="10310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ÎNCHEIEREA ACTIVITĂȚII</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BIROURILOR ELECTORALE ALE SECȚIILOR DE VOTARE</a:t>
            </a:r>
            <a:endParaRPr dirty="0"/>
          </a:p>
          <a:p>
            <a:pPr marL="0" marR="0" lvl="0" indent="0" algn="ctr" rtl="0">
              <a:spcBef>
                <a:spcPts val="0"/>
              </a:spcBef>
              <a:spcAft>
                <a:spcPts val="0"/>
              </a:spcAft>
              <a:buNone/>
            </a:pPr>
            <a:r>
              <a:rPr lang="ro-RO" sz="1400" i="1" dirty="0">
                <a:solidFill>
                  <a:srgbClr val="192D3A"/>
                </a:solidFill>
                <a:latin typeface="Times New Roman"/>
                <a:ea typeface="Times New Roman"/>
                <a:cs typeface="Times New Roman"/>
                <a:sym typeface="Times New Roman"/>
              </a:rPr>
              <a:t>(</a:t>
            </a:r>
            <a:r>
              <a:rPr lang="ro-RO" sz="1200" i="1" dirty="0">
                <a:solidFill>
                  <a:srgbClr val="00B050"/>
                </a:solidFill>
                <a:latin typeface="Times New Roman"/>
                <a:ea typeface="Times New Roman"/>
                <a:cs typeface="Times New Roman"/>
                <a:sym typeface="Times New Roman"/>
              </a:rPr>
              <a:t>art. 12 alin. (3) din OUG nr. 98/2024</a:t>
            </a:r>
            <a:r>
              <a:rPr lang="ro-RO" sz="1400" i="1" dirty="0">
                <a:solidFill>
                  <a:srgbClr val="192D3A"/>
                </a:solidFill>
                <a:latin typeface="Times New Roman"/>
                <a:ea typeface="Times New Roman"/>
                <a:cs typeface="Times New Roman"/>
                <a:sym typeface="Times New Roman"/>
              </a:rPr>
              <a:t>)</a:t>
            </a:r>
            <a:endParaRPr sz="1400" i="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700" b="1" dirty="0">
              <a:solidFill>
                <a:srgbClr val="000000"/>
              </a:solidFill>
              <a:latin typeface="Arial"/>
              <a:ea typeface="Arial"/>
              <a:cs typeface="Arial"/>
              <a:sym typeface="Arial"/>
            </a:endParaRPr>
          </a:p>
        </p:txBody>
      </p:sp>
      <p:pic>
        <p:nvPicPr>
          <p:cNvPr id="664" name="Google Shape;664;p74"/>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4A978DB9-DEB5-B8F0-90A3-134B13601C38}"/>
              </a:ext>
            </a:extLst>
          </p:cNvPr>
          <p:cNvSpPr txBox="1"/>
          <p:nvPr/>
        </p:nvSpPr>
        <p:spPr>
          <a:xfrm>
            <a:off x="701316" y="3052482"/>
            <a:ext cx="8064896" cy="1764714"/>
          </a:xfrm>
          <a:prstGeom prst="rect">
            <a:avLst/>
          </a:prstGeom>
          <a:noFill/>
        </p:spPr>
        <p:txBody>
          <a:bodyPr wrap="square">
            <a:spAutoFit/>
          </a:bodyPr>
          <a:lstStyle/>
          <a:p>
            <a:pPr algn="ctr">
              <a:lnSpc>
                <a:spcPct val="107000"/>
              </a:lnSpc>
              <a:spcAft>
                <a:spcPts val="8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BESV își încetează activitatea</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în ziua imediat următoare alegerilor, la ora 24.00.</a:t>
            </a:r>
          </a:p>
          <a:p>
            <a:pPr algn="ct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După încetarea activității birourilor electorale ale secțiilor de votare, atribuțiile acestora sunt duse la îndeplinire de biroul electoral de circumscripție sau oficiul electoral ierarhic superior.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6" name="Google Shape;186;p10"/>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353D7655-AE02-FA49-97C0-E21E2E878567}"/>
              </a:ext>
            </a:extLst>
          </p:cNvPr>
          <p:cNvSpPr txBox="1"/>
          <p:nvPr/>
        </p:nvSpPr>
        <p:spPr>
          <a:xfrm>
            <a:off x="1506069" y="396081"/>
            <a:ext cx="6131859" cy="800219"/>
          </a:xfrm>
          <a:prstGeom prst="rect">
            <a:avLst/>
          </a:prstGeom>
          <a:noFill/>
        </p:spPr>
        <p:txBody>
          <a:bodyPr wrap="square">
            <a:spAutoFit/>
          </a:bodyPr>
          <a:lstStyle/>
          <a:p>
            <a:pPr algn="ctr"/>
            <a:r>
              <a:rPr lang="ro-RO" sz="1800" b="1" dirty="0">
                <a:effectLst/>
                <a:latin typeface="Times New Roman" panose="02020603050405020304" pitchFamily="18" charset="0"/>
                <a:ea typeface="Calibri" panose="020F0502020204030204" pitchFamily="34" charset="0"/>
              </a:rPr>
              <a:t>OPERAȚIUNI ÎN PREZIUA ALEGERILOR </a:t>
            </a:r>
            <a:endParaRPr lang="ro-RO" b="1" dirty="0">
              <a:latin typeface="Times New Roman" panose="02020603050405020304" pitchFamily="18" charset="0"/>
              <a:ea typeface="Calibri" panose="020F0502020204030204" pitchFamily="34" charset="0"/>
            </a:endParaRPr>
          </a:p>
          <a:p>
            <a:pPr algn="ctr"/>
            <a:r>
              <a:rPr lang="ro-RO" sz="1800" b="1" dirty="0">
                <a:effectLst/>
                <a:latin typeface="Times New Roman" panose="02020603050405020304" pitchFamily="18" charset="0"/>
                <a:ea typeface="Calibri" panose="020F0502020204030204" pitchFamily="34" charset="0"/>
              </a:rPr>
              <a:t>30 noiembrie 2024</a:t>
            </a:r>
          </a:p>
          <a:p>
            <a:pPr algn="ctr"/>
            <a:r>
              <a:rPr lang="ro-RO" sz="1000" i="1" dirty="0">
                <a:latin typeface="Times New Roman" panose="02020603050405020304" pitchFamily="18" charset="0"/>
                <a:cs typeface="Times New Roman" panose="02020603050405020304" pitchFamily="18" charset="0"/>
              </a:rPr>
              <a:t>(Decizia BEC 21D/2024)</a:t>
            </a:r>
          </a:p>
        </p:txBody>
      </p:sp>
      <p:sp>
        <p:nvSpPr>
          <p:cNvPr id="8" name="TextBox 7">
            <a:extLst>
              <a:ext uri="{FF2B5EF4-FFF2-40B4-BE49-F238E27FC236}">
                <a16:creationId xmlns:a16="http://schemas.microsoft.com/office/drawing/2014/main" id="{9EB864B0-E602-2534-20BF-7BFA1F1AAAD3}"/>
              </a:ext>
            </a:extLst>
          </p:cNvPr>
          <p:cNvSpPr txBox="1"/>
          <p:nvPr/>
        </p:nvSpPr>
        <p:spPr>
          <a:xfrm>
            <a:off x="253672" y="1560769"/>
            <a:ext cx="8754644" cy="4901150"/>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ro-RO" sz="1400" dirty="0">
                <a:latin typeface="Times New Roman" panose="02020603050405020304" pitchFamily="18" charset="0"/>
                <a:cs typeface="Times New Roman" panose="02020603050405020304" pitchFamily="18" charset="0"/>
              </a:rPr>
              <a:t>La toate operațiunile unui birou electoral al unei secții de votare și ale unui birou electoral pentru votul prin </a:t>
            </a:r>
            <a:r>
              <a:rPr lang="ro-RO" sz="1400" dirty="0" err="1">
                <a:latin typeface="Times New Roman" panose="02020603050405020304" pitchFamily="18" charset="0"/>
                <a:cs typeface="Times New Roman" panose="02020603050405020304" pitchFamily="18" charset="0"/>
              </a:rPr>
              <a:t>corespondenţă</a:t>
            </a:r>
            <a:r>
              <a:rPr lang="ro-RO" sz="1400" dirty="0">
                <a:latin typeface="Times New Roman" panose="02020603050405020304" pitchFamily="18" charset="0"/>
                <a:cs typeface="Times New Roman" panose="02020603050405020304" pitchFamily="18" charset="0"/>
              </a:rPr>
              <a:t> pot asista </a:t>
            </a:r>
            <a:r>
              <a:rPr lang="ro-RO" sz="1400" b="1" dirty="0">
                <a:latin typeface="Times New Roman" panose="02020603050405020304" pitchFamily="18" charset="0"/>
                <a:cs typeface="Times New Roman" panose="02020603050405020304" pitchFamily="18" charset="0"/>
              </a:rPr>
              <a:t>DELEGAȚI AI FORMAȚIUNILOR POLITICE CARE PARTICIPĂ LA ALEGERI ȘI NU AU REPREZENTANȚI ÎN RESPECTIVUL BIROU ELECTORAL</a:t>
            </a:r>
            <a:r>
              <a:rPr lang="ro-RO" sz="1400" dirty="0">
                <a:latin typeface="Times New Roman" panose="02020603050405020304" pitchFamily="18" charset="0"/>
                <a:cs typeface="Times New Roman" panose="02020603050405020304" pitchFamily="18" charset="0"/>
              </a:rPr>
              <a:t>, denumiți în continuare </a:t>
            </a:r>
            <a:r>
              <a:rPr lang="ro-RO" sz="1400" b="1" dirty="0">
                <a:latin typeface="Times New Roman" panose="02020603050405020304" pitchFamily="18" charset="0"/>
                <a:cs typeface="Times New Roman" panose="02020603050405020304" pitchFamily="18" charset="0"/>
              </a:rPr>
              <a:t>delegați</a:t>
            </a:r>
            <a:r>
              <a:rPr lang="ro-RO" sz="1400" dirty="0">
                <a:latin typeface="Times New Roman" panose="02020603050405020304" pitchFamily="18" charset="0"/>
                <a:cs typeface="Times New Roman" panose="02020603050405020304" pitchFamily="18" charset="0"/>
              </a:rPr>
              <a:t>. </a:t>
            </a:r>
          </a:p>
          <a:p>
            <a:pPr marL="285750" indent="-285750" algn="just">
              <a:lnSpc>
                <a:spcPct val="150000"/>
              </a:lnSpc>
              <a:buFont typeface="Arial" panose="020B0604020202020204" pitchFamily="34" charset="0"/>
              <a:buChar char="•"/>
            </a:pPr>
            <a:endParaRPr lang="ro-RO" sz="14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Delegații pot asista la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operaţiunile</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electorale în preziua votării, în intervalul </a:t>
            </a:r>
            <a:r>
              <a:rPr lang="ro-RO"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18,00-20,00, și în ziua votării, începând cu ora 6,00 </a:t>
            </a:r>
            <a:r>
              <a:rPr lang="ro-RO"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terminând cu momentul încheierii </a:t>
            </a:r>
            <a:r>
              <a:rPr lang="ro-RO"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semnării de către membrii biroului electoral al </a:t>
            </a:r>
            <a:r>
              <a:rPr lang="ro-RO"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secţiei</a:t>
            </a:r>
            <a:r>
              <a:rPr lang="ro-RO"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de votare a proceselor-verbale privind rezultatele votării în </a:t>
            </a:r>
            <a:r>
              <a:rPr lang="ro-RO"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secţia</a:t>
            </a:r>
            <a:r>
              <a:rPr lang="ro-RO"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respectivă</a:t>
            </a:r>
            <a:r>
              <a:rPr lang="ro-RO"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lgn="just">
              <a:lnSpc>
                <a:spcPct val="150000"/>
              </a:lnSpc>
              <a:buFont typeface="Arial" panose="020B0604020202020204" pitchFamily="34" charset="0"/>
              <a:buChar char="•"/>
            </a:pPr>
            <a:endParaRPr lang="ro-RO" sz="14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ro-RO" sz="1400" dirty="0">
                <a:latin typeface="Times New Roman" panose="02020603050405020304" pitchFamily="18" charset="0"/>
                <a:cs typeface="Times New Roman" panose="02020603050405020304" pitchFamily="18" charset="0"/>
              </a:rPr>
              <a:t>Prin formațiuni politice care participă la alegeri se înțelege partidele politice, </a:t>
            </a:r>
            <a:r>
              <a:rPr lang="ro-RO" sz="1400" dirty="0" err="1">
                <a:latin typeface="Times New Roman" panose="02020603050405020304" pitchFamily="18" charset="0"/>
                <a:cs typeface="Times New Roman" panose="02020603050405020304" pitchFamily="18" charset="0"/>
              </a:rPr>
              <a:t>alianţele</a:t>
            </a:r>
            <a:r>
              <a:rPr lang="ro-RO" sz="1400" dirty="0">
                <a:latin typeface="Times New Roman" panose="02020603050405020304" pitchFamily="18" charset="0"/>
                <a:cs typeface="Times New Roman" panose="02020603050405020304" pitchFamily="18" charset="0"/>
              </a:rPr>
              <a:t> politice și </a:t>
            </a:r>
            <a:r>
              <a:rPr lang="ro-RO" sz="1400" dirty="0" err="1">
                <a:latin typeface="Times New Roman" panose="02020603050405020304" pitchFamily="18" charset="0"/>
                <a:cs typeface="Times New Roman" panose="02020603050405020304" pitchFamily="18" charset="0"/>
              </a:rPr>
              <a:t>organizaţiile</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cetăţenilor</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aparţinând</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minorităţilor</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naţionale</a:t>
            </a:r>
            <a:r>
              <a:rPr lang="ro-RO" sz="1400" dirty="0">
                <a:latin typeface="Times New Roman" panose="02020603050405020304" pitchFamily="18" charset="0"/>
                <a:cs typeface="Times New Roman" panose="02020603050405020304" pitchFamily="18" charset="0"/>
              </a:rPr>
              <a:t> care au candidaturi admise definitiv.</a:t>
            </a:r>
          </a:p>
          <a:p>
            <a:pPr marL="285750" indent="-285750" algn="just">
              <a:lnSpc>
                <a:spcPct val="150000"/>
              </a:lnSpc>
              <a:buFont typeface="Arial" panose="020B0604020202020204" pitchFamily="34" charset="0"/>
              <a:buChar char="•"/>
            </a:pPr>
            <a:endParaRPr lang="ro-RO" sz="1400" dirty="0">
              <a:latin typeface="Times New Roman" panose="02020603050405020304" pitchFamily="18" charset="0"/>
              <a:cs typeface="Times New Roman" panose="02020603050405020304" pitchFamily="18" charset="0"/>
            </a:endParaRPr>
          </a:p>
          <a:p>
            <a:pPr algn="just">
              <a:lnSpc>
                <a:spcPct val="150000"/>
              </a:lnSpc>
            </a:pPr>
            <a:r>
              <a:rPr lang="ro-RO" sz="1400" b="1" dirty="0">
                <a:solidFill>
                  <a:srgbClr val="0070C0"/>
                </a:solidFill>
                <a:latin typeface="Times New Roman" panose="02020603050405020304" pitchFamily="18" charset="0"/>
                <a:cs typeface="Times New Roman" panose="02020603050405020304" pitchFamily="18" charset="0"/>
              </a:rPr>
              <a:t>IMPORTANT</a:t>
            </a:r>
          </a:p>
          <a:p>
            <a:pPr algn="just">
              <a:lnSpc>
                <a:spcPct val="150000"/>
              </a:lnSpc>
            </a:pP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Nicio persoană nu poate fi acreditată ca delegat pe lângă mai multe birouri electorale.</a:t>
            </a:r>
          </a:p>
          <a:p>
            <a:pPr algn="just">
              <a:lnSpc>
                <a:spcPct val="150000"/>
              </a:lnSpc>
            </a:pP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În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secţia</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de votare, </a:t>
            </a:r>
            <a:r>
              <a:rPr lang="ro-RO"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delegații pot </a:t>
            </a:r>
            <a:r>
              <a:rPr lang="ro-RO"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staţiona</a:t>
            </a:r>
            <a:r>
              <a:rPr lang="ro-RO"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numai în </a:t>
            </a:r>
            <a:r>
              <a:rPr lang="ro-RO"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spaţiul</a:t>
            </a:r>
            <a:r>
              <a:rPr lang="ro-RO"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stabilit în acest sens de către </a:t>
            </a:r>
            <a:r>
              <a:rPr lang="ro-RO"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preşedintele</a:t>
            </a:r>
            <a:r>
              <a:rPr lang="ro-RO"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biroului electoral al </a:t>
            </a:r>
            <a:r>
              <a:rPr lang="ro-RO"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secţiei</a:t>
            </a:r>
            <a:r>
              <a:rPr lang="ro-RO"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de votare.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589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6" name="Google Shape;186;p10"/>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353D7655-AE02-FA49-97C0-E21E2E878567}"/>
              </a:ext>
            </a:extLst>
          </p:cNvPr>
          <p:cNvSpPr txBox="1"/>
          <p:nvPr/>
        </p:nvSpPr>
        <p:spPr>
          <a:xfrm>
            <a:off x="1815352" y="530532"/>
            <a:ext cx="6131859" cy="800219"/>
          </a:xfrm>
          <a:prstGeom prst="rect">
            <a:avLst/>
          </a:prstGeom>
          <a:noFill/>
        </p:spPr>
        <p:txBody>
          <a:bodyPr wrap="square">
            <a:spAutoFit/>
          </a:bodyPr>
          <a:lstStyle/>
          <a:p>
            <a:pPr algn="ctr"/>
            <a:r>
              <a:rPr lang="ro-RO" sz="1800" b="1" dirty="0">
                <a:effectLst/>
                <a:latin typeface="Times New Roman" panose="02020603050405020304" pitchFamily="18" charset="0"/>
                <a:ea typeface="Calibri" panose="020F0502020204030204" pitchFamily="34" charset="0"/>
              </a:rPr>
              <a:t>OPERAȚIUNI ÎN PREZIUA ALEGERILOR </a:t>
            </a:r>
            <a:endParaRPr lang="ro-RO" b="1" dirty="0">
              <a:latin typeface="Times New Roman" panose="02020603050405020304" pitchFamily="18" charset="0"/>
              <a:ea typeface="Calibri" panose="020F0502020204030204" pitchFamily="34" charset="0"/>
            </a:endParaRPr>
          </a:p>
          <a:p>
            <a:pPr algn="ctr"/>
            <a:r>
              <a:rPr lang="ro-RO" sz="1800" b="1" dirty="0">
                <a:effectLst/>
                <a:latin typeface="Times New Roman" panose="02020603050405020304" pitchFamily="18" charset="0"/>
                <a:ea typeface="Calibri" panose="020F0502020204030204" pitchFamily="34" charset="0"/>
              </a:rPr>
              <a:t>30 noiembrie 2024</a:t>
            </a:r>
          </a:p>
          <a:p>
            <a:pPr algn="ctr"/>
            <a:r>
              <a:rPr lang="ro-RO" sz="1000" i="1" dirty="0">
                <a:latin typeface="Times New Roman" panose="02020603050405020304" pitchFamily="18" charset="0"/>
                <a:cs typeface="Times New Roman" panose="02020603050405020304" pitchFamily="18" charset="0"/>
              </a:rPr>
              <a:t>(Decizia BEC 21D/2024)</a:t>
            </a:r>
          </a:p>
        </p:txBody>
      </p:sp>
      <p:sp>
        <p:nvSpPr>
          <p:cNvPr id="5" name="TextBox 4">
            <a:extLst>
              <a:ext uri="{FF2B5EF4-FFF2-40B4-BE49-F238E27FC236}">
                <a16:creationId xmlns:a16="http://schemas.microsoft.com/office/drawing/2014/main" id="{F0D718A6-3F27-CEE2-3B2C-952619C94C26}"/>
              </a:ext>
            </a:extLst>
          </p:cNvPr>
          <p:cNvSpPr txBox="1"/>
          <p:nvPr/>
        </p:nvSpPr>
        <p:spPr>
          <a:xfrm>
            <a:off x="161364" y="2014763"/>
            <a:ext cx="4719917" cy="3788922"/>
          </a:xfrm>
          <a:prstGeom prst="rect">
            <a:avLst/>
          </a:prstGeom>
          <a:noFill/>
        </p:spPr>
        <p:txBody>
          <a:bodyPr wrap="square">
            <a:spAutoFit/>
          </a:bodyPr>
          <a:lstStyle/>
          <a:p>
            <a:pPr indent="457200" algn="just">
              <a:lnSpc>
                <a:spcPct val="115000"/>
              </a:lnSpc>
            </a:pPr>
            <a:r>
              <a:rPr lang="ro-RO" sz="1400" b="1" dirty="0" err="1">
                <a:effectLst/>
                <a:latin typeface="Times New Roman" panose="02020603050405020304" pitchFamily="18" charset="0"/>
                <a:ea typeface="Times New Roman" panose="02020603050405020304" pitchFamily="18" charset="0"/>
                <a:cs typeface="Times New Roman" panose="02020603050405020304" pitchFamily="18" charset="0"/>
              </a:rPr>
              <a:t>Delegaţii</a:t>
            </a:r>
            <a:r>
              <a:rPr lang="ro-RO"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400" b="1" dirty="0" err="1">
                <a:effectLst/>
                <a:latin typeface="Times New Roman" panose="02020603050405020304" pitchFamily="18" charset="0"/>
                <a:ea typeface="Times New Roman" panose="02020603050405020304" pitchFamily="18" charset="0"/>
                <a:cs typeface="Times New Roman" panose="02020603050405020304" pitchFamily="18" charset="0"/>
              </a:rPr>
              <a:t>acreditaţi</a:t>
            </a:r>
            <a:r>
              <a:rPr lang="ro-RO" sz="1400" b="1" dirty="0">
                <a:effectLst/>
                <a:latin typeface="Times New Roman" panose="02020603050405020304" pitchFamily="18" charset="0"/>
                <a:ea typeface="Times New Roman" panose="02020603050405020304" pitchFamily="18" charset="0"/>
                <a:cs typeface="Times New Roman" panose="02020603050405020304" pitchFamily="18" charset="0"/>
              </a:rPr>
              <a:t> pot asista </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la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operaţiunile</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birourilor electorale numai </a:t>
            </a:r>
            <a:r>
              <a:rPr lang="ro-RO" sz="1400" b="1" dirty="0">
                <a:effectLst/>
                <a:latin typeface="Times New Roman" panose="02020603050405020304" pitchFamily="18" charset="0"/>
                <a:ea typeface="Times New Roman" panose="02020603050405020304" pitchFamily="18" charset="0"/>
                <a:cs typeface="Times New Roman" panose="02020603050405020304" pitchFamily="18" charset="0"/>
              </a:rPr>
              <a:t>pe baza documentului de acreditare emis de către biroul electoral de </a:t>
            </a:r>
            <a:r>
              <a:rPr lang="ro-RO" sz="1400" b="1" dirty="0" err="1">
                <a:effectLst/>
                <a:latin typeface="Times New Roman" panose="02020603050405020304" pitchFamily="18" charset="0"/>
                <a:ea typeface="Times New Roman" panose="02020603050405020304" pitchFamily="18" charset="0"/>
                <a:cs typeface="Times New Roman" panose="02020603050405020304" pitchFamily="18" charset="0"/>
              </a:rPr>
              <a:t>circumscripţie</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ro-RO" sz="1400" u="sng" dirty="0">
                <a:effectLst/>
                <a:latin typeface="Times New Roman" panose="02020603050405020304" pitchFamily="18" charset="0"/>
                <a:ea typeface="Times New Roman" panose="02020603050405020304" pitchFamily="18" charset="0"/>
                <a:cs typeface="Times New Roman" panose="02020603050405020304" pitchFamily="18" charset="0"/>
              </a:rPr>
              <a:t>este valabil </a:t>
            </a:r>
            <a:r>
              <a:rPr lang="ro-RO" sz="1400" u="sng"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400" u="sng" dirty="0">
                <a:effectLst/>
                <a:latin typeface="Times New Roman" panose="02020603050405020304" pitchFamily="18" charset="0"/>
                <a:ea typeface="Times New Roman" panose="02020603050405020304" pitchFamily="18" charset="0"/>
                <a:cs typeface="Times New Roman" panose="02020603050405020304" pitchFamily="18" charset="0"/>
              </a:rPr>
              <a:t> în copie, </a:t>
            </a:r>
            <a:r>
              <a:rPr lang="ro-RO" sz="1400" u="sng" dirty="0" err="1">
                <a:effectLst/>
                <a:latin typeface="Times New Roman" panose="02020603050405020304" pitchFamily="18" charset="0"/>
                <a:ea typeface="Times New Roman" panose="02020603050405020304" pitchFamily="18" charset="0"/>
                <a:cs typeface="Times New Roman" panose="02020603050405020304" pitchFamily="18" charset="0"/>
              </a:rPr>
              <a:t>însoţit</a:t>
            </a:r>
            <a:r>
              <a:rPr lang="ro-RO" sz="1400" u="sng" dirty="0">
                <a:effectLst/>
                <a:latin typeface="Times New Roman" panose="02020603050405020304" pitchFamily="18" charset="0"/>
                <a:ea typeface="Times New Roman" panose="02020603050405020304" pitchFamily="18" charset="0"/>
                <a:cs typeface="Times New Roman" panose="02020603050405020304" pitchFamily="18" charset="0"/>
              </a:rPr>
              <a:t> de actul de identitate.</a:t>
            </a:r>
            <a:endParaRPr lang="en-US" sz="1400"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pP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pP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Delegații nu pot interveni în niciun mod în organizarea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desfăşurarea</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alegerilor, având numai </a:t>
            </a:r>
            <a:r>
              <a:rPr lang="ro-RO"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dreptul de a sesiza în scris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preşedintele</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biroului electoral în cazul constatării unei nereguli.</a:t>
            </a:r>
          </a:p>
          <a:p>
            <a:pPr indent="457200" algn="just">
              <a:lnSpc>
                <a:spcPct val="115000"/>
              </a:lnSpc>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pP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Orice act de propagandă electorală, precum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încălcarea în orice mod a prevederilor legislației electorale atrag aplicarea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sancţiunilor</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legale, suspendarea acreditării de către biroul electoral care a constatat abaterea și îndepărtarea imediată a persoanei respective din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secţia</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de votare sau din sediul biroului electoral pentru votul prin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corespondenţă</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2238775-A783-DE88-625F-08F4CC5A89F3}"/>
              </a:ext>
            </a:extLst>
          </p:cNvPr>
          <p:cNvPicPr>
            <a:picLocks noChangeAspect="1"/>
          </p:cNvPicPr>
          <p:nvPr/>
        </p:nvPicPr>
        <p:blipFill>
          <a:blip r:embed="rId4"/>
          <a:stretch>
            <a:fillRect/>
          </a:stretch>
        </p:blipFill>
        <p:spPr>
          <a:xfrm>
            <a:off x="5231198" y="1330751"/>
            <a:ext cx="3289941" cy="5156947"/>
          </a:xfrm>
          <a:prstGeom prst="rect">
            <a:avLst/>
          </a:prstGeom>
        </p:spPr>
      </p:pic>
    </p:spTree>
    <p:extLst>
      <p:ext uri="{BB962C8B-B14F-4D97-AF65-F5344CB8AC3E}">
        <p14:creationId xmlns:p14="http://schemas.microsoft.com/office/powerpoint/2010/main" val="3147443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p:nvPr/>
        </p:nvSpPr>
        <p:spPr>
          <a:xfrm>
            <a:off x="160798" y="2014153"/>
            <a:ext cx="8822403" cy="4304215"/>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rgbClr val="192D3A"/>
              </a:buClr>
              <a:buSzPts val="1600"/>
              <a:buFont typeface="Noto Sans Symbols"/>
              <a:buChar char="◻"/>
            </a:pPr>
            <a:r>
              <a:rPr lang="en-US" sz="1400" b="1" i="0" u="none" strike="noStrike" cap="none" dirty="0" err="1">
                <a:solidFill>
                  <a:srgbClr val="192D3A"/>
                </a:solidFill>
                <a:latin typeface="Times New Roman"/>
                <a:ea typeface="Times New Roman"/>
                <a:cs typeface="Times New Roman"/>
                <a:sym typeface="Times New Roman"/>
              </a:rPr>
              <a:t>să</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verificați</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împreună</a:t>
            </a:r>
            <a:r>
              <a:rPr lang="en-US" sz="1400" b="0" i="0" u="none" strike="noStrike" cap="none" dirty="0">
                <a:solidFill>
                  <a:srgbClr val="192D3A"/>
                </a:solidFill>
                <a:latin typeface="Times New Roman"/>
                <a:ea typeface="Times New Roman"/>
                <a:cs typeface="Times New Roman"/>
                <a:sym typeface="Times New Roman"/>
              </a:rPr>
              <a:t> cu </a:t>
            </a:r>
            <a:r>
              <a:rPr lang="en-US" sz="1400" b="0" i="0" u="none" strike="noStrike" cap="none" dirty="0" err="1">
                <a:solidFill>
                  <a:srgbClr val="192D3A"/>
                </a:solidFill>
                <a:latin typeface="Times New Roman"/>
                <a:ea typeface="Times New Roman"/>
                <a:cs typeface="Times New Roman"/>
                <a:sym typeface="Times New Roman"/>
              </a:rPr>
              <a:t>ceilalți</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membri</a:t>
            </a:r>
            <a:r>
              <a:rPr lang="en-US" sz="1400" b="0" i="0" u="none" strike="noStrike" cap="none" dirty="0">
                <a:solidFill>
                  <a:srgbClr val="192D3A"/>
                </a:solidFill>
                <a:latin typeface="Times New Roman"/>
                <a:ea typeface="Times New Roman"/>
                <a:cs typeface="Times New Roman"/>
                <a:sym typeface="Times New Roman"/>
              </a:rPr>
              <a:t> ai </a:t>
            </a:r>
            <a:r>
              <a:rPr lang="en-US" sz="1400" b="0" i="0" u="none" strike="noStrike" cap="none" dirty="0" err="1">
                <a:solidFill>
                  <a:srgbClr val="192D3A"/>
                </a:solidFill>
                <a:latin typeface="Times New Roman"/>
                <a:ea typeface="Times New Roman"/>
                <a:cs typeface="Times New Roman"/>
                <a:sym typeface="Times New Roman"/>
              </a:rPr>
              <a:t>biroului</a:t>
            </a:r>
            <a:r>
              <a:rPr lang="en-US" sz="1400" b="0" i="0" u="none" strike="noStrike" cap="none" dirty="0">
                <a:solidFill>
                  <a:srgbClr val="192D3A"/>
                </a:solidFill>
                <a:latin typeface="Times New Roman"/>
                <a:ea typeface="Times New Roman"/>
                <a:cs typeface="Times New Roman"/>
                <a:sym typeface="Times New Roman"/>
              </a:rPr>
              <a:t> electoral al </a:t>
            </a:r>
            <a:r>
              <a:rPr lang="en-US" sz="1400" b="0" i="0" u="none" strike="noStrike" cap="none" dirty="0" err="1">
                <a:solidFill>
                  <a:srgbClr val="192D3A"/>
                </a:solidFill>
                <a:latin typeface="Times New Roman"/>
                <a:ea typeface="Times New Roman"/>
                <a:cs typeface="Times New Roman"/>
                <a:sym typeface="Times New Roman"/>
              </a:rPr>
              <a:t>secției</a:t>
            </a:r>
            <a:r>
              <a:rPr lang="en-US" sz="1400" b="0" i="0" u="none" strike="noStrike" cap="none" dirty="0">
                <a:solidFill>
                  <a:srgbClr val="192D3A"/>
                </a:solidFill>
                <a:latin typeface="Times New Roman"/>
                <a:ea typeface="Times New Roman"/>
                <a:cs typeface="Times New Roman"/>
                <a:sym typeface="Times New Roman"/>
              </a:rPr>
              <a:t> de </a:t>
            </a:r>
            <a:r>
              <a:rPr lang="en-US" sz="1400" b="0" i="0" u="none" strike="noStrike" cap="none" dirty="0" err="1">
                <a:solidFill>
                  <a:srgbClr val="192D3A"/>
                </a:solidFill>
                <a:latin typeface="Times New Roman"/>
                <a:ea typeface="Times New Roman"/>
                <a:cs typeface="Times New Roman"/>
                <a:sym typeface="Times New Roman"/>
              </a:rPr>
              <a:t>votare</a:t>
            </a:r>
            <a:r>
              <a:rPr lang="en-US" sz="1400" b="0"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materialele</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necesare</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votării</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primite</a:t>
            </a:r>
            <a:r>
              <a:rPr lang="en-US" sz="1400" b="1" i="0" u="none" strike="noStrike" cap="none" dirty="0">
                <a:solidFill>
                  <a:srgbClr val="192D3A"/>
                </a:solidFill>
                <a:latin typeface="Times New Roman"/>
                <a:ea typeface="Times New Roman"/>
                <a:cs typeface="Times New Roman"/>
                <a:sym typeface="Times New Roman"/>
              </a:rPr>
              <a:t>;</a:t>
            </a:r>
            <a:endParaRPr lang="ro-RO" sz="1400" i="0" u="none" strike="noStrike" cap="none" dirty="0">
              <a:solidFill>
                <a:srgbClr val="192D3A"/>
              </a:solidFill>
              <a:latin typeface="Times New Roman"/>
              <a:ea typeface="Times New Roman"/>
              <a:cs typeface="Times New Roman"/>
              <a:sym typeface="Times New Roman"/>
            </a:endParaRPr>
          </a:p>
          <a:p>
            <a:pPr marL="342900" marR="0" lvl="0" indent="-342900" algn="just" rtl="0">
              <a:lnSpc>
                <a:spcPct val="115000"/>
              </a:lnSpc>
              <a:spcBef>
                <a:spcPts val="0"/>
              </a:spcBef>
              <a:spcAft>
                <a:spcPts val="0"/>
              </a:spcAft>
              <a:buClr>
                <a:srgbClr val="192D3A"/>
              </a:buClr>
              <a:buSzPts val="1800"/>
              <a:buFont typeface="Noto Sans Symbols"/>
              <a:buChar char="◻"/>
            </a:pPr>
            <a:r>
              <a:rPr lang="ro-RO" sz="1400" i="0" u="none" strike="noStrike" cap="none" dirty="0">
                <a:solidFill>
                  <a:srgbClr val="192D3A"/>
                </a:solidFill>
                <a:latin typeface="Times New Roman"/>
                <a:ea typeface="Times New Roman"/>
                <a:cs typeface="Times New Roman"/>
                <a:sym typeface="Times New Roman"/>
              </a:rPr>
              <a:t>să verificați, împreună cu operatorul de calculator:</a:t>
            </a:r>
          </a:p>
          <a:p>
            <a:pPr marL="800100" lvl="1" indent="-342900" algn="just">
              <a:lnSpc>
                <a:spcPct val="115000"/>
              </a:lnSpc>
              <a:buClr>
                <a:srgbClr val="192D3A"/>
              </a:buClr>
              <a:buSzPts val="18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dacă numărul </a:t>
            </a:r>
            <a:r>
              <a:rPr lang="ro-RO" sz="1400" b="1" i="0" u="none" strike="noStrike" cap="none" dirty="0" err="1">
                <a:solidFill>
                  <a:srgbClr val="192D3A"/>
                </a:solidFill>
                <a:latin typeface="Times New Roman"/>
                <a:ea typeface="Times New Roman"/>
                <a:cs typeface="Times New Roman"/>
                <a:sym typeface="Times New Roman"/>
              </a:rPr>
              <a:t>secţiei</a:t>
            </a:r>
            <a:r>
              <a:rPr lang="ro-RO" sz="1400" b="1" i="0" u="none" strike="noStrike" cap="none" dirty="0">
                <a:solidFill>
                  <a:srgbClr val="192D3A"/>
                </a:solidFill>
                <a:latin typeface="Times New Roman"/>
                <a:ea typeface="Times New Roman"/>
                <a:cs typeface="Times New Roman"/>
                <a:sym typeface="Times New Roman"/>
              </a:rPr>
              <a:t> de votare corespunde în ADV cu </a:t>
            </a:r>
            <a:r>
              <a:rPr lang="ro-RO" sz="1400" b="1" i="0" u="none" strike="noStrike" cap="none" dirty="0" err="1">
                <a:solidFill>
                  <a:srgbClr val="192D3A"/>
                </a:solidFill>
                <a:latin typeface="Times New Roman"/>
                <a:ea typeface="Times New Roman"/>
                <a:cs typeface="Times New Roman"/>
                <a:sym typeface="Times New Roman"/>
              </a:rPr>
              <a:t>secţia</a:t>
            </a:r>
            <a:r>
              <a:rPr lang="ro-RO" sz="1400" b="1" i="0" u="none" strike="noStrike" cap="none" dirty="0">
                <a:solidFill>
                  <a:srgbClr val="192D3A"/>
                </a:solidFill>
                <a:latin typeface="Times New Roman"/>
                <a:ea typeface="Times New Roman"/>
                <a:cs typeface="Times New Roman"/>
                <a:sym typeface="Times New Roman"/>
              </a:rPr>
              <a:t> de votare la care operatorul a fost repartizat,</a:t>
            </a:r>
          </a:p>
          <a:p>
            <a:pPr marL="800100" lvl="1" indent="-342900" algn="just">
              <a:lnSpc>
                <a:spcPct val="115000"/>
              </a:lnSpc>
              <a:buClr>
                <a:srgbClr val="192D3A"/>
              </a:buClr>
              <a:buSzPts val="18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 dacă identitatea primei </a:t>
            </a:r>
            <a:r>
              <a:rPr lang="ro-RO" sz="1400" b="1" i="0" u="none" strike="noStrike" cap="none" dirty="0" err="1">
                <a:solidFill>
                  <a:srgbClr val="192D3A"/>
                </a:solidFill>
                <a:latin typeface="Times New Roman"/>
                <a:ea typeface="Times New Roman"/>
                <a:cs typeface="Times New Roman"/>
                <a:sym typeface="Times New Roman"/>
              </a:rPr>
              <a:t>şi</a:t>
            </a:r>
            <a:r>
              <a:rPr lang="ro-RO" sz="1400" b="1" i="0" u="none" strike="noStrike" cap="none" dirty="0">
                <a:solidFill>
                  <a:srgbClr val="192D3A"/>
                </a:solidFill>
                <a:latin typeface="Times New Roman"/>
                <a:ea typeface="Times New Roman"/>
                <a:cs typeface="Times New Roman"/>
                <a:sym typeface="Times New Roman"/>
              </a:rPr>
              <a:t> cea a ultimei persoane corespund cu cele înscrise în listele electorale permanente la prima </a:t>
            </a:r>
            <a:r>
              <a:rPr lang="ro-RO" sz="1400" b="1" i="0" u="none" strike="noStrike" cap="none" dirty="0" err="1">
                <a:solidFill>
                  <a:srgbClr val="192D3A"/>
                </a:solidFill>
                <a:latin typeface="Times New Roman"/>
                <a:ea typeface="Times New Roman"/>
                <a:cs typeface="Times New Roman"/>
                <a:sym typeface="Times New Roman"/>
              </a:rPr>
              <a:t>şi</a:t>
            </a:r>
            <a:r>
              <a:rPr lang="ro-RO" sz="1400" b="1" i="0" u="none" strike="noStrike" cap="none" dirty="0">
                <a:solidFill>
                  <a:srgbClr val="192D3A"/>
                </a:solidFill>
                <a:latin typeface="Times New Roman"/>
                <a:ea typeface="Times New Roman"/>
                <a:cs typeface="Times New Roman"/>
                <a:sym typeface="Times New Roman"/>
              </a:rPr>
              <a:t> ultima </a:t>
            </a:r>
            <a:r>
              <a:rPr lang="ro-RO" sz="1400" b="1" i="0" u="none" strike="noStrike" cap="none" dirty="0" err="1">
                <a:solidFill>
                  <a:srgbClr val="192D3A"/>
                </a:solidFill>
                <a:latin typeface="Times New Roman"/>
                <a:ea typeface="Times New Roman"/>
                <a:cs typeface="Times New Roman"/>
                <a:sym typeface="Times New Roman"/>
              </a:rPr>
              <a:t>poziţie</a:t>
            </a:r>
            <a:r>
              <a:rPr lang="ro-RO" sz="1400" b="1" i="0" u="none" strike="noStrike" cap="none" dirty="0">
                <a:solidFill>
                  <a:srgbClr val="192D3A"/>
                </a:solidFill>
                <a:latin typeface="Times New Roman"/>
                <a:ea typeface="Times New Roman"/>
                <a:cs typeface="Times New Roman"/>
                <a:sym typeface="Times New Roman"/>
              </a:rPr>
              <a:t>, </a:t>
            </a:r>
            <a:endParaRPr lang="ro-RO" sz="1400" b="1" dirty="0">
              <a:solidFill>
                <a:srgbClr val="192D3A"/>
              </a:solidFill>
              <a:latin typeface="Times New Roman"/>
              <a:ea typeface="Times New Roman"/>
              <a:cs typeface="Times New Roman"/>
              <a:sym typeface="Times New Roman"/>
            </a:endParaRPr>
          </a:p>
          <a:p>
            <a:pPr marL="800100" lvl="1" indent="-342900" algn="just">
              <a:lnSpc>
                <a:spcPct val="115000"/>
              </a:lnSpc>
              <a:buClr>
                <a:srgbClr val="192D3A"/>
              </a:buClr>
              <a:buSzPts val="18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dacă numărul total al alegătorilor în ADV este egal cu cel înscris în listele electorale permanente;</a:t>
            </a:r>
          </a:p>
          <a:p>
            <a:pPr marL="342900" marR="0" lvl="0" indent="-342900" algn="just" rtl="0">
              <a:lnSpc>
                <a:spcPct val="115000"/>
              </a:lnSpc>
              <a:spcBef>
                <a:spcPts val="0"/>
              </a:spcBef>
              <a:spcAft>
                <a:spcPts val="0"/>
              </a:spcAft>
              <a:buClr>
                <a:srgbClr val="192D3A"/>
              </a:buClr>
              <a:buSzPts val="1800"/>
              <a:buFont typeface="Noto Sans Symbols"/>
              <a:buChar char="◻"/>
            </a:pPr>
            <a:endParaRPr sz="1400" b="1" i="0" u="none" strike="noStrike" cap="none" dirty="0">
              <a:solidFill>
                <a:srgbClr val="192D3A"/>
              </a:solidFill>
              <a:latin typeface="Times New Roman"/>
              <a:ea typeface="Times New Roman"/>
              <a:cs typeface="Times New Roman"/>
              <a:sym typeface="Times New Roman"/>
            </a:endParaRPr>
          </a:p>
          <a:p>
            <a:pPr marL="342900" marR="0" lvl="0" indent="-342900" algn="just" rtl="0">
              <a:lnSpc>
                <a:spcPct val="115000"/>
              </a:lnSpc>
              <a:spcBef>
                <a:spcPts val="0"/>
              </a:spcBef>
              <a:spcAft>
                <a:spcPts val="0"/>
              </a:spcAft>
              <a:buClr>
                <a:srgbClr val="192D3A"/>
              </a:buClr>
              <a:buSzPts val="18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vă asigurați că localul secției de votare posedă un număr suficient de urne de vot </a:t>
            </a:r>
            <a:r>
              <a:rPr lang="ro-RO" sz="1400" b="1" i="0" u="none" strike="noStrike" cap="none" dirty="0" err="1">
                <a:solidFill>
                  <a:srgbClr val="192D3A"/>
                </a:solidFill>
                <a:latin typeface="Times New Roman"/>
                <a:ea typeface="Times New Roman"/>
                <a:cs typeface="Times New Roman"/>
                <a:sym typeface="Times New Roman"/>
              </a:rPr>
              <a:t>şi</a:t>
            </a:r>
            <a:r>
              <a:rPr lang="ro-RO" sz="1400" b="1" i="0" u="none" strike="noStrike" cap="none" dirty="0">
                <a:solidFill>
                  <a:srgbClr val="192D3A"/>
                </a:solidFill>
                <a:latin typeface="Times New Roman"/>
                <a:ea typeface="Times New Roman"/>
                <a:cs typeface="Times New Roman"/>
                <a:sym typeface="Times New Roman"/>
              </a:rPr>
              <a:t> cabine de vot,  precum </a:t>
            </a:r>
            <a:r>
              <a:rPr lang="ro-RO" sz="1400" b="1" i="0" u="none" strike="noStrike" cap="none" dirty="0" err="1">
                <a:solidFill>
                  <a:srgbClr val="192D3A"/>
                </a:solidFill>
                <a:latin typeface="Times New Roman"/>
                <a:ea typeface="Times New Roman"/>
                <a:cs typeface="Times New Roman"/>
                <a:sym typeface="Times New Roman"/>
              </a:rPr>
              <a:t>şi</a:t>
            </a:r>
            <a:r>
              <a:rPr lang="ro-RO" sz="1400" b="1" i="0" u="none" strike="noStrike" cap="none" dirty="0">
                <a:solidFill>
                  <a:srgbClr val="192D3A"/>
                </a:solidFill>
                <a:latin typeface="Times New Roman"/>
                <a:ea typeface="Times New Roman"/>
                <a:cs typeface="Times New Roman"/>
                <a:sym typeface="Times New Roman"/>
              </a:rPr>
              <a:t> o urnă specială de vot. </a:t>
            </a:r>
            <a:r>
              <a:rPr lang="ro-RO" sz="1400" b="0" i="0" u="none" strike="noStrike" cap="none" dirty="0">
                <a:solidFill>
                  <a:srgbClr val="192D3A"/>
                </a:solidFill>
                <a:latin typeface="Times New Roman"/>
                <a:ea typeface="Times New Roman"/>
                <a:cs typeface="Times New Roman"/>
                <a:sym typeface="Times New Roman"/>
              </a:rPr>
              <a:t>Cabinele </a:t>
            </a:r>
            <a:r>
              <a:rPr lang="ro-RO" sz="1400" b="0" i="0" u="none" strike="noStrike" cap="none" dirty="0" err="1">
                <a:solidFill>
                  <a:srgbClr val="192D3A"/>
                </a:solidFill>
                <a:latin typeface="Times New Roman"/>
                <a:ea typeface="Times New Roman"/>
                <a:cs typeface="Times New Roman"/>
                <a:sym typeface="Times New Roman"/>
              </a:rPr>
              <a:t>şi</a:t>
            </a:r>
            <a:r>
              <a:rPr lang="ro-RO" sz="1400" b="0" i="0" u="none" strike="noStrike" cap="none" dirty="0">
                <a:solidFill>
                  <a:srgbClr val="192D3A"/>
                </a:solidFill>
                <a:latin typeface="Times New Roman"/>
                <a:ea typeface="Times New Roman"/>
                <a:cs typeface="Times New Roman"/>
                <a:sym typeface="Times New Roman"/>
              </a:rPr>
              <a:t> urnele trebuie așezate numai în încăperea în care se află localul de vot;</a:t>
            </a:r>
          </a:p>
          <a:p>
            <a:pPr marL="342900" marR="0" lvl="0" indent="-342900" algn="just" rtl="0">
              <a:lnSpc>
                <a:spcPct val="115000"/>
              </a:lnSpc>
              <a:spcBef>
                <a:spcPts val="0"/>
              </a:spcBef>
              <a:spcAft>
                <a:spcPts val="0"/>
              </a:spcAft>
              <a:buClr>
                <a:srgbClr val="192D3A"/>
              </a:buClr>
              <a:buSzPts val="1800"/>
              <a:buFont typeface="Noto Sans Symbols"/>
              <a:buChar char="◻"/>
            </a:pPr>
            <a:endParaRPr lang="ro-RO" sz="1400" b="0" i="0" u="none" strike="noStrike" cap="none" dirty="0">
              <a:solidFill>
                <a:srgbClr val="192D3A"/>
              </a:solidFill>
              <a:latin typeface="Times New Roman"/>
              <a:ea typeface="Times New Roman"/>
              <a:cs typeface="Times New Roman"/>
              <a:sym typeface="Times New Roman"/>
            </a:endParaRPr>
          </a:p>
          <a:p>
            <a:pPr algn="ctr">
              <a:lnSpc>
                <a:spcPct val="115000"/>
              </a:lnSpc>
              <a:buClr>
                <a:srgbClr val="192D3A"/>
              </a:buClr>
              <a:buSzPts val="1800"/>
            </a:pPr>
            <a:r>
              <a:rPr lang="ro-RO" sz="1400" b="1" dirty="0">
                <a:solidFill>
                  <a:srgbClr val="FF0000"/>
                </a:solidFill>
                <a:latin typeface="Times New Roman"/>
                <a:ea typeface="Times New Roman"/>
                <a:cs typeface="Times New Roman"/>
                <a:sym typeface="Times New Roman"/>
              </a:rPr>
              <a:t>Urnele de vot transparente vor fi acoperite prin lipirea pe laturile exterioare ale acestora, fără obturarea fantelor, a unor autocolante, folii de plastic, coli de hârtie sau a altor materiale asemenea.</a:t>
            </a:r>
          </a:p>
          <a:p>
            <a:pPr algn="just">
              <a:lnSpc>
                <a:spcPct val="115000"/>
              </a:lnSpc>
              <a:buClr>
                <a:srgbClr val="192D3A"/>
              </a:buClr>
              <a:buSzPts val="1800"/>
            </a:pPr>
            <a:endParaRPr sz="1400" b="0" i="0" u="none" strike="noStrike" cap="none" dirty="0">
              <a:solidFill>
                <a:srgbClr val="192D3A"/>
              </a:solidFill>
              <a:latin typeface="Times New Roman"/>
              <a:ea typeface="Times New Roman"/>
              <a:cs typeface="Times New Roman"/>
              <a:sym typeface="Times New Roman"/>
            </a:endParaRPr>
          </a:p>
          <a:p>
            <a:pPr marL="342900" marR="0" lvl="0" indent="-342900" algn="just" rtl="0">
              <a:lnSpc>
                <a:spcPct val="115000"/>
              </a:lnSpc>
              <a:spcBef>
                <a:spcPts val="0"/>
              </a:spcBef>
              <a:spcAft>
                <a:spcPts val="0"/>
              </a:spcAft>
              <a:buClr>
                <a:srgbClr val="192D3A"/>
              </a:buClr>
              <a:buSzPts val="18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afișați într-un loc vizibil cele două buletine de vot</a:t>
            </a:r>
            <a:r>
              <a:rPr lang="ro-RO" sz="1400" b="0" i="0" u="none" strike="noStrike" cap="none" dirty="0">
                <a:solidFill>
                  <a:srgbClr val="192D3A"/>
                </a:solidFill>
                <a:latin typeface="Times New Roman"/>
                <a:ea typeface="Times New Roman"/>
                <a:cs typeface="Times New Roman"/>
                <a:sym typeface="Times New Roman"/>
              </a:rPr>
              <a:t>, unul pentru alegerea Senatului </a:t>
            </a:r>
            <a:r>
              <a:rPr lang="ro-RO" sz="1400" b="0" i="0" u="none" strike="noStrike" cap="none" dirty="0" err="1">
                <a:solidFill>
                  <a:srgbClr val="192D3A"/>
                </a:solidFill>
                <a:latin typeface="Times New Roman"/>
                <a:ea typeface="Times New Roman"/>
                <a:cs typeface="Times New Roman"/>
                <a:sym typeface="Times New Roman"/>
              </a:rPr>
              <a:t>şi</a:t>
            </a:r>
            <a:r>
              <a:rPr lang="ro-RO" sz="1400" b="0" i="0" u="none" strike="noStrike" cap="none" dirty="0">
                <a:solidFill>
                  <a:srgbClr val="192D3A"/>
                </a:solidFill>
                <a:latin typeface="Times New Roman"/>
                <a:ea typeface="Times New Roman"/>
                <a:cs typeface="Times New Roman"/>
                <a:sym typeface="Times New Roman"/>
              </a:rPr>
              <a:t> unul pentru alegerea  Camerei Deputaților, </a:t>
            </a:r>
            <a:r>
              <a:rPr lang="ro-RO" sz="1400" b="1" i="0" u="none" strike="noStrike" cap="none" dirty="0">
                <a:solidFill>
                  <a:srgbClr val="192D3A"/>
                </a:solidFill>
                <a:latin typeface="Times New Roman"/>
                <a:ea typeface="Times New Roman"/>
                <a:cs typeface="Times New Roman"/>
                <a:sym typeface="Times New Roman"/>
              </a:rPr>
              <a:t>anulate de către </a:t>
            </a:r>
            <a:r>
              <a:rPr lang="ro-RO" sz="1400" b="1" i="0" u="none" strike="noStrike" cap="none" dirty="0" err="1">
                <a:solidFill>
                  <a:srgbClr val="192D3A"/>
                </a:solidFill>
                <a:latin typeface="Times New Roman"/>
                <a:ea typeface="Times New Roman"/>
                <a:cs typeface="Times New Roman"/>
                <a:sym typeface="Times New Roman"/>
              </a:rPr>
              <a:t>preşedintele</a:t>
            </a:r>
            <a:r>
              <a:rPr lang="ro-RO" sz="1400" b="1" i="0" u="none" strike="noStrike" cap="none" dirty="0">
                <a:solidFill>
                  <a:srgbClr val="192D3A"/>
                </a:solidFill>
                <a:latin typeface="Times New Roman"/>
                <a:ea typeface="Times New Roman"/>
                <a:cs typeface="Times New Roman"/>
                <a:sym typeface="Times New Roman"/>
              </a:rPr>
              <a:t> biroului electoral de circumscripție;</a:t>
            </a:r>
            <a:endParaRPr sz="1800" b="1" i="0" u="none" strike="noStrike" cap="none" dirty="0">
              <a:solidFill>
                <a:srgbClr val="192D3A"/>
              </a:solidFill>
              <a:latin typeface="Calibri"/>
              <a:ea typeface="Calibri"/>
              <a:cs typeface="Calibri"/>
              <a:sym typeface="Calibri"/>
            </a:endParaRPr>
          </a:p>
        </p:txBody>
      </p:sp>
      <p:sp>
        <p:nvSpPr>
          <p:cNvPr id="199" name="Google Shape;199;p12"/>
          <p:cNvSpPr/>
          <p:nvPr/>
        </p:nvSpPr>
        <p:spPr>
          <a:xfrm>
            <a:off x="0" y="210645"/>
            <a:ext cx="9144000" cy="1815841"/>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PREZIUA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30 noiembrie 2024</a:t>
            </a:r>
          </a:p>
          <a:p>
            <a:pPr algn="ctr"/>
            <a:r>
              <a:rPr lang="ro-RO" sz="2000" b="1" dirty="0">
                <a:effectLst/>
                <a:latin typeface="Times New Roman" panose="02020603050405020304" pitchFamily="18" charset="0"/>
                <a:ea typeface="Calibri" panose="020F0502020204030204" pitchFamily="34" charset="0"/>
              </a:rPr>
              <a:t>Intervalul orar 18:00 – 20:00</a:t>
            </a:r>
          </a:p>
          <a:p>
            <a:pPr marL="0" marR="0" lvl="0" indent="0" algn="ctr" rtl="0">
              <a:spcBef>
                <a:spcPts val="0"/>
              </a:spcBef>
              <a:spcAft>
                <a:spcPts val="0"/>
              </a:spcAft>
              <a:buNone/>
            </a:pPr>
            <a:r>
              <a:rPr lang="ro-RO" sz="1200" b="0" i="1" u="none" strike="noStrike" cap="none" dirty="0">
                <a:latin typeface="Times New Roman"/>
                <a:ea typeface="Times New Roman"/>
                <a:cs typeface="Times New Roman"/>
                <a:sym typeface="Times New Roman"/>
              </a:rPr>
              <a:t>[art. 18 lit b), art. 81 din Legea nr. 208/2015, cu modificările și completările ulterioare, </a:t>
            </a:r>
            <a:r>
              <a:rPr lang="nn-NO" sz="1200" b="0" i="1" u="none" strike="noStrike" cap="none" dirty="0">
                <a:latin typeface="Times New Roman"/>
                <a:ea typeface="Times New Roman"/>
                <a:cs typeface="Times New Roman"/>
                <a:sym typeface="Times New Roman"/>
              </a:rPr>
              <a:t>art. 12 alin. (2) lit. d) din Hotărârea AEP nr. 36/2019</a:t>
            </a:r>
            <a:endParaRPr lang="ro-RO" sz="1200" b="0" i="1" u="none" strike="noStrike" cap="none" dirty="0">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latin typeface="Times New Roman"/>
                <a:ea typeface="Times New Roman"/>
                <a:cs typeface="Times New Roman"/>
                <a:sym typeface="Times New Roman"/>
              </a:rPr>
              <a:t>art. 9 din OUG 98/2024</a:t>
            </a:r>
            <a:r>
              <a:rPr lang="ro-RO" sz="1200" b="0" i="1" u="none" strike="noStrike" cap="none" dirty="0">
                <a:latin typeface="Times New Roman"/>
                <a:ea typeface="Times New Roman"/>
                <a:cs typeface="Times New Roman"/>
                <a:sym typeface="Times New Roman"/>
              </a:rPr>
              <a:t>]</a:t>
            </a:r>
            <a:endParaRPr sz="1200" b="0" i="1" u="none" strike="noStrike" cap="none" dirty="0">
              <a:latin typeface="Times New Roman"/>
              <a:ea typeface="Times New Roman"/>
              <a:cs typeface="Times New Roman"/>
              <a:sym typeface="Times New Roman"/>
            </a:endParaRPr>
          </a:p>
          <a:p>
            <a:pPr marL="0" marR="0" lvl="0" indent="0" algn="ctr" rtl="0">
              <a:spcBef>
                <a:spcPts val="0"/>
              </a:spcBef>
              <a:spcAft>
                <a:spcPts val="0"/>
              </a:spcAft>
              <a:buNone/>
            </a:pPr>
            <a:endParaRPr sz="2800" b="1" i="0" u="none" strike="noStrike" cap="none" dirty="0">
              <a:solidFill>
                <a:srgbClr val="124163"/>
              </a:solidFill>
              <a:latin typeface="Times New Roman"/>
              <a:ea typeface="Times New Roman"/>
              <a:cs typeface="Times New Roman"/>
              <a:sym typeface="Times New Roman"/>
            </a:endParaRPr>
          </a:p>
        </p:txBody>
      </p:sp>
      <p:pic>
        <p:nvPicPr>
          <p:cNvPr id="200" name="Google Shape;200;p12"/>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p:nvPr/>
        </p:nvSpPr>
        <p:spPr>
          <a:xfrm>
            <a:off x="251460" y="2316152"/>
            <a:ext cx="8641080" cy="256989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rgbClr val="192D3A"/>
              </a:buClr>
              <a:buSzPts val="18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a:t>
            </a:r>
            <a:r>
              <a:rPr lang="ro-RO" sz="1400" b="1" i="0" u="none" strike="noStrike" cap="none" dirty="0" err="1">
                <a:solidFill>
                  <a:srgbClr val="192D3A"/>
                </a:solidFill>
                <a:latin typeface="Times New Roman"/>
                <a:ea typeface="Times New Roman"/>
                <a:cs typeface="Times New Roman"/>
                <a:sym typeface="Times New Roman"/>
              </a:rPr>
              <a:t>dispuneţi</a:t>
            </a:r>
            <a:r>
              <a:rPr lang="ro-RO" sz="1400" b="1" i="0" u="none" strike="noStrike" cap="none" dirty="0">
                <a:solidFill>
                  <a:srgbClr val="192D3A"/>
                </a:solidFill>
                <a:latin typeface="Times New Roman"/>
                <a:ea typeface="Times New Roman"/>
                <a:cs typeface="Times New Roman"/>
                <a:sym typeface="Times New Roman"/>
              </a:rPr>
              <a:t> </a:t>
            </a:r>
            <a:r>
              <a:rPr lang="ro-RO" sz="1400" b="0" i="0" u="none" strike="noStrike" cap="none" dirty="0">
                <a:solidFill>
                  <a:srgbClr val="192D3A"/>
                </a:solidFill>
                <a:latin typeface="Times New Roman"/>
                <a:ea typeface="Times New Roman"/>
                <a:cs typeface="Times New Roman"/>
                <a:sym typeface="Times New Roman"/>
              </a:rPr>
              <a:t>măsurile necesare pentru asigurarea ordinii, corectitudinii operațiunilor de votare și a măsurilor de sănătate publică;</a:t>
            </a:r>
            <a:endParaRPr sz="1400" b="0" i="0" u="none" strike="noStrike" cap="none" dirty="0">
              <a:solidFill>
                <a:srgbClr val="192D3A"/>
              </a:solidFill>
              <a:latin typeface="Calibri"/>
              <a:ea typeface="Calibri"/>
              <a:cs typeface="Calibri"/>
              <a:sym typeface="Calibri"/>
            </a:endParaRPr>
          </a:p>
          <a:p>
            <a:pPr marL="342900" marR="0" lvl="0" indent="-342900" algn="just" rtl="0">
              <a:lnSpc>
                <a:spcPct val="115000"/>
              </a:lnSpc>
              <a:spcBef>
                <a:spcPts val="0"/>
              </a:spcBef>
              <a:spcAft>
                <a:spcPts val="0"/>
              </a:spcAft>
              <a:buClr>
                <a:srgbClr val="192D3A"/>
              </a:buClr>
              <a:buSzPts val="18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a:t>
            </a:r>
            <a:r>
              <a:rPr lang="ro-RO" sz="1400" b="1" i="0" u="none" strike="noStrike" cap="none" dirty="0" err="1">
                <a:solidFill>
                  <a:srgbClr val="192D3A"/>
                </a:solidFill>
                <a:latin typeface="Times New Roman"/>
                <a:ea typeface="Times New Roman"/>
                <a:cs typeface="Times New Roman"/>
                <a:sym typeface="Times New Roman"/>
              </a:rPr>
              <a:t>dispuneţi</a:t>
            </a:r>
            <a:r>
              <a:rPr lang="ro-RO" sz="1400" b="0" i="0" u="none" strike="noStrike" cap="none" dirty="0">
                <a:solidFill>
                  <a:srgbClr val="192D3A"/>
                </a:solidFill>
                <a:latin typeface="Times New Roman"/>
                <a:ea typeface="Times New Roman"/>
                <a:cs typeface="Times New Roman"/>
                <a:sym typeface="Times New Roman"/>
              </a:rPr>
              <a:t>, unde este cazul, </a:t>
            </a:r>
            <a:r>
              <a:rPr lang="ro-RO" sz="1400" b="1" i="0" u="none" strike="noStrike" cap="none" dirty="0">
                <a:solidFill>
                  <a:srgbClr val="192D3A"/>
                </a:solidFill>
                <a:latin typeface="Times New Roman"/>
                <a:ea typeface="Times New Roman"/>
                <a:cs typeface="Times New Roman"/>
                <a:sym typeface="Times New Roman"/>
              </a:rPr>
              <a:t>îndepărtarea materialelor de propagandă electorală de orice tip din </a:t>
            </a:r>
            <a:r>
              <a:rPr lang="ro-RO" sz="1400" b="1" i="0" u="none" strike="noStrike" cap="none" dirty="0" err="1">
                <a:solidFill>
                  <a:srgbClr val="192D3A"/>
                </a:solidFill>
                <a:latin typeface="Times New Roman"/>
                <a:ea typeface="Times New Roman"/>
                <a:cs typeface="Times New Roman"/>
                <a:sym typeface="Times New Roman"/>
              </a:rPr>
              <a:t>şi</a:t>
            </a:r>
            <a:r>
              <a:rPr lang="ro-RO" sz="1400" b="1" i="0" u="none" strike="noStrike" cap="none" dirty="0">
                <a:solidFill>
                  <a:srgbClr val="192D3A"/>
                </a:solidFill>
                <a:latin typeface="Times New Roman"/>
                <a:ea typeface="Times New Roman"/>
                <a:cs typeface="Times New Roman"/>
                <a:sym typeface="Times New Roman"/>
              </a:rPr>
              <a:t> de pe clădirea sediului </a:t>
            </a:r>
            <a:r>
              <a:rPr lang="ro-RO" sz="1400" b="1" i="0" u="none" strike="noStrike" cap="none" dirty="0" err="1">
                <a:solidFill>
                  <a:srgbClr val="192D3A"/>
                </a:solidFill>
                <a:latin typeface="Times New Roman"/>
                <a:ea typeface="Times New Roman"/>
                <a:cs typeface="Times New Roman"/>
                <a:sym typeface="Times New Roman"/>
              </a:rPr>
              <a:t>secţiei</a:t>
            </a:r>
            <a:r>
              <a:rPr lang="ro-RO" sz="1400" b="1" i="0" u="none" strike="noStrike" cap="none" dirty="0">
                <a:solidFill>
                  <a:srgbClr val="192D3A"/>
                </a:solidFill>
                <a:latin typeface="Times New Roman"/>
                <a:ea typeface="Times New Roman"/>
                <a:cs typeface="Times New Roman"/>
                <a:sym typeface="Times New Roman"/>
              </a:rPr>
              <a:t> de votare</a:t>
            </a:r>
            <a:r>
              <a:rPr lang="ro-RO" sz="1400" b="0" i="0" u="none" strike="noStrike" cap="none" dirty="0">
                <a:solidFill>
                  <a:srgbClr val="192D3A"/>
                </a:solidFill>
                <a:latin typeface="Times New Roman"/>
                <a:ea typeface="Times New Roman"/>
                <a:cs typeface="Times New Roman"/>
                <a:sym typeface="Times New Roman"/>
              </a:rPr>
              <a:t>;</a:t>
            </a:r>
            <a:endParaRPr sz="1400" b="1" i="0" u="none" strike="noStrike" cap="none" dirty="0">
              <a:solidFill>
                <a:srgbClr val="192D3A"/>
              </a:solidFill>
              <a:latin typeface="Times New Roman"/>
              <a:ea typeface="Times New Roman"/>
              <a:cs typeface="Times New Roman"/>
              <a:sym typeface="Times New Roman"/>
            </a:endParaRPr>
          </a:p>
          <a:p>
            <a:pPr marL="342900" marR="0" lvl="0" indent="-342900" algn="just" rtl="0">
              <a:lnSpc>
                <a:spcPct val="115000"/>
              </a:lnSpc>
              <a:spcBef>
                <a:spcPts val="0"/>
              </a:spcBef>
              <a:spcAft>
                <a:spcPts val="0"/>
              </a:spcAft>
              <a:buClr>
                <a:srgbClr val="192D3A"/>
              </a:buClr>
              <a:buSzPts val="18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a:t>
            </a:r>
            <a:r>
              <a:rPr lang="ro-RO" sz="1400" b="1" i="0" u="none" strike="noStrike" cap="none" dirty="0" err="1">
                <a:solidFill>
                  <a:srgbClr val="192D3A"/>
                </a:solidFill>
                <a:latin typeface="Times New Roman"/>
                <a:ea typeface="Times New Roman"/>
                <a:cs typeface="Times New Roman"/>
                <a:sym typeface="Times New Roman"/>
              </a:rPr>
              <a:t>dispuneţi</a:t>
            </a:r>
            <a:r>
              <a:rPr lang="ro-RO" sz="1400" b="1" i="0" u="none" strike="noStrike" cap="none" dirty="0">
                <a:solidFill>
                  <a:srgbClr val="192D3A"/>
                </a:solidFill>
                <a:latin typeface="Times New Roman"/>
                <a:ea typeface="Times New Roman"/>
                <a:cs typeface="Times New Roman"/>
                <a:sym typeface="Times New Roman"/>
              </a:rPr>
              <a:t> fixarea posturilor de pază </a:t>
            </a:r>
            <a:r>
              <a:rPr lang="ro-RO" sz="1400" b="0" i="0" u="none" strike="noStrike" cap="none" dirty="0">
                <a:solidFill>
                  <a:srgbClr val="192D3A"/>
                </a:solidFill>
                <a:latin typeface="Times New Roman"/>
                <a:ea typeface="Times New Roman"/>
                <a:cs typeface="Times New Roman"/>
                <a:sym typeface="Times New Roman"/>
              </a:rPr>
              <a:t>în jurul localului de vot;</a:t>
            </a:r>
            <a:endParaRPr lang="ro-RO" sz="1400" dirty="0">
              <a:ea typeface="Times New Roman"/>
            </a:endParaRPr>
          </a:p>
          <a:p>
            <a:pPr marL="342900" marR="0" lvl="0" indent="-342900" algn="just" rtl="0">
              <a:lnSpc>
                <a:spcPct val="115000"/>
              </a:lnSpc>
              <a:spcBef>
                <a:spcPts val="0"/>
              </a:spcBef>
              <a:spcAft>
                <a:spcPts val="0"/>
              </a:spcAft>
              <a:buClr>
                <a:srgbClr val="192D3A"/>
              </a:buClr>
              <a:buSzPts val="1800"/>
              <a:buFont typeface="Noto Sans Symbols"/>
              <a:buChar char="◻"/>
            </a:pPr>
            <a:r>
              <a:rPr lang="ro-RO" sz="1400" b="1" u="sng" dirty="0">
                <a:solidFill>
                  <a:srgbClr val="192D3A"/>
                </a:solidFill>
                <a:latin typeface="Times New Roman" panose="02020603050405020304" pitchFamily="18" charset="0"/>
                <a:ea typeface="Calibri"/>
                <a:cs typeface="Times New Roman" panose="02020603050405020304" pitchFamily="18" charset="0"/>
                <a:sym typeface="Calibri"/>
              </a:rPr>
              <a:t>s</a:t>
            </a:r>
            <a:r>
              <a:rPr lang="ro-RO" sz="1400" b="1" i="0" u="sng" strike="noStrike" cap="none" dirty="0">
                <a:solidFill>
                  <a:srgbClr val="192D3A"/>
                </a:solidFill>
                <a:latin typeface="Times New Roman" panose="02020603050405020304" pitchFamily="18" charset="0"/>
                <a:ea typeface="Calibri"/>
                <a:cs typeface="Times New Roman" panose="02020603050405020304" pitchFamily="18" charset="0"/>
                <a:sym typeface="Calibri"/>
              </a:rPr>
              <a:t>ă primiți cererile pentru urna specială, în </a:t>
            </a:r>
            <a:r>
              <a:rPr lang="ro-RO" sz="1400" b="1" u="sng" dirty="0">
                <a:solidFill>
                  <a:srgbClr val="192D3A"/>
                </a:solidFill>
                <a:latin typeface="Times New Roman" panose="02020603050405020304" pitchFamily="18" charset="0"/>
                <a:ea typeface="Calibri"/>
                <a:cs typeface="Times New Roman" panose="02020603050405020304" pitchFamily="18" charset="0"/>
                <a:sym typeface="Calibri"/>
              </a:rPr>
              <a:t>i</a:t>
            </a:r>
            <a:r>
              <a:rPr lang="ro-RO" sz="1400" b="1" i="0" u="sng" strike="noStrike" cap="none" dirty="0">
                <a:solidFill>
                  <a:srgbClr val="192D3A"/>
                </a:solidFill>
                <a:latin typeface="Times New Roman" panose="02020603050405020304" pitchFamily="18" charset="0"/>
                <a:ea typeface="Calibri"/>
                <a:cs typeface="Times New Roman" panose="02020603050405020304" pitchFamily="18" charset="0"/>
                <a:sym typeface="Calibri"/>
              </a:rPr>
              <a:t>ntervalul orar 18:00 -20:00</a:t>
            </a:r>
            <a:r>
              <a:rPr lang="ro-RO" sz="1400" b="0" i="0" u="sng" strike="noStrike" cap="none" dirty="0">
                <a:solidFill>
                  <a:srgbClr val="192D3A"/>
                </a:solidFill>
                <a:latin typeface="Times New Roman" panose="02020603050405020304" pitchFamily="18" charset="0"/>
                <a:ea typeface="Calibri"/>
                <a:cs typeface="Times New Roman" panose="02020603050405020304" pitchFamily="18" charset="0"/>
                <a:sym typeface="Calibri"/>
              </a:rPr>
              <a:t>;</a:t>
            </a:r>
          </a:p>
          <a:p>
            <a:pPr marL="342900" marR="0" lvl="0" indent="-342900" algn="just" rtl="0">
              <a:lnSpc>
                <a:spcPct val="115000"/>
              </a:lnSpc>
              <a:spcBef>
                <a:spcPts val="0"/>
              </a:spcBef>
              <a:spcAft>
                <a:spcPts val="0"/>
              </a:spcAft>
              <a:buClr>
                <a:srgbClr val="192D3A"/>
              </a:buClr>
              <a:buSzPts val="1800"/>
              <a:buFont typeface="Noto Sans Symbols"/>
              <a:buChar char="◻"/>
            </a:pPr>
            <a:r>
              <a:rPr lang="ro-RO" sz="1400" b="0" i="0" u="none" strike="noStrike" cap="none" dirty="0">
                <a:latin typeface="Times New Roman"/>
                <a:ea typeface="Times New Roman"/>
                <a:cs typeface="Times New Roman"/>
                <a:sym typeface="Times New Roman"/>
              </a:rPr>
              <a:t>Să </a:t>
            </a:r>
            <a:r>
              <a:rPr lang="ro-RO" sz="1400" b="0" i="0" u="none" strike="noStrike" cap="none" dirty="0" err="1">
                <a:latin typeface="Times New Roman"/>
                <a:ea typeface="Times New Roman"/>
                <a:cs typeface="Times New Roman"/>
                <a:sym typeface="Times New Roman"/>
              </a:rPr>
              <a:t>solicitaţi</a:t>
            </a:r>
            <a:r>
              <a:rPr lang="ro-RO" sz="1400" b="0" i="0" u="none" strike="noStrike" cap="none" dirty="0">
                <a:latin typeface="Times New Roman"/>
                <a:ea typeface="Times New Roman"/>
                <a:cs typeface="Times New Roman"/>
                <a:sym typeface="Times New Roman"/>
              </a:rPr>
              <a:t> operatorului de calculator să înscrie în ADV codurile numerice personale ale alegătorilor, înscrise în cererile pentru exercitarea dreptului de vot prin intermediul urnei speciale;</a:t>
            </a:r>
            <a:endParaRPr sz="1400" b="0" i="0" u="sng" strike="noStrike" cap="none" dirty="0">
              <a:latin typeface="Calibri"/>
              <a:ea typeface="Calibri"/>
              <a:cs typeface="Calibri"/>
              <a:sym typeface="Calibri"/>
            </a:endParaRPr>
          </a:p>
          <a:p>
            <a:pPr marL="342900" marR="0" lvl="0" indent="-342900" algn="just" rtl="0">
              <a:lnSpc>
                <a:spcPct val="115000"/>
              </a:lnSpc>
              <a:spcBef>
                <a:spcPts val="0"/>
              </a:spcBef>
              <a:spcAft>
                <a:spcPts val="0"/>
              </a:spcAft>
              <a:buClr>
                <a:srgbClr val="192D3A"/>
              </a:buClr>
              <a:buSzPts val="1800"/>
              <a:buFont typeface="Noto Sans Symbols"/>
              <a:buChar char="◻"/>
            </a:pPr>
            <a:r>
              <a:rPr lang="ro-RO" sz="1400" b="0" i="0" u="none" strike="noStrike" cap="none" dirty="0">
                <a:solidFill>
                  <a:srgbClr val="192D3A"/>
                </a:solidFill>
                <a:latin typeface="Times New Roman"/>
                <a:ea typeface="Times New Roman"/>
                <a:cs typeface="Times New Roman"/>
                <a:sym typeface="Times New Roman"/>
              </a:rPr>
              <a:t>la plecare, </a:t>
            </a:r>
            <a:r>
              <a:rPr lang="ro-RO" sz="1400" b="1" i="0" u="none" strike="noStrike" cap="none" dirty="0">
                <a:solidFill>
                  <a:srgbClr val="192D3A"/>
                </a:solidFill>
                <a:latin typeface="Times New Roman"/>
                <a:ea typeface="Times New Roman"/>
                <a:cs typeface="Times New Roman"/>
                <a:sym typeface="Times New Roman"/>
              </a:rPr>
              <a:t>să </a:t>
            </a:r>
            <a:r>
              <a:rPr lang="ro-RO" sz="1400" b="1" i="0" u="none" strike="noStrike" cap="none" dirty="0" err="1">
                <a:solidFill>
                  <a:srgbClr val="192D3A"/>
                </a:solidFill>
                <a:latin typeface="Times New Roman"/>
                <a:ea typeface="Times New Roman"/>
                <a:cs typeface="Times New Roman"/>
                <a:sym typeface="Times New Roman"/>
              </a:rPr>
              <a:t>sigilaţi</a:t>
            </a:r>
            <a:r>
              <a:rPr lang="ro-RO" sz="1400" b="1" i="0" u="none" strike="noStrike" cap="none" dirty="0">
                <a:solidFill>
                  <a:srgbClr val="192D3A"/>
                </a:solidFill>
                <a:latin typeface="Times New Roman"/>
                <a:ea typeface="Times New Roman"/>
                <a:cs typeface="Times New Roman"/>
                <a:sym typeface="Times New Roman"/>
              </a:rPr>
              <a:t> toate căile de intrare în localul de vot cu benzi de hârtie,</a:t>
            </a:r>
            <a:r>
              <a:rPr lang="ro-RO" sz="1400" b="0" i="0" u="none" strike="noStrike" cap="none" dirty="0">
                <a:solidFill>
                  <a:srgbClr val="192D3A"/>
                </a:solidFill>
                <a:latin typeface="Times New Roman"/>
                <a:ea typeface="Times New Roman"/>
                <a:cs typeface="Times New Roman"/>
                <a:sym typeface="Times New Roman"/>
              </a:rPr>
              <a:t> pe care le semnați după ce ați aplicat în prealabil </a:t>
            </a:r>
            <a:r>
              <a:rPr lang="ro-RO" sz="1400" b="0" i="0" u="none" strike="noStrike" cap="none" dirty="0" err="1">
                <a:solidFill>
                  <a:srgbClr val="192D3A"/>
                </a:solidFill>
                <a:latin typeface="Times New Roman"/>
                <a:ea typeface="Times New Roman"/>
                <a:cs typeface="Times New Roman"/>
                <a:sym typeface="Times New Roman"/>
              </a:rPr>
              <a:t>ştampila</a:t>
            </a:r>
            <a:r>
              <a:rPr lang="ro-RO" sz="1400" b="0" i="0" u="none" strike="noStrike" cap="none" dirty="0">
                <a:solidFill>
                  <a:srgbClr val="192D3A"/>
                </a:solidFill>
                <a:latin typeface="Times New Roman"/>
                <a:ea typeface="Times New Roman"/>
                <a:cs typeface="Times New Roman"/>
                <a:sym typeface="Times New Roman"/>
              </a:rPr>
              <a:t> de control.</a:t>
            </a:r>
            <a:endParaRPr lang="ro-RO" sz="1400" b="1" dirty="0">
              <a:solidFill>
                <a:srgbClr val="192D3A"/>
              </a:solidFill>
              <a:latin typeface="Times New Roman"/>
              <a:ea typeface="Times New Roman"/>
              <a:cs typeface="Times New Roman"/>
              <a:sym typeface="Times New Roman"/>
            </a:endParaRPr>
          </a:p>
        </p:txBody>
      </p:sp>
      <p:sp>
        <p:nvSpPr>
          <p:cNvPr id="206" name="Google Shape;206;p13"/>
          <p:cNvSpPr/>
          <p:nvPr/>
        </p:nvSpPr>
        <p:spPr>
          <a:xfrm>
            <a:off x="0" y="210312"/>
            <a:ext cx="9144000" cy="1200288"/>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PREZIUA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30 noiembrie 2024</a:t>
            </a:r>
          </a:p>
          <a:p>
            <a:pPr algn="ctr"/>
            <a:r>
              <a:rPr lang="ro-RO" sz="2000" b="1" dirty="0">
                <a:effectLst/>
                <a:latin typeface="Times New Roman" panose="02020603050405020304" pitchFamily="18" charset="0"/>
                <a:ea typeface="Calibri" panose="020F0502020204030204" pitchFamily="34" charset="0"/>
              </a:rPr>
              <a:t>Intervalul orar 18:00 – 20:00</a:t>
            </a:r>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81 din Legea nr. 208/2015, cu modificările și completările ulterioare, art. 12 alin. (2) lit. e)  din Hotărârea AEP nr. 36/2019]</a:t>
            </a:r>
            <a:endParaRPr sz="1200" b="0" i="1" u="none" strike="noStrike" cap="none" dirty="0">
              <a:solidFill>
                <a:srgbClr val="192D3A"/>
              </a:solidFill>
              <a:latin typeface="Times New Roman"/>
              <a:ea typeface="Times New Roman"/>
              <a:cs typeface="Times New Roman"/>
              <a:sym typeface="Times New Roman"/>
            </a:endParaRPr>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2579450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210312"/>
            <a:ext cx="9144000"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i="0" u="none" strike="noStrike" cap="none" dirty="0">
                <a:solidFill>
                  <a:srgbClr val="192D3A"/>
                </a:solidFill>
                <a:latin typeface="Times New Roman"/>
                <a:ea typeface="Times New Roman"/>
                <a:cs typeface="Times New Roman"/>
                <a:sym typeface="Times New Roman"/>
              </a:rPr>
              <a:t>OPERAȚIUNI ÎN PREZIUA ALEGERILOR </a:t>
            </a:r>
          </a:p>
          <a:p>
            <a:pPr marL="0" marR="0" lvl="0" indent="0" algn="ctr" rtl="0">
              <a:spcBef>
                <a:spcPts val="0"/>
              </a:spcBef>
              <a:spcAft>
                <a:spcPts val="0"/>
              </a:spcAft>
              <a:buNone/>
            </a:pPr>
            <a:r>
              <a:rPr lang="it-IT" sz="2000" b="1" i="0" u="none" strike="noStrike" cap="none" dirty="0">
                <a:solidFill>
                  <a:srgbClr val="192D3A"/>
                </a:solidFill>
                <a:latin typeface="Times New Roman"/>
                <a:ea typeface="Times New Roman"/>
                <a:cs typeface="Times New Roman"/>
                <a:sym typeface="Times New Roman"/>
              </a:rPr>
              <a:t>30 noiembrie 2024</a:t>
            </a:r>
          </a:p>
          <a:p>
            <a:pPr marL="0" marR="0" lvl="0" indent="0" algn="ctr" rtl="0">
              <a:spcBef>
                <a:spcPts val="0"/>
              </a:spcBef>
              <a:spcAft>
                <a:spcPts val="0"/>
              </a:spcAft>
              <a:buNone/>
            </a:pPr>
            <a:r>
              <a:rPr lang="it-IT" sz="2000" b="1" i="0" u="none" strike="noStrike" cap="none" dirty="0">
                <a:solidFill>
                  <a:srgbClr val="192D3A"/>
                </a:solidFill>
                <a:latin typeface="Times New Roman"/>
                <a:ea typeface="Times New Roman"/>
                <a:cs typeface="Times New Roman"/>
                <a:sym typeface="Times New Roman"/>
              </a:rPr>
              <a:t>Intervalul orar 18:00 – 20:00</a:t>
            </a:r>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0231A7D8-8A9B-BFCE-3F35-BC25B2A6C6EE}"/>
              </a:ext>
            </a:extLst>
          </p:cNvPr>
          <p:cNvSpPr txBox="1"/>
          <p:nvPr/>
        </p:nvSpPr>
        <p:spPr>
          <a:xfrm>
            <a:off x="299328" y="1606076"/>
            <a:ext cx="8639734" cy="4537974"/>
          </a:xfrm>
          <a:prstGeom prst="rect">
            <a:avLst/>
          </a:prstGeom>
          <a:noFill/>
        </p:spPr>
        <p:txBody>
          <a:bodyPr wrap="square">
            <a:spAutoFit/>
          </a:bodyPr>
          <a:lstStyle/>
          <a:p>
            <a:pPr algn="just">
              <a:lnSpc>
                <a:spcPct val="107000"/>
              </a:lnSpc>
              <a:spcAft>
                <a:spcPts val="800"/>
              </a:spcAft>
            </a:pP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Operatorul de calculator</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se prezintă la ora 18.00 la sediul BESV </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unde a fost repartizat;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prezintă președintelui BESV decizia prin care a fost desemnat </a:t>
            </a:r>
            <a:r>
              <a:rPr lang="ro-RO" sz="14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actul de identitate;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ia următoarele măsuri: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verifică starea terminalului informatic și a echipamentelor conexe;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verifică starea de funcționare a mijloacelor de comunicații din localul de vot;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testează funcționalitatea SIMPV, prin autentificarea în ADV;</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verifică în ADV, cu ajutorul președintelui BESV, dacă numărul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secţiei</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de votare corespunde cu secția la care a fost repartizat, dacă identitatea primei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cea a ultimei persoane corespund cu cele înscrise în lista electorală permanentă la prima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la ultima poziție, precum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dacă numărul total al alegătorilor este egal cu cel înscris în lista electorală permanentă;</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la solicitarea președintelui BESV, înscrie în ADV codurile numerice personale înscrise în cererile pentru exercitarea dreptului de vot prin intermediul urnei speciale;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540385" algn="just">
              <a:lnSpc>
                <a:spcPct val="107000"/>
              </a:lnSpc>
              <a:spcAft>
                <a:spcPts val="800"/>
              </a:spcAft>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În cazurile în care, în urma măsurilor mai sus menționate, sunt depistate defecțiuni ale terminalului informatic, ale conexiunii la Sistemul informatic central, ale interfeței SIMPV </a:t>
            </a:r>
            <a:r>
              <a:rPr lang="ro-RO" sz="14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/sau neconcordanțe între datele prevăzute la lit. d), operatorul de calculator are obligația de a le semnala, de îndată, președintelui BESV </a:t>
            </a:r>
            <a:r>
              <a:rPr lang="ro-RO" sz="14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Centrului de preluare a apelurilor;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este prezent în localul de vot până la finalizarea activităților din ziua respectivă.</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6542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210312"/>
            <a:ext cx="9144000" cy="2123618"/>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PREZIUA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30 noiembrie 2024</a:t>
            </a:r>
          </a:p>
          <a:p>
            <a:pPr algn="ctr"/>
            <a:r>
              <a:rPr lang="ro-RO" sz="2000" b="1" dirty="0">
                <a:effectLst/>
                <a:latin typeface="Times New Roman" panose="02020603050405020304" pitchFamily="18" charset="0"/>
                <a:ea typeface="Calibri" panose="020F0502020204030204" pitchFamily="34" charset="0"/>
              </a:rPr>
              <a:t>Intervalul orar 18:00 – 20:00</a:t>
            </a:r>
          </a:p>
          <a:p>
            <a:pPr algn="ctr"/>
            <a:endParaRPr lang="ro-RO" sz="2000" b="1" dirty="0">
              <a:effectLst/>
              <a:latin typeface="Times New Roman" panose="02020603050405020304" pitchFamily="18" charset="0"/>
              <a:ea typeface="Calibri" panose="020F0502020204030204" pitchFamily="34" charset="0"/>
            </a:endParaRPr>
          </a:p>
          <a:p>
            <a:pPr marL="0" marR="0" lvl="0" indent="0" algn="ctr" rtl="0">
              <a:spcBef>
                <a:spcPts val="0"/>
              </a:spcBef>
              <a:spcAft>
                <a:spcPts val="0"/>
              </a:spcAft>
              <a:buNone/>
            </a:pPr>
            <a:r>
              <a:rPr lang="ro-RO" sz="1800" b="1" dirty="0">
                <a:effectLst/>
                <a:latin typeface="Times New Roman" panose="02020603050405020304" pitchFamily="18" charset="0"/>
                <a:ea typeface="Calibri" panose="020F0502020204030204" pitchFamily="34" charset="0"/>
              </a:rPr>
              <a:t>PRIMIREA CERERILOR PENTRU URNA SPECIALĂ</a:t>
            </a:r>
          </a:p>
          <a:p>
            <a:pPr algn="ct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[art. 85 alin. (10) din Legea nr. 208/2015, </a:t>
            </a:r>
            <a:r>
              <a:rPr lang="ro-RO" sz="1000" i="1" dirty="0">
                <a:solidFill>
                  <a:srgbClr val="192D3A"/>
                </a:solidFill>
                <a:latin typeface="Times New Roman" panose="02020603050405020304" pitchFamily="18" charset="0"/>
                <a:ea typeface="Calibri" panose="020F0502020204030204" pitchFamily="34" charset="0"/>
                <a:cs typeface="Times New Roman" panose="02020603050405020304" pitchFamily="18" charset="0"/>
              </a:rPr>
              <a:t>D</a:t>
            </a:r>
            <a:r>
              <a:rPr lang="ro-RO" sz="1000" i="1" dirty="0">
                <a:solidFill>
                  <a:srgbClr val="192D3A"/>
                </a:solidFill>
                <a:effectLst/>
                <a:latin typeface="Times New Roman" panose="02020603050405020304" pitchFamily="18" charset="0"/>
                <a:ea typeface="Calibri" panose="020F0502020204030204" pitchFamily="34" charset="0"/>
                <a:cs typeface="Times New Roman" panose="02020603050405020304" pitchFamily="18" charset="0"/>
              </a:rPr>
              <a:t>ecizia BEC nr.17D/2024]</a:t>
            </a:r>
            <a:endParaRPr lang="en-US" sz="1000" dirty="0">
              <a:solidFill>
                <a:srgbClr val="192D3A"/>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400" dirty="0"/>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0231A7D8-8A9B-BFCE-3F35-BC25B2A6C6EE}"/>
              </a:ext>
            </a:extLst>
          </p:cNvPr>
          <p:cNvSpPr txBox="1"/>
          <p:nvPr/>
        </p:nvSpPr>
        <p:spPr>
          <a:xfrm>
            <a:off x="322731" y="2231407"/>
            <a:ext cx="8639734" cy="542008"/>
          </a:xfrm>
          <a:prstGeom prst="rect">
            <a:avLst/>
          </a:prstGeom>
          <a:noFill/>
        </p:spPr>
        <p:txBody>
          <a:bodyPr wrap="square">
            <a:spAutoFit/>
          </a:bodyPr>
          <a:lstStyle/>
          <a:p>
            <a:pPr algn="just">
              <a:lnSpc>
                <a:spcPct val="107000"/>
              </a:lnSpc>
              <a:spcAft>
                <a:spcPts val="800"/>
              </a:spcAft>
            </a:pP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Președintele BESV asigură </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în ziua de </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30 noiembrie 2024, între orele 18.00 și 20.00, permanența </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la sediul secției de votare, pentru a putea primi cererile de votare prin intermediul urnei speciale ale alegătorilor.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DE0EFF8-C720-5462-31E6-554D901B2F3A}"/>
              </a:ext>
            </a:extLst>
          </p:cNvPr>
          <p:cNvSpPr txBox="1"/>
          <p:nvPr/>
        </p:nvSpPr>
        <p:spPr>
          <a:xfrm>
            <a:off x="279026" y="2813258"/>
            <a:ext cx="8585948" cy="3821239"/>
          </a:xfrm>
          <a:prstGeom prst="rect">
            <a:avLst/>
          </a:prstGeom>
          <a:noFill/>
        </p:spPr>
        <p:txBody>
          <a:bodyPr wrap="square">
            <a:spAutoFit/>
          </a:bodyPr>
          <a:lstStyle/>
          <a:p>
            <a:r>
              <a:rPr lang="ro-RO" sz="1400" b="1" dirty="0">
                <a:latin typeface="Times New Roman" panose="02020603050405020304" pitchFamily="18" charset="0"/>
                <a:cs typeface="Times New Roman" panose="02020603050405020304" pitchFamily="18" charset="0"/>
              </a:rPr>
              <a:t>Pot vota prin intermediul urnei speciale:</a:t>
            </a:r>
          </a:p>
          <a:p>
            <a:pPr marL="342900" indent="-342900">
              <a:buAutoNum type="arabicParenR"/>
            </a:pPr>
            <a:r>
              <a:rPr lang="ro-RO" sz="1400" b="1" u="sng" dirty="0">
                <a:latin typeface="Times New Roman" panose="02020603050405020304" pitchFamily="18" charset="0"/>
                <a:cs typeface="Times New Roman" panose="02020603050405020304" pitchFamily="18" charset="0"/>
              </a:rPr>
              <a:t>Alegătorii care nu se pot deplasa la sediul secției de votare din cauză de boală sau invaliditate</a:t>
            </a:r>
            <a:r>
              <a:rPr lang="ro-RO" sz="1400" dirty="0">
                <a:latin typeface="Times New Roman" panose="02020603050405020304" pitchFamily="18" charset="0"/>
                <a:cs typeface="Times New Roman" panose="02020603050405020304" pitchFamily="18" charset="0"/>
              </a:rPr>
              <a:t>, dacă au domiciliul sau reședința în circumscripția electorală în care se află secția de votare.</a:t>
            </a:r>
          </a:p>
          <a:p>
            <a:endParaRPr lang="ro-RO" sz="1400" dirty="0">
              <a:latin typeface="Times New Roman" panose="02020603050405020304" pitchFamily="18" charset="0"/>
              <a:cs typeface="Times New Roman" panose="02020603050405020304" pitchFamily="18" charset="0"/>
            </a:endParaRPr>
          </a:p>
          <a:p>
            <a:pPr algn="just">
              <a:lnSpc>
                <a:spcPct val="107000"/>
              </a:lnSpc>
              <a:spcAft>
                <a:spcPts val="80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Cererea de vot prin intermediul urnei speciale: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buFont typeface="Arial" panose="020B0604020202020204" pitchFamily="34" charset="0"/>
              <a:buChar char="•"/>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se depune </a:t>
            </a:r>
            <a:r>
              <a:rPr lang="ro-RO" sz="12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la secția de votare cea mai apropiată de imobilul unde se solicită deplasarea</a:t>
            </a:r>
            <a:r>
              <a:rPr lang="ro-RO"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echipei care însoțește urna specială, </a:t>
            </a:r>
            <a:r>
              <a:rPr lang="ro-RO" sz="1200" i="1" dirty="0">
                <a:effectLst/>
                <a:latin typeface="Times New Roman" panose="02020603050405020304" pitchFamily="18" charset="0"/>
                <a:ea typeface="Calibri" panose="020F0502020204030204" pitchFamily="34" charset="0"/>
                <a:cs typeface="Times New Roman" panose="02020603050405020304" pitchFamily="18" charset="0"/>
              </a:rPr>
              <a:t>în preziua votării</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 </a:t>
            </a:r>
            <a:r>
              <a:rPr lang="ro-RO"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30 noiembrie 2024, </a:t>
            </a:r>
            <a:r>
              <a:rPr lang="ro-RO" sz="12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între orele 18.00 și 20.00</a:t>
            </a:r>
            <a:r>
              <a:rPr lang="ro-RO" sz="1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buFont typeface="Arial" panose="020B0604020202020204" pitchFamily="34" charset="0"/>
              <a:buChar char="•"/>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poate fi </a:t>
            </a:r>
            <a:r>
              <a:rPr lang="ro-RO" sz="12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depusă prin intermediul oricărei persoane</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buFont typeface="Arial" panose="020B0604020202020204" pitchFamily="34" charset="0"/>
              <a:buChar char="•"/>
            </a:pPr>
            <a:r>
              <a:rPr lang="ro-RO" sz="12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trebuie să fie datată și semnată olograf </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de către alegătorul care solicită urna specială;</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buFont typeface="Arial" panose="020B0604020202020204" pitchFamily="34" charset="0"/>
              <a:buChar char="•"/>
            </a:pPr>
            <a:r>
              <a:rPr lang="ro-RO" sz="12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cuprinde, în mod obligatoriu</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numele, prenumele, codul numeric personal, domiciliul sau reședința, conform mențiunilor din actul de identitate ori dovada de reședință, după caz, adresa imobilului unde se solicită deplasarea echipei BESV, seria și numărul actului de identitate, precum </a:t>
            </a:r>
            <a:r>
              <a:rPr lang="ro-RO" sz="12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numărul de telefon. </a:t>
            </a:r>
            <a:r>
              <a:rPr lang="ro-RO" sz="1200" b="1" dirty="0">
                <a:effectLst/>
                <a:latin typeface="Times New Roman" panose="02020603050405020304" pitchFamily="18" charset="0"/>
                <a:ea typeface="Calibri" panose="020F0502020204030204" pitchFamily="34" charset="0"/>
                <a:cs typeface="Times New Roman" panose="02020603050405020304" pitchFamily="18" charset="0"/>
              </a:rPr>
              <a:t>Lipsa numărului de telefon nu atrage respingerea cererii.</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800"/>
              </a:spcAft>
              <a:buFont typeface="Arial" panose="020B0604020202020204" pitchFamily="34" charset="0"/>
              <a:buChar char="•"/>
            </a:pPr>
            <a:r>
              <a:rPr lang="ro-RO" sz="12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trebuie să fie însoțită de copii ale oricărui act din care rezultă boala, starea de sănătate ori de invaliditate</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din conținutul înscrisurilor primite trebuie să se poată stabili lipsa posibilității alegătorului </a:t>
            </a:r>
            <a:r>
              <a:rPr lang="ro-RO" sz="1200" b="1" dirty="0">
                <a:effectLst/>
                <a:latin typeface="Times New Roman" panose="02020603050405020304" pitchFamily="18" charset="0"/>
                <a:ea typeface="Calibri" panose="020F0502020204030204" pitchFamily="34" charset="0"/>
                <a:cs typeface="Times New Roman" panose="02020603050405020304" pitchFamily="18" charset="0"/>
              </a:rPr>
              <a:t>de a se </a:t>
            </a:r>
            <a:r>
              <a:rPr lang="ro-RO" sz="1200" b="1" dirty="0" err="1">
                <a:effectLst/>
                <a:latin typeface="Times New Roman" panose="02020603050405020304" pitchFamily="18" charset="0"/>
                <a:ea typeface="Calibri" panose="020F0502020204030204" pitchFamily="34" charset="0"/>
                <a:cs typeface="Times New Roman" panose="02020603050405020304" pitchFamily="18" charset="0"/>
              </a:rPr>
              <a:t>autodeplasa</a:t>
            </a:r>
            <a:r>
              <a:rPr lang="ro-RO"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la sediul secției de votare, </a:t>
            </a:r>
            <a:r>
              <a:rPr lang="ro-RO" sz="1200" b="1" dirty="0">
                <a:effectLst/>
                <a:latin typeface="Times New Roman" panose="02020603050405020304" pitchFamily="18" charset="0"/>
                <a:ea typeface="Calibri" panose="020F0502020204030204" pitchFamily="34" charset="0"/>
                <a:cs typeface="Times New Roman" panose="02020603050405020304" pitchFamily="18" charset="0"/>
              </a:rPr>
              <a:t>nefiind necesar ca acestea să cuprindă în mod expres sintagma „persoană netransportabilă</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lvl="0" algn="ctr">
              <a:lnSpc>
                <a:spcPct val="107000"/>
              </a:lnSpc>
              <a:spcAft>
                <a:spcPts val="800"/>
              </a:spcAft>
            </a:pPr>
            <a:r>
              <a:rPr lang="ro-RO" sz="1200" b="1" dirty="0">
                <a:solidFill>
                  <a:srgbClr val="192D3A"/>
                </a:solidFill>
                <a:effectLst/>
                <a:latin typeface="Times New Roman" panose="02020603050405020304" pitchFamily="18" charset="0"/>
                <a:ea typeface="Calibri" panose="020F0502020204030204" pitchFamily="34" charset="0"/>
                <a:cs typeface="Times New Roman" panose="02020603050405020304" pitchFamily="18" charset="0"/>
              </a:rPr>
              <a:t>IMPORTANT</a:t>
            </a:r>
          </a:p>
          <a:p>
            <a:pPr lvl="0" algn="ctr">
              <a:lnSpc>
                <a:spcPct val="107000"/>
              </a:lnSpc>
              <a:spcAft>
                <a:spcPts val="800"/>
              </a:spcAft>
            </a:pPr>
            <a:r>
              <a:rPr lang="ro-RO"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Nu este obligatorie prezentarea unei adeverințe medicale eliberată de către medicul de familie al alegătorului.</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2631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210312"/>
            <a:ext cx="9144000" cy="20301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i="0" u="none" strike="noStrike" cap="none" dirty="0">
                <a:latin typeface="Times New Roman"/>
                <a:ea typeface="Times New Roman"/>
                <a:cs typeface="Times New Roman"/>
                <a:sym typeface="Times New Roman"/>
              </a:rPr>
              <a:t>OPERAȚIUNI ÎN PREZIUA ALEGERILOR </a:t>
            </a:r>
            <a:endParaRPr sz="2400" dirty="0"/>
          </a:p>
          <a:p>
            <a:pPr marL="0" marR="0" lvl="0" indent="0" algn="ctr" rtl="0">
              <a:spcBef>
                <a:spcPts val="0"/>
              </a:spcBef>
              <a:spcAft>
                <a:spcPts val="0"/>
              </a:spcAft>
              <a:buNone/>
            </a:pPr>
            <a:r>
              <a:rPr lang="ro-RO" sz="2400" b="1" dirty="0">
                <a:latin typeface="Times New Roman"/>
                <a:ea typeface="Times New Roman"/>
                <a:cs typeface="Times New Roman"/>
                <a:sym typeface="Times New Roman"/>
              </a:rPr>
              <a:t>30</a:t>
            </a:r>
            <a:r>
              <a:rPr lang="ro-RO" sz="2400" b="1" i="0" u="none" strike="noStrike" cap="none" dirty="0">
                <a:latin typeface="Times New Roman"/>
                <a:ea typeface="Times New Roman"/>
                <a:cs typeface="Times New Roman"/>
                <a:sym typeface="Times New Roman"/>
              </a:rPr>
              <a:t> NOIEMBRIE 2024</a:t>
            </a:r>
            <a:endParaRPr sz="2400" dirty="0"/>
          </a:p>
          <a:p>
            <a:pPr algn="ctr">
              <a:lnSpc>
                <a:spcPct val="107000"/>
              </a:lnSpc>
              <a:spcAft>
                <a:spcPts val="8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orele 18.00 – 20.00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r>
              <a:rPr lang="ro-RO" sz="1800" b="1" dirty="0">
                <a:effectLst/>
                <a:latin typeface="Times New Roman" panose="02020603050405020304" pitchFamily="18" charset="0"/>
                <a:ea typeface="Calibri" panose="020F0502020204030204" pitchFamily="34" charset="0"/>
              </a:rPr>
              <a:t>PRIMIREA CERERILOR PENTRU URNA SPECIALĂ</a:t>
            </a:r>
          </a:p>
          <a:p>
            <a:pPr algn="ct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[art. 85 alin. (10) din Legea nr. 208/2015, </a:t>
            </a:r>
            <a:r>
              <a:rPr lang="ro-RO" sz="1000" i="1" dirty="0">
                <a:latin typeface="Times New Roman" panose="02020603050405020304" pitchFamily="18" charset="0"/>
                <a:ea typeface="Calibri" panose="020F0502020204030204" pitchFamily="34" charset="0"/>
                <a:cs typeface="Times New Roman" panose="02020603050405020304" pitchFamily="18" charset="0"/>
              </a:rPr>
              <a:t>D</a:t>
            </a: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ecizia BEC nr.17D/2024]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400" dirty="0"/>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7" name="TextBox 6">
            <a:extLst>
              <a:ext uri="{FF2B5EF4-FFF2-40B4-BE49-F238E27FC236}">
                <a16:creationId xmlns:a16="http://schemas.microsoft.com/office/drawing/2014/main" id="{232FC681-4B90-077F-63EC-41EA6E28320A}"/>
              </a:ext>
            </a:extLst>
          </p:cNvPr>
          <p:cNvSpPr txBox="1"/>
          <p:nvPr/>
        </p:nvSpPr>
        <p:spPr>
          <a:xfrm>
            <a:off x="320387" y="2004924"/>
            <a:ext cx="8633012" cy="4247317"/>
          </a:xfrm>
          <a:prstGeom prst="rect">
            <a:avLst/>
          </a:prstGeom>
          <a:noFill/>
        </p:spPr>
        <p:txBody>
          <a:bodyPr wrap="square">
            <a:spAutoFit/>
          </a:bodyPr>
          <a:lstStyle/>
          <a:p>
            <a:r>
              <a:rPr lang="ro-RO" b="1" u="sng" dirty="0">
                <a:latin typeface="Times New Roman" panose="02020603050405020304" pitchFamily="18" charset="0"/>
                <a:cs typeface="Times New Roman" panose="02020603050405020304" pitchFamily="18" charset="0"/>
              </a:rPr>
              <a:t>Excepție</a:t>
            </a:r>
          </a:p>
          <a:p>
            <a:endParaRPr lang="ro-RO" b="1" u="sng"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o-RO" dirty="0">
                <a:latin typeface="Times New Roman" panose="02020603050405020304" pitchFamily="18" charset="0"/>
                <a:cs typeface="Times New Roman" panose="02020603050405020304" pitchFamily="18" charset="0"/>
              </a:rPr>
              <a:t>Cererile de vot prin intermediul urnei speciale, precum și copiile actelor din care rezultă boala, starea de sănătate ori de invaliditate </a:t>
            </a:r>
            <a:r>
              <a:rPr lang="ro-RO" b="1" dirty="0">
                <a:latin typeface="Times New Roman" panose="02020603050405020304" pitchFamily="18" charset="0"/>
                <a:cs typeface="Times New Roman" panose="02020603050405020304" pitchFamily="18" charset="0"/>
              </a:rPr>
              <a:t>pot fi depuse, prin intermediul oricărei persoane, la biroul electoral de circumscripție de la nivel județean sau la oficiul electoral de sector al municipiului București,</a:t>
            </a:r>
            <a:r>
              <a:rPr lang="ro-RO" dirty="0">
                <a:latin typeface="Times New Roman" panose="02020603050405020304" pitchFamily="18" charset="0"/>
                <a:cs typeface="Times New Roman" panose="02020603050405020304" pitchFamily="18" charset="0"/>
              </a:rPr>
              <a:t> cel mai târziu la data de </a:t>
            </a:r>
            <a:r>
              <a:rPr lang="ro-RO" b="1" dirty="0">
                <a:solidFill>
                  <a:srgbClr val="FF0000"/>
                </a:solidFill>
                <a:latin typeface="Times New Roman" panose="02020603050405020304" pitchFamily="18" charset="0"/>
                <a:cs typeface="Times New Roman" panose="02020603050405020304" pitchFamily="18" charset="0"/>
              </a:rPr>
              <a:t>29 noiembrie 2024</a:t>
            </a:r>
            <a:r>
              <a:rPr lang="ro-RO" dirty="0">
                <a:latin typeface="Times New Roman" panose="02020603050405020304" pitchFamily="18" charset="0"/>
                <a:cs typeface="Times New Roman" panose="02020603050405020304" pitchFamily="18" charset="0"/>
              </a:rPr>
              <a:t>, </a:t>
            </a:r>
            <a:r>
              <a:rPr lang="ro-RO" b="1" dirty="0">
                <a:solidFill>
                  <a:srgbClr val="FF0000"/>
                </a:solidFill>
                <a:latin typeface="Times New Roman" panose="02020603050405020304" pitchFamily="18" charset="0"/>
                <a:cs typeface="Times New Roman" panose="02020603050405020304" pitchFamily="18" charset="0"/>
              </a:rPr>
              <a:t>ora 17.00, fizic sau prin mijloace electronice</a:t>
            </a:r>
            <a:r>
              <a:rPr lang="ro-RO"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ro-RO"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o-RO" dirty="0">
                <a:latin typeface="Times New Roman" panose="02020603050405020304" pitchFamily="18" charset="0"/>
                <a:cs typeface="Times New Roman" panose="02020603050405020304" pitchFamily="18" charset="0"/>
              </a:rPr>
              <a:t>Cererile și </a:t>
            </a:r>
            <a:r>
              <a:rPr lang="ro-RO" dirty="0" err="1">
                <a:latin typeface="Times New Roman" panose="02020603050405020304" pitchFamily="18" charset="0"/>
                <a:cs typeface="Times New Roman" panose="02020603050405020304" pitchFamily="18" charset="0"/>
              </a:rPr>
              <a:t>documenele</a:t>
            </a:r>
            <a:r>
              <a:rPr lang="ro-RO" dirty="0">
                <a:latin typeface="Times New Roman" panose="02020603050405020304" pitchFamily="18" charset="0"/>
                <a:cs typeface="Times New Roman" panose="02020603050405020304" pitchFamily="18" charset="0"/>
              </a:rPr>
              <a:t> primite de biroul electoral de circumscripție de la nivel județean sau de oficiul electoral de sector al municipiului București, după caz, sunt transmise prin </a:t>
            </a:r>
            <a:r>
              <a:rPr lang="ro-RO" b="1" dirty="0">
                <a:latin typeface="Times New Roman" panose="02020603050405020304" pitchFamily="18" charset="0"/>
                <a:cs typeface="Times New Roman" panose="02020603050405020304" pitchFamily="18" charset="0"/>
              </a:rPr>
              <a:t>grija primarului</a:t>
            </a:r>
            <a:r>
              <a:rPr lang="ro-RO"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cu sprijinul biroului electoral de circumscripție de la nivel județean sau al oficiului electoral de sector al municipiului București</a:t>
            </a:r>
            <a:r>
              <a:rPr lang="ro-RO" dirty="0">
                <a:latin typeface="Times New Roman" panose="02020603050405020304" pitchFamily="18" charset="0"/>
                <a:cs typeface="Times New Roman" panose="02020603050405020304" pitchFamily="18" charset="0"/>
              </a:rPr>
              <a:t>, </a:t>
            </a:r>
            <a:r>
              <a:rPr lang="ro-RO" b="1" dirty="0">
                <a:solidFill>
                  <a:srgbClr val="FF0000"/>
                </a:solidFill>
                <a:latin typeface="Times New Roman" panose="02020603050405020304" pitchFamily="18" charset="0"/>
                <a:cs typeface="Times New Roman" panose="02020603050405020304" pitchFamily="18" charset="0"/>
              </a:rPr>
              <a:t>cel mai târziu în preziua votării</a:t>
            </a:r>
            <a:r>
              <a:rPr lang="ro-RO" dirty="0">
                <a:latin typeface="Times New Roman" panose="02020603050405020304" pitchFamily="18" charset="0"/>
                <a:cs typeface="Times New Roman" panose="02020603050405020304" pitchFamily="18" charset="0"/>
              </a:rPr>
              <a:t>, </a:t>
            </a:r>
            <a:r>
              <a:rPr lang="ro-RO" b="1" dirty="0">
                <a:solidFill>
                  <a:srgbClr val="FF0000"/>
                </a:solidFill>
                <a:latin typeface="Times New Roman" panose="02020603050405020304" pitchFamily="18" charset="0"/>
                <a:cs typeface="Times New Roman" panose="02020603050405020304" pitchFamily="18" charset="0"/>
              </a:rPr>
              <a:t>între orele 18.00-20.00</a:t>
            </a:r>
            <a:r>
              <a:rPr lang="ro-RO" dirty="0">
                <a:latin typeface="Times New Roman" panose="02020603050405020304" pitchFamily="18" charset="0"/>
                <a:cs typeface="Times New Roman" panose="02020603050405020304" pitchFamily="18" charset="0"/>
              </a:rPr>
              <a:t>, biroului electoral al secției de votare cele mai apropiate de imobilul la care s-a solicitat deplasarea urnei speciale. </a:t>
            </a:r>
          </a:p>
          <a:p>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346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210312"/>
            <a:ext cx="9144000" cy="1846619"/>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PREZIUA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30 noiembrie 2024</a:t>
            </a:r>
          </a:p>
          <a:p>
            <a:pPr algn="ctr"/>
            <a:r>
              <a:rPr lang="ro-RO" sz="2000" b="1" dirty="0">
                <a:effectLst/>
                <a:latin typeface="Times New Roman" panose="02020603050405020304" pitchFamily="18" charset="0"/>
                <a:ea typeface="Calibri" panose="020F0502020204030204" pitchFamily="34" charset="0"/>
              </a:rPr>
              <a:t>Intervalul orar 18:00 – 20:00</a:t>
            </a:r>
          </a:p>
          <a:p>
            <a:pPr marL="0" marR="0" lvl="0" indent="0" algn="ctr" rtl="0">
              <a:spcBef>
                <a:spcPts val="0"/>
              </a:spcBef>
              <a:spcAft>
                <a:spcPts val="0"/>
              </a:spcAft>
              <a:buNone/>
            </a:pPr>
            <a:r>
              <a:rPr lang="ro-RO" sz="2000" b="1" dirty="0">
                <a:effectLst/>
                <a:latin typeface="Times New Roman" panose="02020603050405020304" pitchFamily="18" charset="0"/>
                <a:ea typeface="Calibri" panose="020F0502020204030204" pitchFamily="34" charset="0"/>
              </a:rPr>
              <a:t>PRIMIREA CERERILOR PENTRU URNA SPECIALĂ</a:t>
            </a:r>
          </a:p>
          <a:p>
            <a:pPr algn="ct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[art. 85 alin. (10) din Legea nr. 208/2015, </a:t>
            </a:r>
            <a:r>
              <a:rPr lang="ro-RO" sz="1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a:t>
            </a:r>
            <a:r>
              <a:rPr lang="ro-RO" sz="10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ecizia BEC nr.17D/2024</a:t>
            </a: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400" dirty="0"/>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6" name="TextBox 5">
            <a:extLst>
              <a:ext uri="{FF2B5EF4-FFF2-40B4-BE49-F238E27FC236}">
                <a16:creationId xmlns:a16="http://schemas.microsoft.com/office/drawing/2014/main" id="{9DE0EFF8-C720-5462-31E6-554D901B2F3A}"/>
              </a:ext>
            </a:extLst>
          </p:cNvPr>
          <p:cNvSpPr txBox="1"/>
          <p:nvPr/>
        </p:nvSpPr>
        <p:spPr>
          <a:xfrm>
            <a:off x="279026" y="1843950"/>
            <a:ext cx="8585948" cy="3170099"/>
          </a:xfrm>
          <a:prstGeom prst="rect">
            <a:avLst/>
          </a:prstGeom>
          <a:noFill/>
        </p:spPr>
        <p:txBody>
          <a:bodyPr wrap="square">
            <a:spAutoFit/>
          </a:bodyPr>
          <a:lstStyle/>
          <a:p>
            <a:endParaRPr lang="ro-RO" sz="1400" b="1" dirty="0">
              <a:latin typeface="Times New Roman" panose="02020603050405020304" pitchFamily="18" charset="0"/>
              <a:cs typeface="Times New Roman" panose="02020603050405020304" pitchFamily="18" charset="0"/>
            </a:endParaRPr>
          </a:p>
          <a:p>
            <a:r>
              <a:rPr lang="ro-RO" sz="1400" dirty="0">
                <a:latin typeface="Times New Roman" panose="02020603050405020304" pitchFamily="18" charset="0"/>
                <a:cs typeface="Times New Roman" panose="02020603050405020304" pitchFamily="18" charset="0"/>
              </a:rPr>
              <a:t>2) </a:t>
            </a:r>
            <a:r>
              <a:rPr lang="ro-RO" sz="1400" b="1" dirty="0">
                <a:latin typeface="Times New Roman" panose="02020603050405020304" pitchFamily="18" charset="0"/>
                <a:cs typeface="Times New Roman" panose="02020603050405020304" pitchFamily="18" charset="0"/>
              </a:rPr>
              <a:t>Alegătorii care, la data scrutinului, vor fi internați într-o unitate sanitară publică sau privată</a:t>
            </a:r>
            <a:r>
              <a:rPr lang="ro-RO" sz="1400" dirty="0">
                <a:latin typeface="Times New Roman" panose="02020603050405020304" pitchFamily="18" charset="0"/>
                <a:cs typeface="Times New Roman" panose="02020603050405020304" pitchFamily="18" charset="0"/>
              </a:rPr>
              <a:t>, </a:t>
            </a:r>
            <a:r>
              <a:rPr lang="ro-RO" sz="1400" b="1" dirty="0">
                <a:latin typeface="Times New Roman" panose="02020603050405020304" pitchFamily="18" charset="0"/>
                <a:cs typeface="Times New Roman" panose="02020603050405020304" pitchFamily="18" charset="0"/>
              </a:rPr>
              <a:t>cămin pentru persoane vârstnice ori alte asemenea așezăminte sociale publice sau private,</a:t>
            </a:r>
            <a:r>
              <a:rPr lang="ro-RO" sz="1400" dirty="0">
                <a:latin typeface="Times New Roman" panose="02020603050405020304" pitchFamily="18" charset="0"/>
                <a:cs typeface="Times New Roman" panose="02020603050405020304" pitchFamily="18" charset="0"/>
              </a:rPr>
              <a:t> dacă au domiciliul sau reședința în județul sau în municipiul București, după caz, pe raza căruia se află unitatea respectivă</a:t>
            </a:r>
          </a:p>
          <a:p>
            <a:endParaRPr lang="ro-RO" sz="1400" dirty="0">
              <a:latin typeface="Times New Roman" panose="02020603050405020304" pitchFamily="18" charset="0"/>
              <a:cs typeface="Times New Roman" panose="02020603050405020304" pitchFamily="18" charset="0"/>
            </a:endParaRPr>
          </a:p>
          <a:p>
            <a:r>
              <a:rPr lang="ro-RO" sz="1400" dirty="0">
                <a:latin typeface="Times New Roman" panose="02020603050405020304" pitchFamily="18" charset="0"/>
                <a:cs typeface="Times New Roman" panose="02020603050405020304" pitchFamily="18" charset="0"/>
              </a:rPr>
              <a:t>Cererile de votare prin intermediul urnei speciale: </a:t>
            </a:r>
          </a:p>
          <a:p>
            <a:pPr marL="285750" indent="-285750">
              <a:buFont typeface="Arial" panose="020B0604020202020204" pitchFamily="34" charset="0"/>
              <a:buChar char="•"/>
            </a:pPr>
            <a:r>
              <a:rPr lang="ro-RO" sz="1400" dirty="0">
                <a:latin typeface="Times New Roman" panose="02020603050405020304" pitchFamily="18" charset="0"/>
                <a:cs typeface="Times New Roman" panose="02020603050405020304" pitchFamily="18" charset="0"/>
              </a:rPr>
              <a:t>pot fi depuse cel mai târziu în preziua votării – </a:t>
            </a:r>
            <a:r>
              <a:rPr lang="ro-RO" sz="1400" b="1" dirty="0">
                <a:solidFill>
                  <a:srgbClr val="FF0000"/>
                </a:solidFill>
                <a:latin typeface="Times New Roman" panose="02020603050405020304" pitchFamily="18" charset="0"/>
                <a:cs typeface="Times New Roman" panose="02020603050405020304" pitchFamily="18" charset="0"/>
              </a:rPr>
              <a:t>30 noiembrie 2024, ora 12.00</a:t>
            </a:r>
            <a:r>
              <a:rPr lang="ro-RO" sz="1400" dirty="0">
                <a:latin typeface="Times New Roman" panose="02020603050405020304" pitchFamily="18" charset="0"/>
                <a:cs typeface="Times New Roman" panose="02020603050405020304" pitchFamily="18" charset="0"/>
              </a:rPr>
              <a:t>, </a:t>
            </a:r>
            <a:r>
              <a:rPr lang="ro-RO" sz="1400" b="1" dirty="0">
                <a:solidFill>
                  <a:srgbClr val="FF0000"/>
                </a:solidFill>
                <a:latin typeface="Times New Roman" panose="02020603050405020304" pitchFamily="18" charset="0"/>
                <a:cs typeface="Times New Roman" panose="02020603050405020304" pitchFamily="18" charset="0"/>
              </a:rPr>
              <a:t>la biroul electoral de circumscripție de la nivel județean sau la oficiul electoral de sector al municipiului București competent, prin intermediul oricărei persoane, fizic sau prin mijloace electronice; </a:t>
            </a:r>
          </a:p>
          <a:p>
            <a:pPr marL="285750" indent="-285750">
              <a:buFont typeface="Arial" panose="020B0604020202020204" pitchFamily="34" charset="0"/>
              <a:buChar char="•"/>
            </a:pPr>
            <a:r>
              <a:rPr lang="ro-RO" sz="1400" i="1" dirty="0">
                <a:latin typeface="Times New Roman" panose="02020603050405020304" pitchFamily="18" charset="0"/>
                <a:cs typeface="Times New Roman" panose="02020603050405020304" pitchFamily="18" charset="0"/>
              </a:rPr>
              <a:t>trebuie datate și semnate olograf ;</a:t>
            </a:r>
          </a:p>
          <a:p>
            <a:pPr marL="285750" indent="-285750">
              <a:buFont typeface="Arial" panose="020B0604020202020204" pitchFamily="34" charset="0"/>
              <a:buChar char="•"/>
            </a:pPr>
            <a:r>
              <a:rPr lang="ro-RO" sz="1400" i="1" dirty="0">
                <a:latin typeface="Times New Roman" panose="02020603050405020304" pitchFamily="18" charset="0"/>
                <a:cs typeface="Times New Roman" panose="02020603050405020304" pitchFamily="18" charset="0"/>
              </a:rPr>
              <a:t>vor cuprinde </a:t>
            </a:r>
            <a:r>
              <a:rPr lang="ro-RO" sz="1400" dirty="0">
                <a:latin typeface="Times New Roman" panose="02020603050405020304" pitchFamily="18" charset="0"/>
                <a:cs typeface="Times New Roman" panose="02020603050405020304" pitchFamily="18" charset="0"/>
              </a:rPr>
              <a:t>numele, prenumele, codul numeric personal, domiciliul sau reședința, seria și numărul actului de identitate al fiecărui alegător, precum și adresa imobilului unde se solicită deplasarea echipei.</a:t>
            </a:r>
          </a:p>
          <a:p>
            <a:pPr marL="285750" indent="-285750">
              <a:buFont typeface="Arial" panose="020B0604020202020204" pitchFamily="34" charset="0"/>
              <a:buChar char="•"/>
            </a:pPr>
            <a:endParaRPr lang="ro-RO" sz="1400" dirty="0">
              <a:latin typeface="Times New Roman" panose="02020603050405020304" pitchFamily="18" charset="0"/>
              <a:cs typeface="Times New Roman" panose="02020603050405020304" pitchFamily="18" charset="0"/>
            </a:endParaRPr>
          </a:p>
          <a:p>
            <a:endParaRPr lang="ro-RO" dirty="0"/>
          </a:p>
        </p:txBody>
      </p:sp>
      <p:sp>
        <p:nvSpPr>
          <p:cNvPr id="4" name="TextBox 3">
            <a:extLst>
              <a:ext uri="{FF2B5EF4-FFF2-40B4-BE49-F238E27FC236}">
                <a16:creationId xmlns:a16="http://schemas.microsoft.com/office/drawing/2014/main" id="{30B70954-48A7-C891-FE2D-B8E9F0F14F55}"/>
              </a:ext>
            </a:extLst>
          </p:cNvPr>
          <p:cNvSpPr txBox="1"/>
          <p:nvPr/>
        </p:nvSpPr>
        <p:spPr>
          <a:xfrm>
            <a:off x="164352" y="4620016"/>
            <a:ext cx="8585948" cy="2027671"/>
          </a:xfrm>
          <a:prstGeom prst="rect">
            <a:avLst/>
          </a:prstGeom>
          <a:noFill/>
        </p:spPr>
        <p:txBody>
          <a:bodyPr wrap="square">
            <a:spAutoFit/>
          </a:bodyPr>
          <a:lstStyle/>
          <a:p>
            <a:pPr marL="180975" algn="just">
              <a:lnSpc>
                <a:spcPct val="107000"/>
              </a:lnSpc>
              <a:spcAft>
                <a:spcPts val="800"/>
              </a:spcAft>
              <a:tabLst>
                <a:tab pos="90170" algn="l"/>
              </a:tabLst>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IMPORTANT</a:t>
            </a:r>
          </a:p>
          <a:p>
            <a:pPr marL="180975" algn="just">
              <a:lnSpc>
                <a:spcPct val="107000"/>
              </a:lnSpc>
              <a:spcAft>
                <a:spcPts val="800"/>
              </a:spcAft>
              <a:tabLst>
                <a:tab pos="90170" algn="l"/>
              </a:tabLst>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Cererile și documentele primite și gestionate de biroul electoral de circumscripție de la nivel județean sau de oficiul electoral de sector al municipiului București, după caz, sunt transmise </a:t>
            </a:r>
            <a:r>
              <a:rPr lang="ro-RO"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prin grija primarului</a:t>
            </a:r>
            <a:r>
              <a:rPr lang="ro-RO" sz="1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 sprijinul biroului electoral de circumscripție de la nivel județean</a:t>
            </a:r>
            <a:r>
              <a:rPr lang="ro-RO" sz="1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sau al oficiului electoral de sector al municipiului București, cel mai târziu </a:t>
            </a:r>
            <a:r>
              <a:rPr lang="ro-RO"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în preziua votării</a:t>
            </a:r>
            <a:r>
              <a:rPr lang="ro-RO" sz="1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între orele 18.00-20.00, biroului electoral al secției de votare celei mai apropiate de imobilul la care s-a solicitat deplasarea urnei speciale sau birourilor electorale ale secțiilor de votare prevăzute în decizia biroului electoral de circumscripție de la nivel județean sau oficiului electoral de sector al municipiului București, după caz.</a:t>
            </a: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94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112" name="Google Shape;112;p2"/>
          <p:cNvSpPr txBox="1"/>
          <p:nvPr/>
        </p:nvSpPr>
        <p:spPr>
          <a:xfrm>
            <a:off x="457200" y="732240"/>
            <a:ext cx="8229600" cy="9810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192D3A"/>
              </a:buClr>
              <a:buSzPts val="3600"/>
              <a:buFont typeface="Times New Roman"/>
              <a:buNone/>
            </a:pPr>
            <a:r>
              <a:rPr lang="ro-RO" sz="2000" b="1" i="0" u="none" strike="noStrike" cap="none" dirty="0">
                <a:solidFill>
                  <a:srgbClr val="192D3A"/>
                </a:solidFill>
                <a:latin typeface="Times New Roman"/>
                <a:ea typeface="Times New Roman"/>
                <a:cs typeface="Times New Roman"/>
                <a:sym typeface="Times New Roman"/>
              </a:rPr>
              <a:t>PRINCIPII DE BAZĂ</a:t>
            </a:r>
            <a:br>
              <a:rPr lang="ro-RO" sz="3600" b="1" i="0" u="none" strike="noStrike" cap="none" dirty="0">
                <a:solidFill>
                  <a:srgbClr val="192D3A"/>
                </a:solidFill>
                <a:latin typeface="Times New Roman"/>
                <a:ea typeface="Times New Roman"/>
                <a:cs typeface="Times New Roman"/>
                <a:sym typeface="Times New Roman"/>
              </a:rPr>
            </a:br>
            <a:r>
              <a:rPr lang="ro-RO" sz="1200" b="0" i="1" u="none" strike="noStrike" cap="none" dirty="0">
                <a:solidFill>
                  <a:srgbClr val="192D3A"/>
                </a:solidFill>
                <a:latin typeface="Times New Roman"/>
                <a:ea typeface="Times New Roman"/>
                <a:cs typeface="Times New Roman"/>
                <a:sym typeface="Times New Roman"/>
              </a:rPr>
              <a:t>[art. 2 alin. (1) – (2), art. 6 alin. (1), art. 82 alin. (3) din Legea nr. 208/2015, cu modificările și completările ulterioare]</a:t>
            </a:r>
            <a:br>
              <a:rPr lang="ro-RO" sz="1200" b="0" i="1" u="none" strike="noStrike" cap="none" dirty="0">
                <a:solidFill>
                  <a:srgbClr val="192D3A"/>
                </a:solidFill>
                <a:latin typeface="Times New Roman"/>
                <a:ea typeface="Times New Roman"/>
                <a:cs typeface="Times New Roman"/>
                <a:sym typeface="Times New Roman"/>
              </a:rPr>
            </a:br>
            <a:br>
              <a:rPr lang="ro-RO" sz="2000" b="1" i="0" u="none" strike="noStrike" cap="none" dirty="0">
                <a:solidFill>
                  <a:srgbClr val="124163"/>
                </a:solidFill>
                <a:latin typeface="Times New Roman"/>
                <a:ea typeface="Times New Roman"/>
                <a:cs typeface="Times New Roman"/>
                <a:sym typeface="Times New Roman"/>
              </a:rPr>
            </a:br>
            <a:endParaRPr sz="2000" b="0" i="0" u="none" strike="noStrike" cap="none" dirty="0">
              <a:solidFill>
                <a:srgbClr val="124163"/>
              </a:solidFill>
              <a:latin typeface="Arial"/>
              <a:ea typeface="Arial"/>
              <a:cs typeface="Arial"/>
              <a:sym typeface="Arial"/>
            </a:endParaRPr>
          </a:p>
        </p:txBody>
      </p:sp>
      <p:sp>
        <p:nvSpPr>
          <p:cNvPr id="113" name="Google Shape;113;p2"/>
          <p:cNvSpPr txBox="1"/>
          <p:nvPr/>
        </p:nvSpPr>
        <p:spPr>
          <a:xfrm>
            <a:off x="251520" y="1713315"/>
            <a:ext cx="8352928" cy="190821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b="1" i="0" u="none" strike="noStrike" cap="none" dirty="0">
              <a:solidFill>
                <a:srgbClr val="192D3A"/>
              </a:solidFill>
              <a:latin typeface="Calibri"/>
              <a:ea typeface="Calibri"/>
              <a:cs typeface="Calibri"/>
              <a:sym typeface="Calibri"/>
            </a:endParaRPr>
          </a:p>
          <a:p>
            <a:pPr marL="342900" marR="0" lvl="0" indent="-342900" algn="just" rtl="0">
              <a:spcBef>
                <a:spcPts val="0"/>
              </a:spcBef>
              <a:spcAft>
                <a:spcPts val="0"/>
              </a:spcAft>
              <a:buClr>
                <a:srgbClr val="192D3A"/>
              </a:buClr>
              <a:buSzPts val="2000"/>
              <a:buFont typeface="Arial"/>
              <a:buChar char="•"/>
            </a:pPr>
            <a:r>
              <a:rPr lang="ro-RO" sz="2000" b="0" i="0" u="none" strike="noStrike" cap="none" dirty="0">
                <a:solidFill>
                  <a:srgbClr val="192D3A"/>
                </a:solidFill>
                <a:latin typeface="Times New Roman"/>
                <a:ea typeface="Times New Roman"/>
                <a:cs typeface="Times New Roman"/>
                <a:sym typeface="Times New Roman"/>
              </a:rPr>
              <a:t>Alegerile parlamentare în România se desfășoară cu respectarea </a:t>
            </a:r>
            <a:r>
              <a:rPr lang="ro-RO" sz="2000" b="1" i="0" u="none" strike="noStrike" cap="none" dirty="0">
                <a:solidFill>
                  <a:srgbClr val="192D3A"/>
                </a:solidFill>
                <a:latin typeface="Times New Roman"/>
                <a:ea typeface="Times New Roman"/>
                <a:cs typeface="Times New Roman"/>
                <a:sym typeface="Times New Roman"/>
              </a:rPr>
              <a:t>caracterului universal, egal, direct, secret și liber exprimat al votului.</a:t>
            </a:r>
            <a:endParaRPr sz="2000" b="0" i="0" u="none" strike="noStrike" cap="none" dirty="0">
              <a:solidFill>
                <a:srgbClr val="192D3A"/>
              </a:solidFill>
              <a:latin typeface="Times New Roman"/>
              <a:ea typeface="Times New Roman"/>
              <a:cs typeface="Times New Roman"/>
              <a:sym typeface="Times New Roman"/>
            </a:endParaRPr>
          </a:p>
          <a:p>
            <a:pPr marL="342900" marR="0" lvl="0" indent="-342900" algn="just" rtl="0">
              <a:spcBef>
                <a:spcPts val="0"/>
              </a:spcBef>
              <a:spcAft>
                <a:spcPts val="0"/>
              </a:spcAft>
              <a:buClr>
                <a:srgbClr val="192D3A"/>
              </a:buClr>
              <a:buSzPts val="2000"/>
              <a:buFont typeface="Arial"/>
              <a:buChar char="•"/>
            </a:pPr>
            <a:r>
              <a:rPr lang="ro-RO" sz="2000" b="0" i="0" u="none" strike="noStrike" cap="none" dirty="0">
                <a:solidFill>
                  <a:srgbClr val="192D3A"/>
                </a:solidFill>
                <a:latin typeface="Times New Roman"/>
                <a:ea typeface="Times New Roman"/>
                <a:cs typeface="Times New Roman"/>
                <a:sym typeface="Times New Roman"/>
              </a:rPr>
              <a:t>Cetățenii români au dreptul de vot și de a fi aleși, indiferent de rasă, sex, naționalitate, origine etnică, limbă vorbită, religie, opinie politică, avere sau origine socială, conform Constituției și legislației în vigoare.</a:t>
            </a:r>
            <a:endParaRPr dirty="0"/>
          </a:p>
        </p:txBody>
      </p:sp>
      <p:sp>
        <p:nvSpPr>
          <p:cNvPr id="114" name="Google Shape;114;p2"/>
          <p:cNvSpPr/>
          <p:nvPr/>
        </p:nvSpPr>
        <p:spPr>
          <a:xfrm>
            <a:off x="613990" y="4293096"/>
            <a:ext cx="7918450" cy="1354137"/>
          </a:xfrm>
          <a:prstGeom prst="roundRect">
            <a:avLst>
              <a:gd name="adj" fmla="val 16667"/>
            </a:avLst>
          </a:prstGeom>
          <a:solidFill>
            <a:srgbClr val="CDE6E9"/>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192D3A"/>
              </a:buClr>
              <a:buSzPts val="1800"/>
              <a:buFont typeface="Times New Roman"/>
              <a:buNone/>
            </a:pPr>
            <a:r>
              <a:rPr lang="ro-RO" sz="1800" b="1" i="0" u="none" strike="noStrike" cap="none" dirty="0">
                <a:solidFill>
                  <a:srgbClr val="192D3A"/>
                </a:solidFill>
                <a:latin typeface="Times New Roman"/>
                <a:ea typeface="Times New Roman"/>
                <a:cs typeface="Times New Roman"/>
                <a:sym typeface="Times New Roman"/>
              </a:rPr>
              <a:t>În țară, ziua alegerilor </a:t>
            </a:r>
            <a:r>
              <a:rPr lang="ro-RO" sz="1800" b="0" i="0" u="none" strike="noStrike" cap="none" dirty="0">
                <a:solidFill>
                  <a:srgbClr val="192D3A"/>
                </a:solidFill>
                <a:latin typeface="Times New Roman"/>
                <a:ea typeface="Times New Roman"/>
                <a:cs typeface="Times New Roman"/>
                <a:sym typeface="Times New Roman"/>
              </a:rPr>
              <a:t>pentru Senat și Camera Deputaților din anul 2024 este </a:t>
            </a:r>
            <a:r>
              <a:rPr lang="ro-RO" sz="1800" b="1" i="0" u="sng" strike="noStrike" cap="none" dirty="0">
                <a:solidFill>
                  <a:srgbClr val="192D3A"/>
                </a:solidFill>
                <a:latin typeface="Times New Roman"/>
                <a:ea typeface="Times New Roman"/>
                <a:cs typeface="Times New Roman"/>
                <a:sym typeface="Times New Roman"/>
              </a:rPr>
              <a:t>duminică, </a:t>
            </a:r>
            <a:r>
              <a:rPr lang="ro-RO" sz="1800" b="1" u="sng" dirty="0">
                <a:solidFill>
                  <a:srgbClr val="192D3A"/>
                </a:solidFill>
                <a:latin typeface="Times New Roman"/>
                <a:ea typeface="Times New Roman"/>
                <a:cs typeface="Times New Roman"/>
                <a:sym typeface="Times New Roman"/>
              </a:rPr>
              <a:t>01</a:t>
            </a:r>
            <a:r>
              <a:rPr lang="ro-RO" sz="1800" b="1" i="0" u="sng" strike="noStrike" cap="none" dirty="0">
                <a:solidFill>
                  <a:srgbClr val="192D3A"/>
                </a:solidFill>
                <a:latin typeface="Times New Roman"/>
                <a:ea typeface="Times New Roman"/>
                <a:cs typeface="Times New Roman"/>
                <a:sym typeface="Times New Roman"/>
              </a:rPr>
              <a:t> decembrie 2024</a:t>
            </a:r>
            <a:r>
              <a:rPr lang="ro-RO" sz="1800" b="1" i="1" u="sng" strike="noStrike" cap="none" dirty="0">
                <a:solidFill>
                  <a:srgbClr val="192D3A"/>
                </a:solidFill>
                <a:latin typeface="Times New Roman"/>
                <a:ea typeface="Times New Roman"/>
                <a:cs typeface="Times New Roman"/>
                <a:sym typeface="Times New Roman"/>
              </a:rPr>
              <a:t>.</a:t>
            </a:r>
            <a:r>
              <a:rPr lang="ro-RO" sz="1800" b="1" i="0" u="sng" strike="noStrike" cap="none" dirty="0">
                <a:solidFill>
                  <a:srgbClr val="192D3A"/>
                </a:solidFill>
                <a:latin typeface="Times New Roman"/>
                <a:ea typeface="Times New Roman"/>
                <a:cs typeface="Times New Roman"/>
                <a:sym typeface="Times New Roman"/>
              </a:rPr>
              <a:t> </a:t>
            </a:r>
            <a:endParaRPr dirty="0"/>
          </a:p>
          <a:p>
            <a:pPr marL="0" marR="0" lvl="0" indent="0" algn="just" rtl="0">
              <a:spcBef>
                <a:spcPts val="1200"/>
              </a:spcBef>
              <a:spcAft>
                <a:spcPts val="0"/>
              </a:spcAft>
              <a:buClr>
                <a:srgbClr val="192D3A"/>
              </a:buClr>
              <a:buSzPts val="1800"/>
              <a:buFont typeface="Times New Roman"/>
              <a:buNone/>
            </a:pPr>
            <a:r>
              <a:rPr lang="ro-RO" sz="1800" b="0" i="0" u="none" strike="noStrike" cap="none" dirty="0">
                <a:solidFill>
                  <a:srgbClr val="192D3A"/>
                </a:solidFill>
                <a:latin typeface="Times New Roman"/>
                <a:ea typeface="Times New Roman"/>
                <a:cs typeface="Times New Roman"/>
                <a:sym typeface="Times New Roman"/>
              </a:rPr>
              <a:t>În ziua de duminică, </a:t>
            </a:r>
            <a:r>
              <a:rPr lang="ro-RO" sz="1800" b="1" i="0" u="none" strike="noStrike" cap="none" dirty="0">
                <a:solidFill>
                  <a:srgbClr val="192D3A"/>
                </a:solidFill>
                <a:latin typeface="Times New Roman"/>
                <a:ea typeface="Times New Roman"/>
                <a:cs typeface="Times New Roman"/>
                <a:sym typeface="Times New Roman"/>
              </a:rPr>
              <a:t>votarea începe la ora 7,00 și se încheie la ora 21,00*.</a:t>
            </a:r>
            <a:endParaRPr dirty="0"/>
          </a:p>
        </p:txBody>
      </p:sp>
      <p:sp>
        <p:nvSpPr>
          <p:cNvPr id="2" name="TextBox 1">
            <a:extLst>
              <a:ext uri="{FF2B5EF4-FFF2-40B4-BE49-F238E27FC236}">
                <a16:creationId xmlns:a16="http://schemas.microsoft.com/office/drawing/2014/main" id="{3C9335E4-5FD2-4E57-2DE5-26631562FD82}"/>
              </a:ext>
            </a:extLst>
          </p:cNvPr>
          <p:cNvSpPr txBox="1"/>
          <p:nvPr/>
        </p:nvSpPr>
        <p:spPr>
          <a:xfrm>
            <a:off x="613990" y="5721192"/>
            <a:ext cx="7990458" cy="430887"/>
          </a:xfrm>
          <a:prstGeom prst="rect">
            <a:avLst/>
          </a:prstGeom>
          <a:noFill/>
        </p:spPr>
        <p:txBody>
          <a:bodyPr wrap="square">
            <a:spAutoFit/>
          </a:bodyPr>
          <a:lstStyle/>
          <a:p>
            <a:r>
              <a:rPr lang="ro-RO" sz="1100" b="0" i="0" dirty="0">
                <a:solidFill>
                  <a:srgbClr val="333333"/>
                </a:solidFill>
                <a:effectLst/>
                <a:latin typeface="Times New Roman" panose="02020603050405020304" pitchFamily="18" charset="0"/>
                <a:cs typeface="Times New Roman" panose="02020603050405020304" pitchFamily="18" charset="0"/>
              </a:rPr>
              <a:t>*A</a:t>
            </a:r>
            <a:r>
              <a:rPr lang="en-US" sz="1100" b="0" i="0" dirty="0" err="1">
                <a:solidFill>
                  <a:srgbClr val="333333"/>
                </a:solidFill>
                <a:effectLst/>
                <a:latin typeface="Times New Roman" panose="02020603050405020304" pitchFamily="18" charset="0"/>
                <a:cs typeface="Times New Roman" panose="02020603050405020304" pitchFamily="18" charset="0"/>
              </a:rPr>
              <a:t>legătorii</a:t>
            </a:r>
            <a:r>
              <a:rPr lang="en-US" sz="1100" b="0" i="0" dirty="0">
                <a:solidFill>
                  <a:srgbClr val="333333"/>
                </a:solidFill>
                <a:effectLst/>
                <a:latin typeface="Times New Roman" panose="02020603050405020304" pitchFamily="18" charset="0"/>
                <a:cs typeface="Times New Roman" panose="02020603050405020304" pitchFamily="18" charset="0"/>
              </a:rPr>
              <a:t> care la </a:t>
            </a:r>
            <a:r>
              <a:rPr lang="en-US" sz="1100" b="0" i="0" dirty="0" err="1">
                <a:solidFill>
                  <a:srgbClr val="333333"/>
                </a:solidFill>
                <a:effectLst/>
                <a:latin typeface="Times New Roman" panose="02020603050405020304" pitchFamily="18" charset="0"/>
                <a:cs typeface="Times New Roman" panose="02020603050405020304" pitchFamily="18" charset="0"/>
              </a:rPr>
              <a:t>ora</a:t>
            </a:r>
            <a:r>
              <a:rPr lang="en-US" sz="1100" b="0" i="0" dirty="0">
                <a:solidFill>
                  <a:srgbClr val="333333"/>
                </a:solidFill>
                <a:effectLst/>
                <a:latin typeface="Times New Roman" panose="02020603050405020304" pitchFamily="18" charset="0"/>
                <a:cs typeface="Times New Roman" panose="02020603050405020304" pitchFamily="18" charset="0"/>
              </a:rPr>
              <a:t> 21,00 se </a:t>
            </a:r>
            <a:r>
              <a:rPr lang="en-US" sz="1100" b="0" i="0" dirty="0" err="1">
                <a:solidFill>
                  <a:srgbClr val="333333"/>
                </a:solidFill>
                <a:effectLst/>
                <a:latin typeface="Times New Roman" panose="02020603050405020304" pitchFamily="18" charset="0"/>
                <a:cs typeface="Times New Roman" panose="02020603050405020304" pitchFamily="18" charset="0"/>
              </a:rPr>
              <a:t>află</a:t>
            </a:r>
            <a:r>
              <a:rPr lang="en-US" sz="1100" b="0" i="0" dirty="0">
                <a:solidFill>
                  <a:srgbClr val="333333"/>
                </a:solidFill>
                <a:effectLst/>
                <a:latin typeface="Times New Roman" panose="02020603050405020304" pitchFamily="18" charset="0"/>
                <a:cs typeface="Times New Roman" panose="02020603050405020304" pitchFamily="18" charset="0"/>
              </a:rPr>
              <a:t> la </a:t>
            </a:r>
            <a:r>
              <a:rPr lang="en-US" sz="1100" b="0" i="0" dirty="0" err="1">
                <a:solidFill>
                  <a:srgbClr val="333333"/>
                </a:solidFill>
                <a:effectLst/>
                <a:latin typeface="Times New Roman" panose="02020603050405020304" pitchFamily="18" charset="0"/>
                <a:cs typeface="Times New Roman" panose="02020603050405020304" pitchFamily="18" charset="0"/>
              </a:rPr>
              <a:t>sediul</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secţiei</a:t>
            </a:r>
            <a:r>
              <a:rPr lang="en-US" sz="1100" b="0" i="0" dirty="0">
                <a:solidFill>
                  <a:srgbClr val="333333"/>
                </a:solidFill>
                <a:effectLst/>
                <a:latin typeface="Times New Roman" panose="02020603050405020304" pitchFamily="18" charset="0"/>
                <a:cs typeface="Times New Roman" panose="02020603050405020304" pitchFamily="18" charset="0"/>
              </a:rPr>
              <a:t> de </a:t>
            </a:r>
            <a:r>
              <a:rPr lang="en-US" sz="1100" b="0" i="0" dirty="0" err="1">
                <a:solidFill>
                  <a:srgbClr val="333333"/>
                </a:solidFill>
                <a:effectLst/>
                <a:latin typeface="Times New Roman" panose="02020603050405020304" pitchFamily="18" charset="0"/>
                <a:cs typeface="Times New Roman" panose="02020603050405020304" pitchFamily="18" charset="0"/>
              </a:rPr>
              <a:t>votare</a:t>
            </a:r>
            <a:r>
              <a:rPr lang="en-US" sz="1100" b="0" i="0" dirty="0">
                <a:solidFill>
                  <a:srgbClr val="333333"/>
                </a:solidFill>
                <a:effectLst/>
                <a:latin typeface="Times New Roman" panose="02020603050405020304" pitchFamily="18" charset="0"/>
                <a:cs typeface="Times New Roman" panose="02020603050405020304" pitchFamily="18" charset="0"/>
              </a:rPr>
              <a:t>, precum </a:t>
            </a:r>
            <a:r>
              <a:rPr lang="en-US" sz="1100" b="0" i="0" dirty="0" err="1">
                <a:solidFill>
                  <a:srgbClr val="333333"/>
                </a:solidFill>
                <a:effectLst/>
                <a:latin typeface="Times New Roman" panose="02020603050405020304" pitchFamily="18" charset="0"/>
                <a:cs typeface="Times New Roman" panose="02020603050405020304" pitchFamily="18" charset="0"/>
              </a:rPr>
              <a:t>şi</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cei</a:t>
            </a:r>
            <a:r>
              <a:rPr lang="en-US" sz="1100" b="0" i="0" dirty="0">
                <a:solidFill>
                  <a:srgbClr val="333333"/>
                </a:solidFill>
                <a:effectLst/>
                <a:latin typeface="Times New Roman" panose="02020603050405020304" pitchFamily="18" charset="0"/>
                <a:cs typeface="Times New Roman" panose="02020603050405020304" pitchFamily="18" charset="0"/>
              </a:rPr>
              <a:t> care se </a:t>
            </a:r>
            <a:r>
              <a:rPr lang="en-US" sz="1100" b="0" i="0" dirty="0" err="1">
                <a:solidFill>
                  <a:srgbClr val="333333"/>
                </a:solidFill>
                <a:effectLst/>
                <a:latin typeface="Times New Roman" panose="02020603050405020304" pitchFamily="18" charset="0"/>
                <a:cs typeface="Times New Roman" panose="02020603050405020304" pitchFamily="18" charset="0"/>
              </a:rPr>
              <a:t>află</a:t>
            </a:r>
            <a:r>
              <a:rPr lang="en-US" sz="1100" b="0" i="0" dirty="0">
                <a:solidFill>
                  <a:srgbClr val="333333"/>
                </a:solidFill>
                <a:effectLst/>
                <a:latin typeface="Times New Roman" panose="02020603050405020304" pitchFamily="18" charset="0"/>
                <a:cs typeface="Times New Roman" panose="02020603050405020304" pitchFamily="18" charset="0"/>
              </a:rPr>
              <a:t> la </a:t>
            </a:r>
            <a:r>
              <a:rPr lang="en-US" sz="1100" b="0" i="0" dirty="0" err="1">
                <a:solidFill>
                  <a:srgbClr val="333333"/>
                </a:solidFill>
                <a:effectLst/>
                <a:latin typeface="Times New Roman" panose="02020603050405020304" pitchFamily="18" charset="0"/>
                <a:cs typeface="Times New Roman" panose="02020603050405020304" pitchFamily="18" charset="0"/>
              </a:rPr>
              <a:t>rând</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în</a:t>
            </a:r>
            <a:r>
              <a:rPr lang="en-US" sz="1100" b="0" i="0" dirty="0">
                <a:solidFill>
                  <a:srgbClr val="333333"/>
                </a:solidFill>
                <a:effectLst/>
                <a:latin typeface="Times New Roman" panose="02020603050405020304" pitchFamily="18" charset="0"/>
                <a:cs typeface="Times New Roman" panose="02020603050405020304" pitchFamily="18" charset="0"/>
              </a:rPr>
              <a:t> afara </a:t>
            </a:r>
            <a:r>
              <a:rPr lang="en-US" sz="1100" b="0" i="0" dirty="0" err="1">
                <a:solidFill>
                  <a:srgbClr val="333333"/>
                </a:solidFill>
                <a:effectLst/>
                <a:latin typeface="Times New Roman" panose="02020603050405020304" pitchFamily="18" charset="0"/>
                <a:cs typeface="Times New Roman" panose="02020603050405020304" pitchFamily="18" charset="0"/>
              </a:rPr>
              <a:t>sediului</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secţiei</a:t>
            </a:r>
            <a:r>
              <a:rPr lang="en-US" sz="1100" b="0" i="0" dirty="0">
                <a:solidFill>
                  <a:srgbClr val="333333"/>
                </a:solidFill>
                <a:effectLst/>
                <a:latin typeface="Times New Roman" panose="02020603050405020304" pitchFamily="18" charset="0"/>
                <a:cs typeface="Times New Roman" panose="02020603050405020304" pitchFamily="18" charset="0"/>
              </a:rPr>
              <a:t> de </a:t>
            </a:r>
            <a:r>
              <a:rPr lang="en-US" sz="1100" b="0" i="0" dirty="0" err="1">
                <a:solidFill>
                  <a:srgbClr val="333333"/>
                </a:solidFill>
                <a:effectLst/>
                <a:latin typeface="Times New Roman" panose="02020603050405020304" pitchFamily="18" charset="0"/>
                <a:cs typeface="Times New Roman" panose="02020603050405020304" pitchFamily="18" charset="0"/>
              </a:rPr>
              <a:t>votare</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pentru</a:t>
            </a:r>
            <a:r>
              <a:rPr lang="en-US" sz="1100" b="0" i="0" dirty="0">
                <a:solidFill>
                  <a:srgbClr val="333333"/>
                </a:solidFill>
                <a:effectLst/>
                <a:latin typeface="Times New Roman" panose="02020603050405020304" pitchFamily="18" charset="0"/>
                <a:cs typeface="Times New Roman" panose="02020603050405020304" pitchFamily="18" charset="0"/>
              </a:rPr>
              <a:t> a intra </a:t>
            </a:r>
            <a:r>
              <a:rPr lang="en-US" sz="1100" b="0" i="0" dirty="0" err="1">
                <a:solidFill>
                  <a:srgbClr val="333333"/>
                </a:solidFill>
                <a:effectLst/>
                <a:latin typeface="Times New Roman" panose="02020603050405020304" pitchFamily="18" charset="0"/>
                <a:cs typeface="Times New Roman" panose="02020603050405020304" pitchFamily="18" charset="0"/>
              </a:rPr>
              <a:t>în</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localul</a:t>
            </a:r>
            <a:r>
              <a:rPr lang="en-US" sz="1100" b="0" i="0" dirty="0">
                <a:solidFill>
                  <a:srgbClr val="333333"/>
                </a:solidFill>
                <a:effectLst/>
                <a:latin typeface="Times New Roman" panose="02020603050405020304" pitchFamily="18" charset="0"/>
                <a:cs typeface="Times New Roman" panose="02020603050405020304" pitchFamily="18" charset="0"/>
              </a:rPr>
              <a:t> de </a:t>
            </a:r>
            <a:r>
              <a:rPr lang="en-US" sz="1100" b="0" i="0" dirty="0" err="1">
                <a:solidFill>
                  <a:srgbClr val="333333"/>
                </a:solidFill>
                <a:effectLst/>
                <a:latin typeface="Times New Roman" panose="02020603050405020304" pitchFamily="18" charset="0"/>
                <a:cs typeface="Times New Roman" panose="02020603050405020304" pitchFamily="18" charset="0"/>
              </a:rPr>
              <a:t>vot</a:t>
            </a:r>
            <a:r>
              <a:rPr lang="en-US" sz="1100" b="0" i="0" dirty="0">
                <a:solidFill>
                  <a:srgbClr val="333333"/>
                </a:solidFill>
                <a:effectLst/>
                <a:latin typeface="Times New Roman" panose="02020603050405020304" pitchFamily="18" charset="0"/>
                <a:cs typeface="Times New Roman" panose="02020603050405020304" pitchFamily="18" charset="0"/>
              </a:rPr>
              <a:t> pot </a:t>
            </a:r>
            <a:r>
              <a:rPr lang="en-US" sz="1100" b="0" i="0" dirty="0" err="1">
                <a:solidFill>
                  <a:srgbClr val="333333"/>
                </a:solidFill>
                <a:effectLst/>
                <a:latin typeface="Times New Roman" panose="02020603050405020304" pitchFamily="18" charset="0"/>
                <a:cs typeface="Times New Roman" panose="02020603050405020304" pitchFamily="18" charset="0"/>
              </a:rPr>
              <a:t>să</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îşi</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exercite</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dreptul</a:t>
            </a:r>
            <a:r>
              <a:rPr lang="en-US" sz="1100" b="0" i="0" dirty="0">
                <a:solidFill>
                  <a:srgbClr val="333333"/>
                </a:solidFill>
                <a:effectLst/>
                <a:latin typeface="Times New Roman" panose="02020603050405020304" pitchFamily="18" charset="0"/>
                <a:cs typeface="Times New Roman" panose="02020603050405020304" pitchFamily="18" charset="0"/>
              </a:rPr>
              <a:t> de </a:t>
            </a:r>
            <a:r>
              <a:rPr lang="en-US" sz="1100" b="0" i="0" dirty="0" err="1">
                <a:solidFill>
                  <a:srgbClr val="333333"/>
                </a:solidFill>
                <a:effectLst/>
                <a:latin typeface="Times New Roman" panose="02020603050405020304" pitchFamily="18" charset="0"/>
                <a:cs typeface="Times New Roman" panose="02020603050405020304" pitchFamily="18" charset="0"/>
              </a:rPr>
              <a:t>vot</a:t>
            </a:r>
            <a:r>
              <a:rPr lang="ro-RO" sz="1100" b="0" i="0" dirty="0">
                <a:solidFill>
                  <a:srgbClr val="333333"/>
                </a:solidFill>
                <a:effectLst/>
                <a:latin typeface="Times New Roman" panose="02020603050405020304" pitchFamily="18" charset="0"/>
                <a:cs typeface="Times New Roman" panose="02020603050405020304" pitchFamily="18" charset="0"/>
              </a:rPr>
              <a:t>.</a:t>
            </a:r>
            <a:endParaRPr lang="ro-RO" sz="11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210312"/>
            <a:ext cx="9144000" cy="20301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i="0" u="none" strike="noStrike" cap="none" dirty="0">
                <a:latin typeface="Times New Roman"/>
                <a:ea typeface="Times New Roman"/>
                <a:cs typeface="Times New Roman"/>
                <a:sym typeface="Times New Roman"/>
              </a:rPr>
              <a:t>OPERAȚIUNI ÎN PREZIUA ALEGERILOR </a:t>
            </a:r>
            <a:endParaRPr sz="2400" dirty="0"/>
          </a:p>
          <a:p>
            <a:pPr marL="0" marR="0" lvl="0" indent="0" algn="ctr" rtl="0">
              <a:spcBef>
                <a:spcPts val="0"/>
              </a:spcBef>
              <a:spcAft>
                <a:spcPts val="0"/>
              </a:spcAft>
              <a:buNone/>
            </a:pPr>
            <a:r>
              <a:rPr lang="ro-RO" sz="2400" b="1" dirty="0">
                <a:latin typeface="Times New Roman"/>
                <a:ea typeface="Times New Roman"/>
                <a:cs typeface="Times New Roman"/>
                <a:sym typeface="Times New Roman"/>
              </a:rPr>
              <a:t>30</a:t>
            </a:r>
            <a:r>
              <a:rPr lang="ro-RO" sz="2400" b="1" i="0" u="none" strike="noStrike" cap="none" dirty="0">
                <a:latin typeface="Times New Roman"/>
                <a:ea typeface="Times New Roman"/>
                <a:cs typeface="Times New Roman"/>
                <a:sym typeface="Times New Roman"/>
              </a:rPr>
              <a:t> NOIEMBRIE 2024</a:t>
            </a:r>
            <a:endParaRPr sz="2400" dirty="0"/>
          </a:p>
          <a:p>
            <a:pPr algn="ctr">
              <a:lnSpc>
                <a:spcPct val="107000"/>
              </a:lnSpc>
              <a:spcAft>
                <a:spcPts val="8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orele 18.00 – 20.00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r>
              <a:rPr lang="ro-RO" sz="1800" b="1" dirty="0">
                <a:effectLst/>
                <a:latin typeface="Times New Roman" panose="02020603050405020304" pitchFamily="18" charset="0"/>
                <a:ea typeface="Calibri" panose="020F0502020204030204" pitchFamily="34" charset="0"/>
              </a:rPr>
              <a:t>PRIMIREA CERERILOR PENTRU URNA SPECIALĂ</a:t>
            </a:r>
          </a:p>
          <a:p>
            <a:pPr algn="ct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[art. 85 alin. (10) din Legea nr. 208/2015, </a:t>
            </a:r>
            <a:r>
              <a:rPr lang="ro-RO" sz="1000" i="1" dirty="0">
                <a:latin typeface="Times New Roman" panose="02020603050405020304" pitchFamily="18" charset="0"/>
                <a:ea typeface="Calibri" panose="020F0502020204030204" pitchFamily="34" charset="0"/>
                <a:cs typeface="Times New Roman" panose="02020603050405020304" pitchFamily="18" charset="0"/>
              </a:rPr>
              <a:t>D</a:t>
            </a: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ecizia BEC nr.17D/2024]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400" dirty="0"/>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8" name="TextBox 7">
            <a:extLst>
              <a:ext uri="{FF2B5EF4-FFF2-40B4-BE49-F238E27FC236}">
                <a16:creationId xmlns:a16="http://schemas.microsoft.com/office/drawing/2014/main" id="{DD0983BC-52ED-02A6-9961-DE641E145760}"/>
              </a:ext>
            </a:extLst>
          </p:cNvPr>
          <p:cNvSpPr txBox="1"/>
          <p:nvPr/>
        </p:nvSpPr>
        <p:spPr>
          <a:xfrm>
            <a:off x="322731" y="1898820"/>
            <a:ext cx="8639734" cy="3477875"/>
          </a:xfrm>
          <a:prstGeom prst="rect">
            <a:avLst/>
          </a:prstGeom>
          <a:noFill/>
        </p:spPr>
        <p:txBody>
          <a:bodyPr wrap="square">
            <a:spAutoFit/>
          </a:bodyPr>
          <a:lstStyle/>
          <a:p>
            <a:pPr algn="just"/>
            <a:r>
              <a:rPr lang="ro-RO" sz="1600" dirty="0">
                <a:latin typeface="Times New Roman" panose="02020603050405020304" pitchFamily="18" charset="0"/>
                <a:cs typeface="Times New Roman" panose="02020603050405020304" pitchFamily="18" charset="0"/>
              </a:rPr>
              <a:t>3</a:t>
            </a:r>
            <a:r>
              <a:rPr lang="ro-RO" sz="1600" b="1" dirty="0">
                <a:latin typeface="Times New Roman" panose="02020603050405020304" pitchFamily="18" charset="0"/>
                <a:cs typeface="Times New Roman" panose="02020603050405020304" pitchFamily="18" charset="0"/>
              </a:rPr>
              <a:t>) Persoanele deținute în baza unui mandat de arestare preventivă, </a:t>
            </a:r>
            <a:r>
              <a:rPr lang="ro-RO" sz="1600" dirty="0">
                <a:latin typeface="Times New Roman" panose="02020603050405020304" pitchFamily="18" charset="0"/>
                <a:cs typeface="Times New Roman" panose="02020603050405020304" pitchFamily="18" charset="0"/>
              </a:rPr>
              <a:t>persoanele reținute și persoanele care execută o pedeapsă privativă de libertate, dar care nu și-au pierdut drepturile electorale și care sunt înscrise în listele electorale permanente ale circumscripției electorale pe raza căreia se află penitenciarul sau locul de deținere.</a:t>
            </a:r>
          </a:p>
          <a:p>
            <a:pPr algn="just"/>
            <a:endParaRPr lang="ro-RO" sz="1600" b="1" dirty="0">
              <a:latin typeface="Times New Roman" panose="02020603050405020304" pitchFamily="18" charset="0"/>
              <a:cs typeface="Times New Roman" panose="02020603050405020304" pitchFamily="18" charset="0"/>
            </a:endParaRPr>
          </a:p>
          <a:p>
            <a:pPr algn="just"/>
            <a:r>
              <a:rPr lang="ro-RO" sz="1400" b="1" dirty="0">
                <a:latin typeface="Times New Roman" panose="02020603050405020304" pitchFamily="18" charset="0"/>
                <a:cs typeface="Times New Roman" panose="02020603050405020304" pitchFamily="18" charset="0"/>
              </a:rPr>
              <a:t>Cererile de votare prin intermediul urnei speciale:</a:t>
            </a:r>
          </a:p>
          <a:p>
            <a:pPr marL="285750" indent="-285750" algn="just">
              <a:buFont typeface="Arial" panose="020B0604020202020204" pitchFamily="34" charset="0"/>
              <a:buChar char="•"/>
            </a:pPr>
            <a:r>
              <a:rPr lang="ro-RO" sz="1400" dirty="0">
                <a:latin typeface="Times New Roman" panose="02020603050405020304" pitchFamily="18" charset="0"/>
                <a:cs typeface="Times New Roman" panose="02020603050405020304" pitchFamily="18" charset="0"/>
              </a:rPr>
              <a:t>se fac în scris de persoanele mai sus menționate și se depun la directorii penitenciarelor sau ai locurilor de deținere, cel mai târziu în preziua votării, </a:t>
            </a:r>
            <a:r>
              <a:rPr lang="ro-RO" sz="1400" dirty="0">
                <a:solidFill>
                  <a:srgbClr val="FF0000"/>
                </a:solidFill>
                <a:latin typeface="Times New Roman" panose="02020603050405020304" pitchFamily="18" charset="0"/>
                <a:cs typeface="Times New Roman" panose="02020603050405020304" pitchFamily="18" charset="0"/>
              </a:rPr>
              <a:t>30 noiembrie 2024, ora 10.00</a:t>
            </a:r>
            <a:r>
              <a:rPr lang="ro-RO" sz="14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ro-RO" sz="1400" i="1" dirty="0">
                <a:latin typeface="Times New Roman" panose="02020603050405020304" pitchFamily="18" charset="0"/>
                <a:cs typeface="Times New Roman" panose="02020603050405020304" pitchFamily="18" charset="0"/>
              </a:rPr>
              <a:t>trebuie datate și semnate ologra</a:t>
            </a:r>
            <a:r>
              <a:rPr lang="ro-RO" sz="1400" dirty="0">
                <a:latin typeface="Times New Roman" panose="02020603050405020304" pitchFamily="18" charset="0"/>
                <a:cs typeface="Times New Roman" panose="02020603050405020304" pitchFamily="18" charset="0"/>
              </a:rPr>
              <a:t>f;</a:t>
            </a:r>
          </a:p>
          <a:p>
            <a:pPr marL="285750" indent="-285750" algn="just">
              <a:buFont typeface="Arial" panose="020B0604020202020204" pitchFamily="34" charset="0"/>
              <a:buChar char="•"/>
            </a:pPr>
            <a:r>
              <a:rPr lang="ro-RO" sz="1400" i="1" dirty="0">
                <a:latin typeface="Times New Roman" panose="02020603050405020304" pitchFamily="18" charset="0"/>
                <a:cs typeface="Times New Roman" panose="02020603050405020304" pitchFamily="18" charset="0"/>
              </a:rPr>
              <a:t>vor cuprinde </a:t>
            </a:r>
            <a:r>
              <a:rPr lang="ro-RO" sz="1400" dirty="0">
                <a:latin typeface="Times New Roman" panose="02020603050405020304" pitchFamily="18" charset="0"/>
                <a:cs typeface="Times New Roman" panose="02020603050405020304" pitchFamily="18" charset="0"/>
              </a:rPr>
              <a:t>numele, prenumele, data nașterii, codul numeric personal, domiciliul, seria și numărul actului de identitate, precum și adresa imobilului unde se solicită deplasarea echipei;</a:t>
            </a:r>
          </a:p>
          <a:p>
            <a:pPr algn="just"/>
            <a:endParaRPr lang="ro-RO"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o-RO" sz="1400" b="1" dirty="0">
                <a:solidFill>
                  <a:srgbClr val="FF0000"/>
                </a:solidFill>
                <a:latin typeface="Times New Roman" panose="02020603050405020304" pitchFamily="18" charset="0"/>
                <a:cs typeface="Times New Roman" panose="02020603050405020304" pitchFamily="18" charset="0"/>
              </a:rPr>
              <a:t>directorul penitenciarului sau al locului de deținere asigură depunerea cererilor, cel mai târziu în preziua votării – 30 noiembrie 2024, ora 12.00, la biroul electoral de circumscripție de la nivel județean sau la oficiul electoral de sector al municipiului București competent, fizic sau prin mijloace electronice.</a:t>
            </a:r>
          </a:p>
        </p:txBody>
      </p:sp>
      <p:sp>
        <p:nvSpPr>
          <p:cNvPr id="4" name="TextBox 3">
            <a:extLst>
              <a:ext uri="{FF2B5EF4-FFF2-40B4-BE49-F238E27FC236}">
                <a16:creationId xmlns:a16="http://schemas.microsoft.com/office/drawing/2014/main" id="{00C52932-53BC-86C6-A747-7CC78D250E2D}"/>
              </a:ext>
            </a:extLst>
          </p:cNvPr>
          <p:cNvSpPr txBox="1"/>
          <p:nvPr/>
        </p:nvSpPr>
        <p:spPr>
          <a:xfrm>
            <a:off x="355531" y="5615677"/>
            <a:ext cx="8574134" cy="1169551"/>
          </a:xfrm>
          <a:prstGeom prst="rect">
            <a:avLst/>
          </a:prstGeom>
          <a:noFill/>
        </p:spPr>
        <p:txBody>
          <a:bodyPr wrap="square">
            <a:spAutoFit/>
          </a:bodyPr>
          <a:lstStyle/>
          <a:p>
            <a:pPr marL="285750" indent="-285750" algn="just">
              <a:buFont typeface="Arial" panose="020B0604020202020204" pitchFamily="34" charset="0"/>
              <a:buChar char="•"/>
            </a:pPr>
            <a:r>
              <a:rPr lang="ro-RO" sz="1400" dirty="0">
                <a:latin typeface="Times New Roman" panose="02020603050405020304" pitchFamily="18" charset="0"/>
                <a:cs typeface="Times New Roman" panose="02020603050405020304" pitchFamily="18" charset="0"/>
              </a:rPr>
              <a:t>Cererile și </a:t>
            </a:r>
            <a:r>
              <a:rPr lang="ro-RO" sz="1400" dirty="0" err="1">
                <a:latin typeface="Times New Roman" panose="02020603050405020304" pitchFamily="18" charset="0"/>
                <a:cs typeface="Times New Roman" panose="02020603050405020304" pitchFamily="18" charset="0"/>
              </a:rPr>
              <a:t>documenele</a:t>
            </a:r>
            <a:r>
              <a:rPr lang="ro-RO" sz="1400" dirty="0">
                <a:latin typeface="Times New Roman" panose="02020603050405020304" pitchFamily="18" charset="0"/>
                <a:cs typeface="Times New Roman" panose="02020603050405020304" pitchFamily="18" charset="0"/>
              </a:rPr>
              <a:t> primite de biroul electoral de circumscripție de la nivel județean sau de oficiul electoral de sector al municipiului București, după caz, sunt transmise prin </a:t>
            </a:r>
            <a:r>
              <a:rPr lang="ro-RO" sz="1400" b="1" dirty="0">
                <a:latin typeface="Times New Roman" panose="02020603050405020304" pitchFamily="18" charset="0"/>
                <a:cs typeface="Times New Roman" panose="02020603050405020304" pitchFamily="18" charset="0"/>
              </a:rPr>
              <a:t>grija primarului</a:t>
            </a:r>
            <a:r>
              <a:rPr lang="ro-RO" sz="1400" dirty="0">
                <a:latin typeface="Times New Roman" panose="02020603050405020304" pitchFamily="18" charset="0"/>
                <a:cs typeface="Times New Roman" panose="02020603050405020304" pitchFamily="18" charset="0"/>
              </a:rPr>
              <a:t>, </a:t>
            </a:r>
            <a:r>
              <a:rPr lang="ro-RO" sz="1400" b="1" dirty="0">
                <a:latin typeface="Times New Roman" panose="02020603050405020304" pitchFamily="18" charset="0"/>
                <a:cs typeface="Times New Roman" panose="02020603050405020304" pitchFamily="18" charset="0"/>
              </a:rPr>
              <a:t>cu sprijinul biroului electoral de circumscripție de la nivel județean sau al oficiului electoral de sector al municipiului București</a:t>
            </a:r>
            <a:r>
              <a:rPr lang="ro-RO" sz="1400" dirty="0">
                <a:latin typeface="Times New Roman" panose="02020603050405020304" pitchFamily="18" charset="0"/>
                <a:cs typeface="Times New Roman" panose="02020603050405020304" pitchFamily="18" charset="0"/>
              </a:rPr>
              <a:t>, </a:t>
            </a:r>
            <a:r>
              <a:rPr lang="ro-RO" sz="1400" b="1" dirty="0">
                <a:solidFill>
                  <a:srgbClr val="FF0000"/>
                </a:solidFill>
                <a:latin typeface="Times New Roman" panose="02020603050405020304" pitchFamily="18" charset="0"/>
                <a:cs typeface="Times New Roman" panose="02020603050405020304" pitchFamily="18" charset="0"/>
              </a:rPr>
              <a:t>cel mai târziu în preziua votării</a:t>
            </a:r>
            <a:r>
              <a:rPr lang="ro-RO" sz="1400" dirty="0">
                <a:latin typeface="Times New Roman" panose="02020603050405020304" pitchFamily="18" charset="0"/>
                <a:cs typeface="Times New Roman" panose="02020603050405020304" pitchFamily="18" charset="0"/>
              </a:rPr>
              <a:t>, </a:t>
            </a:r>
            <a:r>
              <a:rPr lang="ro-RO" sz="1400" b="1" dirty="0">
                <a:solidFill>
                  <a:srgbClr val="FF0000"/>
                </a:solidFill>
                <a:latin typeface="Times New Roman" panose="02020603050405020304" pitchFamily="18" charset="0"/>
                <a:cs typeface="Times New Roman" panose="02020603050405020304" pitchFamily="18" charset="0"/>
              </a:rPr>
              <a:t>între orele 18.00-20.00</a:t>
            </a:r>
            <a:r>
              <a:rPr lang="ro-RO" sz="1400" dirty="0">
                <a:latin typeface="Times New Roman" panose="02020603050405020304" pitchFamily="18" charset="0"/>
                <a:cs typeface="Times New Roman" panose="02020603050405020304" pitchFamily="18" charset="0"/>
              </a:rPr>
              <a:t>, biroului electoral al secției de votare cele mai apropiate de imobilul la care s-a solicitat deplasarea urnei speciale. </a:t>
            </a:r>
          </a:p>
        </p:txBody>
      </p:sp>
    </p:spTree>
    <p:extLst>
      <p:ext uri="{BB962C8B-B14F-4D97-AF65-F5344CB8AC3E}">
        <p14:creationId xmlns:p14="http://schemas.microsoft.com/office/powerpoint/2010/main" val="868841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210312"/>
            <a:ext cx="9144000" cy="20301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i="0" u="none" strike="noStrike" cap="none" dirty="0">
                <a:latin typeface="Times New Roman"/>
                <a:ea typeface="Times New Roman"/>
                <a:cs typeface="Times New Roman"/>
                <a:sym typeface="Times New Roman"/>
              </a:rPr>
              <a:t>OPERAȚIUNI ÎN PREZIUA ALEGERILOR </a:t>
            </a:r>
            <a:endParaRPr sz="2400" dirty="0"/>
          </a:p>
          <a:p>
            <a:pPr marL="0" marR="0" lvl="0" indent="0" algn="ctr" rtl="0">
              <a:spcBef>
                <a:spcPts val="0"/>
              </a:spcBef>
              <a:spcAft>
                <a:spcPts val="0"/>
              </a:spcAft>
              <a:buNone/>
            </a:pPr>
            <a:r>
              <a:rPr lang="ro-RO" sz="2400" b="1" dirty="0">
                <a:latin typeface="Times New Roman"/>
                <a:ea typeface="Times New Roman"/>
                <a:cs typeface="Times New Roman"/>
                <a:sym typeface="Times New Roman"/>
              </a:rPr>
              <a:t>30</a:t>
            </a:r>
            <a:r>
              <a:rPr lang="ro-RO" sz="2400" b="1" i="0" u="none" strike="noStrike" cap="none" dirty="0">
                <a:latin typeface="Times New Roman"/>
                <a:ea typeface="Times New Roman"/>
                <a:cs typeface="Times New Roman"/>
                <a:sym typeface="Times New Roman"/>
              </a:rPr>
              <a:t> NOIEMBRIE 2024</a:t>
            </a:r>
            <a:endParaRPr sz="2400" dirty="0"/>
          </a:p>
          <a:p>
            <a:pPr algn="ctr">
              <a:lnSpc>
                <a:spcPct val="107000"/>
              </a:lnSpc>
              <a:spcAft>
                <a:spcPts val="8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orele 18.00 – 20.00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r>
              <a:rPr lang="ro-RO" sz="1800" b="1" dirty="0">
                <a:effectLst/>
                <a:latin typeface="Times New Roman" panose="02020603050405020304" pitchFamily="18" charset="0"/>
                <a:ea typeface="Calibri" panose="020F0502020204030204" pitchFamily="34" charset="0"/>
              </a:rPr>
              <a:t>PRIMIREA CERERILOR PENTRU URNA SPECIALĂ</a:t>
            </a:r>
          </a:p>
          <a:p>
            <a:pPr algn="ct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[art. 85 alin. (10) din Legea nr. 208/2015, </a:t>
            </a:r>
            <a:r>
              <a:rPr lang="ro-RO" sz="1000" i="1" dirty="0">
                <a:latin typeface="Times New Roman" panose="02020603050405020304" pitchFamily="18" charset="0"/>
                <a:ea typeface="Calibri" panose="020F0502020204030204" pitchFamily="34" charset="0"/>
                <a:cs typeface="Times New Roman" panose="02020603050405020304" pitchFamily="18" charset="0"/>
              </a:rPr>
              <a:t>D</a:t>
            </a: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ecizia BEC nr.17D/2024]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400" dirty="0"/>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6" name="TextBox 5">
            <a:extLst>
              <a:ext uri="{FF2B5EF4-FFF2-40B4-BE49-F238E27FC236}">
                <a16:creationId xmlns:a16="http://schemas.microsoft.com/office/drawing/2014/main" id="{8CAA201C-5E40-4C7E-BA78-BB76D2E40243}"/>
              </a:ext>
            </a:extLst>
          </p:cNvPr>
          <p:cNvSpPr txBox="1"/>
          <p:nvPr/>
        </p:nvSpPr>
        <p:spPr>
          <a:xfrm>
            <a:off x="529207" y="2738776"/>
            <a:ext cx="8303557" cy="2246769"/>
          </a:xfrm>
          <a:prstGeom prst="rect">
            <a:avLst/>
          </a:prstGeom>
          <a:noFill/>
        </p:spPr>
        <p:txBody>
          <a:bodyPr wrap="square">
            <a:spAutoFit/>
          </a:bodyPr>
          <a:lstStyle/>
          <a:p>
            <a:pPr algn="just"/>
            <a:r>
              <a:rPr lang="ro-RO" sz="1400" dirty="0">
                <a:latin typeface="Times New Roman" panose="02020603050405020304" pitchFamily="18" charset="0"/>
                <a:cs typeface="Times New Roman" panose="02020603050405020304" pitchFamily="18" charset="0"/>
              </a:rPr>
              <a:t>4) </a:t>
            </a:r>
            <a:r>
              <a:rPr lang="ro-RO" sz="1400" b="1" dirty="0">
                <a:latin typeface="Times New Roman" panose="02020603050405020304" pitchFamily="18" charset="0"/>
                <a:cs typeface="Times New Roman" panose="02020603050405020304" pitchFamily="18" charset="0"/>
              </a:rPr>
              <a:t>Persoanele aflate în arest la domiciliu, care depun o cerere în acest sens la biroul electoral al celei mai apropiate secții de votare, dacă sunt înscrise în listele electorale permanente ale circumscripţiei electorale pe raza căreia execută măsura.</a:t>
            </a:r>
          </a:p>
          <a:p>
            <a:pPr algn="just"/>
            <a:endParaRPr lang="ro-RO" sz="1400" b="1" dirty="0">
              <a:latin typeface="Times New Roman" panose="02020603050405020304" pitchFamily="18" charset="0"/>
              <a:cs typeface="Times New Roman" panose="02020603050405020304" pitchFamily="18" charset="0"/>
            </a:endParaRPr>
          </a:p>
          <a:p>
            <a:r>
              <a:rPr lang="ro-RO" sz="1400" dirty="0">
                <a:latin typeface="Times New Roman" panose="02020603050405020304" pitchFamily="18" charset="0"/>
                <a:cs typeface="Times New Roman" panose="02020603050405020304" pitchFamily="18" charset="0"/>
              </a:rPr>
              <a:t>Cererea de vot prin intermediul urnei speciale:</a:t>
            </a:r>
          </a:p>
          <a:p>
            <a:pPr marL="285750" indent="-285750">
              <a:buFont typeface="Arial" panose="020B0604020202020204" pitchFamily="34" charset="0"/>
              <a:buChar char="•"/>
            </a:pPr>
            <a:r>
              <a:rPr lang="ro-RO" sz="1400" dirty="0">
                <a:latin typeface="Times New Roman" panose="02020603050405020304" pitchFamily="18" charset="0"/>
                <a:cs typeface="Times New Roman" panose="02020603050405020304" pitchFamily="18" charset="0"/>
              </a:rPr>
              <a:t>va fi însoțită, în mod obligatoriu, de copia hotărârii judecătorești în baza căreia s-a dispus măsura arestului la domiciliu;</a:t>
            </a:r>
          </a:p>
          <a:p>
            <a:endParaRPr lang="ro-RO"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o-RO" sz="1400" dirty="0">
                <a:latin typeface="Times New Roman" panose="02020603050405020304" pitchFamily="18" charset="0"/>
                <a:cs typeface="Times New Roman" panose="02020603050405020304" pitchFamily="18" charset="0"/>
              </a:rPr>
              <a:t>trebuie depusă la secția de votare cel mai târziu în preziua votării – </a:t>
            </a:r>
            <a:r>
              <a:rPr lang="ro-RO" sz="1400" b="1" dirty="0">
                <a:solidFill>
                  <a:srgbClr val="FF0000"/>
                </a:solidFill>
                <a:latin typeface="Times New Roman" panose="02020603050405020304" pitchFamily="18" charset="0"/>
                <a:cs typeface="Times New Roman" panose="02020603050405020304" pitchFamily="18" charset="0"/>
              </a:rPr>
              <a:t>30 noiembrie 2024, între orele 18.00 și 20.00.</a:t>
            </a:r>
          </a:p>
        </p:txBody>
      </p:sp>
    </p:spTree>
    <p:extLst>
      <p:ext uri="{BB962C8B-B14F-4D97-AF65-F5344CB8AC3E}">
        <p14:creationId xmlns:p14="http://schemas.microsoft.com/office/powerpoint/2010/main" val="3343829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210312"/>
            <a:ext cx="9144000" cy="20301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i="0" u="none" strike="noStrike" cap="none" dirty="0">
                <a:latin typeface="Times New Roman"/>
                <a:ea typeface="Times New Roman"/>
                <a:cs typeface="Times New Roman"/>
                <a:sym typeface="Times New Roman"/>
              </a:rPr>
              <a:t>OPERAȚIUNI ÎN PREZIUA ALEGERILOR </a:t>
            </a:r>
            <a:endParaRPr sz="2400" dirty="0"/>
          </a:p>
          <a:p>
            <a:pPr marL="0" marR="0" lvl="0" indent="0" algn="ctr" rtl="0">
              <a:spcBef>
                <a:spcPts val="0"/>
              </a:spcBef>
              <a:spcAft>
                <a:spcPts val="0"/>
              </a:spcAft>
              <a:buNone/>
            </a:pPr>
            <a:r>
              <a:rPr lang="ro-RO" sz="2400" b="1" dirty="0">
                <a:latin typeface="Times New Roman"/>
                <a:ea typeface="Times New Roman"/>
                <a:cs typeface="Times New Roman"/>
                <a:sym typeface="Times New Roman"/>
              </a:rPr>
              <a:t>30</a:t>
            </a:r>
            <a:r>
              <a:rPr lang="ro-RO" sz="2400" b="1" i="0" u="none" strike="noStrike" cap="none" dirty="0">
                <a:latin typeface="Times New Roman"/>
                <a:ea typeface="Times New Roman"/>
                <a:cs typeface="Times New Roman"/>
                <a:sym typeface="Times New Roman"/>
              </a:rPr>
              <a:t> NOIEMBRIE 2024</a:t>
            </a:r>
            <a:endParaRPr sz="2400" dirty="0"/>
          </a:p>
          <a:p>
            <a:pPr algn="ctr">
              <a:lnSpc>
                <a:spcPct val="107000"/>
              </a:lnSpc>
              <a:spcAft>
                <a:spcPts val="8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orele 18.00 – 20.00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r>
              <a:rPr lang="ro-RO" sz="1800" b="1" dirty="0">
                <a:effectLst/>
                <a:latin typeface="Times New Roman" panose="02020603050405020304" pitchFamily="18" charset="0"/>
                <a:ea typeface="Calibri" panose="020F0502020204030204" pitchFamily="34" charset="0"/>
              </a:rPr>
              <a:t>PRIMIREA CERERILOR PENTRU URNA SPECIALĂ</a:t>
            </a:r>
          </a:p>
          <a:p>
            <a:pPr algn="ct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[art. 85 alin. (10) din Legea nr. 208/2015, </a:t>
            </a:r>
            <a:r>
              <a:rPr lang="ro-RO" sz="1000" i="1" dirty="0">
                <a:latin typeface="Times New Roman" panose="02020603050405020304" pitchFamily="18" charset="0"/>
                <a:ea typeface="Calibri" panose="020F0502020204030204" pitchFamily="34" charset="0"/>
                <a:cs typeface="Times New Roman" panose="02020603050405020304" pitchFamily="18" charset="0"/>
              </a:rPr>
              <a:t>D</a:t>
            </a: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ecizia BEC nr.17D/2024]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400" dirty="0"/>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2" name="TextBox 1">
            <a:extLst>
              <a:ext uri="{FF2B5EF4-FFF2-40B4-BE49-F238E27FC236}">
                <a16:creationId xmlns:a16="http://schemas.microsoft.com/office/drawing/2014/main" id="{EABA92EF-2F32-29E6-9323-F6F21B769BF3}"/>
              </a:ext>
            </a:extLst>
          </p:cNvPr>
          <p:cNvSpPr txBox="1"/>
          <p:nvPr/>
        </p:nvSpPr>
        <p:spPr>
          <a:xfrm>
            <a:off x="210643" y="2385862"/>
            <a:ext cx="8633012" cy="3816429"/>
          </a:xfrm>
          <a:prstGeom prst="rect">
            <a:avLst/>
          </a:prstGeom>
          <a:noFill/>
        </p:spPr>
        <p:txBody>
          <a:bodyPr wrap="square">
            <a:spAutoFit/>
          </a:bodyPr>
          <a:lstStyle/>
          <a:p>
            <a:r>
              <a:rPr lang="ro-RO" sz="1600" b="1" u="sng" dirty="0">
                <a:latin typeface="Times New Roman" panose="02020603050405020304" pitchFamily="18" charset="0"/>
                <a:cs typeface="Times New Roman" panose="02020603050405020304" pitchFamily="18" charset="0"/>
              </a:rPr>
              <a:t>Excepție</a:t>
            </a:r>
          </a:p>
          <a:p>
            <a:endParaRPr lang="ro-RO" sz="1600" b="1" u="sng"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o-RO" sz="1600" dirty="0">
                <a:latin typeface="Times New Roman" panose="02020603050405020304" pitchFamily="18" charset="0"/>
                <a:cs typeface="Times New Roman" panose="02020603050405020304" pitchFamily="18" charset="0"/>
              </a:rPr>
              <a:t>Cererile de vot prin intermediul urnei speciale, precum și copiile actelor din care rezultă boala, starea de sănătate ori de invaliditate </a:t>
            </a:r>
            <a:r>
              <a:rPr lang="ro-RO" sz="1600" b="1" dirty="0">
                <a:latin typeface="Times New Roman" panose="02020603050405020304" pitchFamily="18" charset="0"/>
                <a:cs typeface="Times New Roman" panose="02020603050405020304" pitchFamily="18" charset="0"/>
              </a:rPr>
              <a:t>pot fi depuse, prin intermediul oricărei persoane, la biroul electoral de circumscripție de la nivel județean sau la oficiul electoral de sector al municipiului București,</a:t>
            </a:r>
            <a:r>
              <a:rPr lang="ro-RO" sz="1600" dirty="0">
                <a:latin typeface="Times New Roman" panose="02020603050405020304" pitchFamily="18" charset="0"/>
                <a:cs typeface="Times New Roman" panose="02020603050405020304" pitchFamily="18" charset="0"/>
              </a:rPr>
              <a:t> cel mai târziu la data de </a:t>
            </a:r>
            <a:r>
              <a:rPr lang="ro-RO" sz="1600" b="1" dirty="0">
                <a:solidFill>
                  <a:srgbClr val="FF0000"/>
                </a:solidFill>
                <a:latin typeface="Times New Roman" panose="02020603050405020304" pitchFamily="18" charset="0"/>
                <a:cs typeface="Times New Roman" panose="02020603050405020304" pitchFamily="18" charset="0"/>
              </a:rPr>
              <a:t>29 noiembrie 2024</a:t>
            </a:r>
            <a:r>
              <a:rPr lang="ro-RO" sz="1600" dirty="0">
                <a:latin typeface="Times New Roman" panose="02020603050405020304" pitchFamily="18" charset="0"/>
                <a:cs typeface="Times New Roman" panose="02020603050405020304" pitchFamily="18" charset="0"/>
              </a:rPr>
              <a:t>, </a:t>
            </a:r>
            <a:r>
              <a:rPr lang="ro-RO" sz="1600" b="1" dirty="0">
                <a:solidFill>
                  <a:srgbClr val="FF0000"/>
                </a:solidFill>
                <a:latin typeface="Times New Roman" panose="02020603050405020304" pitchFamily="18" charset="0"/>
                <a:cs typeface="Times New Roman" panose="02020603050405020304" pitchFamily="18" charset="0"/>
              </a:rPr>
              <a:t>ora 17.00, fizic sau prin mijloace electronice</a:t>
            </a:r>
            <a:r>
              <a:rPr lang="ro-RO" sz="16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ro-RO"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o-RO" sz="1600" dirty="0">
                <a:latin typeface="Times New Roman" panose="02020603050405020304" pitchFamily="18" charset="0"/>
                <a:cs typeface="Times New Roman" panose="02020603050405020304" pitchFamily="18" charset="0"/>
              </a:rPr>
              <a:t>Cererile și </a:t>
            </a:r>
            <a:r>
              <a:rPr lang="ro-RO" sz="1600" dirty="0" err="1">
                <a:latin typeface="Times New Roman" panose="02020603050405020304" pitchFamily="18" charset="0"/>
                <a:cs typeface="Times New Roman" panose="02020603050405020304" pitchFamily="18" charset="0"/>
              </a:rPr>
              <a:t>documenele</a:t>
            </a:r>
            <a:r>
              <a:rPr lang="ro-RO" sz="1600" dirty="0">
                <a:latin typeface="Times New Roman" panose="02020603050405020304" pitchFamily="18" charset="0"/>
                <a:cs typeface="Times New Roman" panose="02020603050405020304" pitchFamily="18" charset="0"/>
              </a:rPr>
              <a:t> primite de biroul electoral de circumscripție de la nivel județean sau de oficiul electoral de sector al municipiului București, după caz, sunt transmise prin </a:t>
            </a:r>
            <a:r>
              <a:rPr lang="ro-RO" sz="1600" b="1" dirty="0">
                <a:latin typeface="Times New Roman" panose="02020603050405020304" pitchFamily="18" charset="0"/>
                <a:cs typeface="Times New Roman" panose="02020603050405020304" pitchFamily="18" charset="0"/>
              </a:rPr>
              <a:t>grija primarului</a:t>
            </a:r>
            <a:r>
              <a:rPr lang="ro-RO" sz="1600" dirty="0">
                <a:latin typeface="Times New Roman" panose="02020603050405020304" pitchFamily="18" charset="0"/>
                <a:cs typeface="Times New Roman" panose="02020603050405020304" pitchFamily="18" charset="0"/>
              </a:rPr>
              <a:t>, </a:t>
            </a:r>
            <a:r>
              <a:rPr lang="ro-RO" sz="1600" b="1" dirty="0">
                <a:latin typeface="Times New Roman" panose="02020603050405020304" pitchFamily="18" charset="0"/>
                <a:cs typeface="Times New Roman" panose="02020603050405020304" pitchFamily="18" charset="0"/>
              </a:rPr>
              <a:t>cu sprijinul biroului electoral de circumscripție de la nivel județean sau al oficiului electoral de sector al municipiului București</a:t>
            </a:r>
            <a:r>
              <a:rPr lang="ro-RO" sz="1600" dirty="0">
                <a:latin typeface="Times New Roman" panose="02020603050405020304" pitchFamily="18" charset="0"/>
                <a:cs typeface="Times New Roman" panose="02020603050405020304" pitchFamily="18" charset="0"/>
              </a:rPr>
              <a:t>, </a:t>
            </a:r>
            <a:r>
              <a:rPr lang="ro-RO" sz="1600" b="1" dirty="0">
                <a:solidFill>
                  <a:srgbClr val="FF0000"/>
                </a:solidFill>
                <a:latin typeface="Times New Roman" panose="02020603050405020304" pitchFamily="18" charset="0"/>
                <a:cs typeface="Times New Roman" panose="02020603050405020304" pitchFamily="18" charset="0"/>
              </a:rPr>
              <a:t>cel mai târziu în preziua votării</a:t>
            </a:r>
            <a:r>
              <a:rPr lang="ro-RO" sz="1600" dirty="0">
                <a:latin typeface="Times New Roman" panose="02020603050405020304" pitchFamily="18" charset="0"/>
                <a:cs typeface="Times New Roman" panose="02020603050405020304" pitchFamily="18" charset="0"/>
              </a:rPr>
              <a:t>, </a:t>
            </a:r>
            <a:r>
              <a:rPr lang="ro-RO" sz="1600" b="1" dirty="0">
                <a:solidFill>
                  <a:srgbClr val="FF0000"/>
                </a:solidFill>
                <a:latin typeface="Times New Roman" panose="02020603050405020304" pitchFamily="18" charset="0"/>
                <a:cs typeface="Times New Roman" panose="02020603050405020304" pitchFamily="18" charset="0"/>
              </a:rPr>
              <a:t>între orele 18.00-20.00</a:t>
            </a:r>
            <a:r>
              <a:rPr lang="ro-RO" sz="1600" dirty="0">
                <a:latin typeface="Times New Roman" panose="02020603050405020304" pitchFamily="18" charset="0"/>
                <a:cs typeface="Times New Roman" panose="02020603050405020304" pitchFamily="18" charset="0"/>
              </a:rPr>
              <a:t>, biroului electoral al secției de votare cele mai apropiate de imobilul la care s-a solicitat deplasarea urnei speciale. </a:t>
            </a:r>
          </a:p>
          <a:p>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468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a:extLst>
            <a:ext uri="{FF2B5EF4-FFF2-40B4-BE49-F238E27FC236}">
              <a16:creationId xmlns:a16="http://schemas.microsoft.com/office/drawing/2014/main" id="{0C3AE179-430C-2B2C-C7C0-CF4CEC5C529B}"/>
            </a:ext>
          </a:extLst>
        </p:cNvPr>
        <p:cNvGrpSpPr/>
        <p:nvPr/>
      </p:nvGrpSpPr>
      <p:grpSpPr>
        <a:xfrm>
          <a:off x="0" y="0"/>
          <a:ext cx="0" cy="0"/>
          <a:chOff x="0" y="0"/>
          <a:chExt cx="0" cy="0"/>
        </a:xfrm>
      </p:grpSpPr>
      <p:sp>
        <p:nvSpPr>
          <p:cNvPr id="206" name="Google Shape;206;p13">
            <a:extLst>
              <a:ext uri="{FF2B5EF4-FFF2-40B4-BE49-F238E27FC236}">
                <a16:creationId xmlns:a16="http://schemas.microsoft.com/office/drawing/2014/main" id="{C438F9DB-2A64-72A1-D1C5-0C98C289EA15}"/>
              </a:ext>
            </a:extLst>
          </p:cNvPr>
          <p:cNvSpPr/>
          <p:nvPr/>
        </p:nvSpPr>
        <p:spPr>
          <a:xfrm>
            <a:off x="0" y="210312"/>
            <a:ext cx="9144000" cy="20301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i="0" u="none" strike="noStrike" cap="none" dirty="0">
                <a:latin typeface="Times New Roman"/>
                <a:ea typeface="Times New Roman"/>
                <a:cs typeface="Times New Roman"/>
                <a:sym typeface="Times New Roman"/>
              </a:rPr>
              <a:t>OPERAȚIUNI ÎN PREZIUA ALEGERILOR </a:t>
            </a:r>
            <a:endParaRPr sz="2400" dirty="0"/>
          </a:p>
          <a:p>
            <a:pPr marL="0" marR="0" lvl="0" indent="0" algn="ctr" rtl="0">
              <a:spcBef>
                <a:spcPts val="0"/>
              </a:spcBef>
              <a:spcAft>
                <a:spcPts val="0"/>
              </a:spcAft>
              <a:buNone/>
            </a:pPr>
            <a:r>
              <a:rPr lang="ro-RO" sz="2400" b="1" dirty="0">
                <a:latin typeface="Times New Roman"/>
                <a:ea typeface="Times New Roman"/>
                <a:cs typeface="Times New Roman"/>
                <a:sym typeface="Times New Roman"/>
              </a:rPr>
              <a:t>30</a:t>
            </a:r>
            <a:r>
              <a:rPr lang="ro-RO" sz="2400" b="1" i="0" u="none" strike="noStrike" cap="none" dirty="0">
                <a:latin typeface="Times New Roman"/>
                <a:ea typeface="Times New Roman"/>
                <a:cs typeface="Times New Roman"/>
                <a:sym typeface="Times New Roman"/>
              </a:rPr>
              <a:t> NOIEMBRIE 2024</a:t>
            </a:r>
            <a:endParaRPr sz="2400" dirty="0"/>
          </a:p>
          <a:p>
            <a:pPr algn="ctr">
              <a:lnSpc>
                <a:spcPct val="107000"/>
              </a:lnSpc>
              <a:spcAft>
                <a:spcPts val="8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orele 18.00 – 20.00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r>
              <a:rPr lang="ro-RO" sz="1800" b="1" dirty="0">
                <a:effectLst/>
                <a:latin typeface="Times New Roman" panose="02020603050405020304" pitchFamily="18" charset="0"/>
                <a:ea typeface="Calibri" panose="020F0502020204030204" pitchFamily="34" charset="0"/>
              </a:rPr>
              <a:t>PRIMIREA CERERILOR PENTRU URNA SPECIALĂ</a:t>
            </a:r>
          </a:p>
          <a:p>
            <a:pPr algn="ct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[art. 85 alin. (10) din Legea nr. 208/2015, </a:t>
            </a:r>
            <a:r>
              <a:rPr lang="ro-RO" sz="1000" i="1" dirty="0">
                <a:latin typeface="Times New Roman" panose="02020603050405020304" pitchFamily="18" charset="0"/>
                <a:ea typeface="Calibri" panose="020F0502020204030204" pitchFamily="34" charset="0"/>
                <a:cs typeface="Times New Roman" panose="02020603050405020304" pitchFamily="18" charset="0"/>
              </a:rPr>
              <a:t>D</a:t>
            </a: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ecizia BEC nr.17D/2024]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400" dirty="0"/>
          </a:p>
        </p:txBody>
      </p:sp>
      <p:pic>
        <p:nvPicPr>
          <p:cNvPr id="207" name="Google Shape;207;p13">
            <a:extLst>
              <a:ext uri="{FF2B5EF4-FFF2-40B4-BE49-F238E27FC236}">
                <a16:creationId xmlns:a16="http://schemas.microsoft.com/office/drawing/2014/main" id="{BDD4F3E0-A36F-628A-992B-05190858BA43}"/>
              </a:ext>
            </a:extLst>
          </p:cNvPr>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2" name="TextBox 1">
            <a:extLst>
              <a:ext uri="{FF2B5EF4-FFF2-40B4-BE49-F238E27FC236}">
                <a16:creationId xmlns:a16="http://schemas.microsoft.com/office/drawing/2014/main" id="{7DF709E6-36C7-2724-5C02-CF8501BB90C6}"/>
              </a:ext>
            </a:extLst>
          </p:cNvPr>
          <p:cNvSpPr txBox="1"/>
          <p:nvPr/>
        </p:nvSpPr>
        <p:spPr>
          <a:xfrm>
            <a:off x="210643" y="2385862"/>
            <a:ext cx="8633012" cy="2585323"/>
          </a:xfrm>
          <a:prstGeom prst="rect">
            <a:avLst/>
          </a:prstGeom>
          <a:noFill/>
        </p:spPr>
        <p:txBody>
          <a:bodyPr wrap="square">
            <a:spAutoFit/>
          </a:bodyPr>
          <a:lstStyle/>
          <a:p>
            <a:r>
              <a:rPr lang="ro-RO" dirty="0">
                <a:latin typeface="Times New Roman" panose="02020603050405020304" pitchFamily="18" charset="0"/>
                <a:cs typeface="Times New Roman" panose="02020603050405020304" pitchFamily="18" charset="0"/>
              </a:rPr>
              <a:t>Dacă, din motive obiective, cererea de vot prin intermediul urnei speciale a unui:</a:t>
            </a:r>
          </a:p>
          <a:p>
            <a:pPr marL="285750" indent="-285750">
              <a:buFont typeface="Arial" panose="020B0604020202020204" pitchFamily="34" charset="0"/>
              <a:buChar char="•"/>
            </a:pPr>
            <a:r>
              <a:rPr lang="ro-RO" dirty="0">
                <a:latin typeface="Times New Roman" panose="02020603050405020304" pitchFamily="18" charset="0"/>
                <a:cs typeface="Times New Roman" panose="02020603050405020304" pitchFamily="18" charset="0"/>
              </a:rPr>
              <a:t>alegător netransportabil plasat în responsabilitatea unei unități sanitare;</a:t>
            </a:r>
          </a:p>
          <a:p>
            <a:pPr marL="285750" indent="-285750">
              <a:buFont typeface="Arial" panose="020B0604020202020204" pitchFamily="34" charset="0"/>
              <a:buChar char="•"/>
            </a:pPr>
            <a:r>
              <a:rPr lang="ro-RO" dirty="0">
                <a:latin typeface="Times New Roman" panose="02020603050405020304" pitchFamily="18" charset="0"/>
                <a:cs typeface="Times New Roman" panose="02020603050405020304" pitchFamily="18" charset="0"/>
              </a:rPr>
              <a:t>unui cămin pentru persoane vârstnice sau a unui alt asemenea așezământ social;</a:t>
            </a:r>
          </a:p>
          <a:p>
            <a:pPr marL="285750" indent="-285750">
              <a:buFont typeface="Arial" panose="020B0604020202020204" pitchFamily="34" charset="0"/>
              <a:buChar char="•"/>
            </a:pPr>
            <a:r>
              <a:rPr lang="ro-RO" dirty="0">
                <a:latin typeface="Times New Roman" panose="02020603050405020304" pitchFamily="18" charset="0"/>
                <a:cs typeface="Times New Roman" panose="02020603050405020304" pitchFamily="18" charset="0"/>
              </a:rPr>
              <a:t>unui penitenciar sau a unui loc de deținere</a:t>
            </a:r>
          </a:p>
          <a:p>
            <a:endParaRPr lang="ro-RO" dirty="0">
              <a:latin typeface="Times New Roman" panose="02020603050405020304" pitchFamily="18" charset="0"/>
              <a:cs typeface="Times New Roman" panose="02020603050405020304" pitchFamily="18" charset="0"/>
            </a:endParaRPr>
          </a:p>
          <a:p>
            <a:pPr algn="ctr"/>
            <a:r>
              <a:rPr lang="ro-RO" b="1" dirty="0">
                <a:solidFill>
                  <a:srgbClr val="FF0000"/>
                </a:solidFill>
                <a:latin typeface="Times New Roman" panose="02020603050405020304" pitchFamily="18" charset="0"/>
                <a:cs typeface="Times New Roman" panose="02020603050405020304" pitchFamily="18" charset="0"/>
              </a:rPr>
              <a:t>NU A PUTUT FI DEPUSĂ </a:t>
            </a:r>
          </a:p>
          <a:p>
            <a:pPr algn="ctr"/>
            <a:r>
              <a:rPr lang="ro-RO" b="1" dirty="0">
                <a:latin typeface="Times New Roman" panose="02020603050405020304" pitchFamily="18" charset="0"/>
                <a:cs typeface="Times New Roman" panose="02020603050405020304" pitchFamily="18" charset="0"/>
              </a:rPr>
              <a:t>conform prevederilor menționate anterior, respectiva cerere se va depune, cel târziu,</a:t>
            </a:r>
          </a:p>
          <a:p>
            <a:pPr algn="ctr"/>
            <a:r>
              <a:rPr lang="ro-RO" b="1" dirty="0">
                <a:latin typeface="Times New Roman" panose="02020603050405020304" pitchFamily="18" charset="0"/>
                <a:cs typeface="Times New Roman" panose="02020603050405020304" pitchFamily="18" charset="0"/>
              </a:rPr>
              <a:t> în preziua votării, </a:t>
            </a:r>
            <a:endParaRPr lang="ro-RO" b="1" dirty="0">
              <a:solidFill>
                <a:srgbClr val="FF0000"/>
              </a:solidFill>
              <a:latin typeface="Times New Roman" panose="02020603050405020304" pitchFamily="18" charset="0"/>
              <a:cs typeface="Times New Roman" panose="02020603050405020304" pitchFamily="18" charset="0"/>
            </a:endParaRPr>
          </a:p>
          <a:p>
            <a:pPr algn="ctr"/>
            <a:r>
              <a:rPr lang="ro-RO" b="1" dirty="0">
                <a:solidFill>
                  <a:srgbClr val="FF0000"/>
                </a:solidFill>
                <a:latin typeface="Times New Roman" panose="02020603050405020304" pitchFamily="18" charset="0"/>
                <a:cs typeface="Times New Roman" panose="02020603050405020304" pitchFamily="18" charset="0"/>
              </a:rPr>
              <a:t>în intervalul 18:00 – 20:00.</a:t>
            </a:r>
          </a:p>
        </p:txBody>
      </p:sp>
    </p:spTree>
    <p:extLst>
      <p:ext uri="{BB962C8B-B14F-4D97-AF65-F5344CB8AC3E}">
        <p14:creationId xmlns:p14="http://schemas.microsoft.com/office/powerpoint/2010/main" val="3020478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210312"/>
            <a:ext cx="9144000" cy="1815841"/>
          </a:xfrm>
          <a:prstGeom prst="rect">
            <a:avLst/>
          </a:prstGeom>
          <a:noFill/>
          <a:ln>
            <a:noFill/>
          </a:ln>
        </p:spPr>
        <p:txBody>
          <a:bodyPr spcFirstLastPara="1" wrap="square" lIns="91425" tIns="45700" rIns="91425" bIns="45700" anchor="t" anchorCtr="0">
            <a:spAutoFit/>
          </a:bodyPr>
          <a:lstStyle/>
          <a:p>
            <a:pPr algn="ctr"/>
            <a:r>
              <a:rPr lang="ro-RO" sz="2000" b="1" dirty="0">
                <a:solidFill>
                  <a:srgbClr val="192D3A"/>
                </a:solidFill>
                <a:effectLst/>
                <a:latin typeface="Times New Roman" panose="02020603050405020304" pitchFamily="18" charset="0"/>
                <a:ea typeface="Calibri" panose="020F0502020204030204" pitchFamily="34" charset="0"/>
              </a:rPr>
              <a:t>OPERAȚIUNI ÎN PREZIUA ALEGERILOR </a:t>
            </a:r>
            <a:endParaRPr lang="ro-RO" sz="2000" b="1" dirty="0">
              <a:solidFill>
                <a:srgbClr val="192D3A"/>
              </a:solidFill>
              <a:latin typeface="Times New Roman" panose="02020603050405020304" pitchFamily="18" charset="0"/>
              <a:ea typeface="Calibri" panose="020F0502020204030204" pitchFamily="34" charset="0"/>
            </a:endParaRPr>
          </a:p>
          <a:p>
            <a:pPr algn="ctr"/>
            <a:r>
              <a:rPr lang="ro-RO" sz="2000" b="1" dirty="0">
                <a:solidFill>
                  <a:srgbClr val="192D3A"/>
                </a:solidFill>
                <a:effectLst/>
                <a:latin typeface="Times New Roman" panose="02020603050405020304" pitchFamily="18" charset="0"/>
                <a:ea typeface="Calibri" panose="020F0502020204030204" pitchFamily="34" charset="0"/>
              </a:rPr>
              <a:t>30 noiembrie 2024</a:t>
            </a:r>
          </a:p>
          <a:p>
            <a:pPr algn="ctr"/>
            <a:r>
              <a:rPr lang="ro-RO" sz="2000" b="1" dirty="0">
                <a:solidFill>
                  <a:srgbClr val="192D3A"/>
                </a:solidFill>
                <a:effectLst/>
                <a:latin typeface="Times New Roman" panose="02020603050405020304" pitchFamily="18" charset="0"/>
                <a:ea typeface="Calibri" panose="020F0502020204030204" pitchFamily="34" charset="0"/>
              </a:rPr>
              <a:t>Intervalul orar 18:00 – 20:00</a:t>
            </a:r>
          </a:p>
          <a:p>
            <a:pPr marL="0" marR="0" lvl="0" indent="0" algn="ctr" rtl="0">
              <a:spcBef>
                <a:spcPts val="0"/>
              </a:spcBef>
              <a:spcAft>
                <a:spcPts val="0"/>
              </a:spcAft>
              <a:buNone/>
            </a:pPr>
            <a:r>
              <a:rPr lang="ro-RO" sz="1800" b="1" dirty="0">
                <a:solidFill>
                  <a:srgbClr val="192D3A"/>
                </a:solidFill>
                <a:effectLst/>
                <a:latin typeface="Times New Roman" panose="02020603050405020304" pitchFamily="18" charset="0"/>
                <a:ea typeface="Calibri" panose="020F0502020204030204" pitchFamily="34" charset="0"/>
              </a:rPr>
              <a:t>PRIMIREA CERERILOR PENTRU URNA SPECIALĂ</a:t>
            </a:r>
          </a:p>
          <a:p>
            <a:pPr algn="ctr"/>
            <a:r>
              <a:rPr lang="ro-RO" sz="1000" i="1" dirty="0">
                <a:solidFill>
                  <a:srgbClr val="192D3A"/>
                </a:solidFill>
                <a:effectLst/>
                <a:latin typeface="Times New Roman" panose="02020603050405020304" pitchFamily="18" charset="0"/>
                <a:ea typeface="Calibri" panose="020F0502020204030204" pitchFamily="34" charset="0"/>
                <a:cs typeface="Times New Roman" panose="02020603050405020304" pitchFamily="18" charset="0"/>
              </a:rPr>
              <a:t>[art. 85 alin. (10) din Legea nr. 208/2015, </a:t>
            </a:r>
            <a:r>
              <a:rPr lang="ro-RO" sz="1000" i="1" dirty="0">
                <a:solidFill>
                  <a:srgbClr val="192D3A"/>
                </a:solidFill>
                <a:latin typeface="Times New Roman" panose="02020603050405020304" pitchFamily="18" charset="0"/>
                <a:ea typeface="Calibri" panose="020F0502020204030204" pitchFamily="34" charset="0"/>
                <a:cs typeface="Times New Roman" panose="02020603050405020304" pitchFamily="18" charset="0"/>
              </a:rPr>
              <a:t>D</a:t>
            </a:r>
            <a:r>
              <a:rPr lang="ro-RO" sz="1000" i="1" dirty="0">
                <a:solidFill>
                  <a:srgbClr val="192D3A"/>
                </a:solidFill>
                <a:effectLst/>
                <a:latin typeface="Times New Roman" panose="02020603050405020304" pitchFamily="18" charset="0"/>
                <a:ea typeface="Calibri" panose="020F0502020204030204" pitchFamily="34" charset="0"/>
                <a:cs typeface="Times New Roman" panose="02020603050405020304" pitchFamily="18" charset="0"/>
              </a:rPr>
              <a:t>ecizia BEC nr.17D/2024]</a:t>
            </a:r>
            <a:endParaRPr lang="en-US" sz="1000" dirty="0">
              <a:solidFill>
                <a:srgbClr val="192D3A"/>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400" dirty="0">
              <a:solidFill>
                <a:srgbClr val="192D3A"/>
              </a:solidFill>
            </a:endParaRPr>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9" name="TextBox 8">
            <a:extLst>
              <a:ext uri="{FF2B5EF4-FFF2-40B4-BE49-F238E27FC236}">
                <a16:creationId xmlns:a16="http://schemas.microsoft.com/office/drawing/2014/main" id="{4347583C-6A0F-1DD6-614C-72B294566BC6}"/>
              </a:ext>
            </a:extLst>
          </p:cNvPr>
          <p:cNvSpPr txBox="1"/>
          <p:nvPr/>
        </p:nvSpPr>
        <p:spPr>
          <a:xfrm>
            <a:off x="399675" y="2500335"/>
            <a:ext cx="8350625" cy="3323987"/>
          </a:xfrm>
          <a:prstGeom prst="rect">
            <a:avLst/>
          </a:prstGeom>
          <a:noFill/>
        </p:spPr>
        <p:txBody>
          <a:bodyPr wrap="square">
            <a:spAutoFit/>
          </a:bodyPr>
          <a:lstStyle/>
          <a:p>
            <a:pPr algn="just"/>
            <a:r>
              <a:rPr lang="ro-RO" sz="1400" dirty="0">
                <a:latin typeface="Times New Roman" panose="02020603050405020304" pitchFamily="18" charset="0"/>
                <a:cs typeface="Times New Roman" panose="02020603050405020304" pitchFamily="18" charset="0"/>
              </a:rPr>
              <a:t>După expirarea perioadei în care se pot depune cererile pentru exercitarea votului prin intermediul urnei speciale, președintele BESV:</a:t>
            </a:r>
          </a:p>
          <a:p>
            <a:pPr algn="just"/>
            <a:endParaRPr lang="ro-RO" sz="1400" dirty="0">
              <a:latin typeface="Times New Roman" panose="02020603050405020304" pitchFamily="18" charset="0"/>
              <a:cs typeface="Times New Roman" panose="02020603050405020304" pitchFamily="18" charset="0"/>
            </a:endParaRPr>
          </a:p>
          <a:p>
            <a:pPr algn="just"/>
            <a:r>
              <a:rPr lang="ro-RO" sz="1400" dirty="0">
                <a:latin typeface="Times New Roman" panose="02020603050405020304" pitchFamily="18" charset="0"/>
                <a:cs typeface="Times New Roman" panose="02020603050405020304" pitchFamily="18" charset="0"/>
              </a:rPr>
              <a:t>• </a:t>
            </a:r>
            <a:r>
              <a:rPr lang="ro-RO" sz="1400" b="1" dirty="0">
                <a:latin typeface="Times New Roman" panose="02020603050405020304" pitchFamily="18" charset="0"/>
                <a:cs typeface="Times New Roman" panose="02020603050405020304" pitchFamily="18" charset="0"/>
              </a:rPr>
              <a:t>analizează cererile </a:t>
            </a:r>
            <a:r>
              <a:rPr lang="ro-RO" sz="1400" dirty="0">
                <a:latin typeface="Times New Roman" panose="02020603050405020304" pitchFamily="18" charset="0"/>
                <a:cs typeface="Times New Roman" panose="02020603050405020304" pitchFamily="18" charset="0"/>
              </a:rPr>
              <a:t>pentru exercitarea dreptului de vot prin intermediul urnei speciale primite și decizia biroului electoral de circumscripție de la nivel județean sau a oficiului electoral de sector al municipiului București;</a:t>
            </a:r>
          </a:p>
          <a:p>
            <a:pPr algn="just"/>
            <a:endParaRPr lang="ro-RO" sz="1400" dirty="0">
              <a:latin typeface="Times New Roman" panose="02020603050405020304" pitchFamily="18" charset="0"/>
              <a:cs typeface="Times New Roman" panose="02020603050405020304" pitchFamily="18" charset="0"/>
            </a:endParaRPr>
          </a:p>
          <a:p>
            <a:pPr algn="just"/>
            <a:r>
              <a:rPr lang="ro-RO" sz="1400" dirty="0">
                <a:latin typeface="Times New Roman" panose="02020603050405020304" pitchFamily="18" charset="0"/>
                <a:cs typeface="Times New Roman" panose="02020603050405020304" pitchFamily="18" charset="0"/>
              </a:rPr>
              <a:t>• în cazul în care acestea îndeplinesc condițiile enumerate mai sus, </a:t>
            </a:r>
            <a:r>
              <a:rPr lang="ro-RO" sz="1400" b="1" dirty="0">
                <a:solidFill>
                  <a:srgbClr val="FF0000"/>
                </a:solidFill>
                <a:latin typeface="Times New Roman" panose="02020603050405020304" pitchFamily="18" charset="0"/>
                <a:cs typeface="Times New Roman" panose="02020603050405020304" pitchFamily="18" charset="0"/>
              </a:rPr>
              <a:t>ASIGURĂ ÎNSCRIEREA </a:t>
            </a:r>
            <a:r>
              <a:rPr lang="ro-RO" sz="1400" b="1" dirty="0">
                <a:latin typeface="Times New Roman" panose="02020603050405020304" pitchFamily="18" charset="0"/>
                <a:cs typeface="Times New Roman" panose="02020603050405020304" pitchFamily="18" charset="0"/>
              </a:rPr>
              <a:t>datelor de identificare ale persoanelor mai sus menționate în </a:t>
            </a:r>
            <a:r>
              <a:rPr lang="ro-RO" sz="1400" b="1" dirty="0">
                <a:solidFill>
                  <a:srgbClr val="FF0000"/>
                </a:solidFill>
                <a:latin typeface="Times New Roman" panose="02020603050405020304" pitchFamily="18" charset="0"/>
                <a:cs typeface="Times New Roman" panose="02020603050405020304" pitchFamily="18" charset="0"/>
              </a:rPr>
              <a:t>EXTRASUL DIN LISTELE ELECTORALE </a:t>
            </a:r>
            <a:r>
              <a:rPr lang="ro-RO" sz="1400" b="1" dirty="0">
                <a:latin typeface="Times New Roman" panose="02020603050405020304" pitchFamily="18" charset="0"/>
                <a:cs typeface="Times New Roman" panose="02020603050405020304" pitchFamily="18" charset="0"/>
              </a:rPr>
              <a:t>(permanentă și suplimentară</a:t>
            </a:r>
            <a:r>
              <a:rPr lang="ro-RO" sz="1400" dirty="0">
                <a:latin typeface="Times New Roman" panose="02020603050405020304" pitchFamily="18" charset="0"/>
                <a:cs typeface="Times New Roman" panose="02020603050405020304" pitchFamily="18" charset="0"/>
              </a:rPr>
              <a:t>), pe care îl va semna și parafa cu ștampila de control a secției de votare;</a:t>
            </a:r>
          </a:p>
          <a:p>
            <a:pPr algn="just"/>
            <a:endParaRPr lang="ro-RO" sz="1400" dirty="0">
              <a:latin typeface="Times New Roman" panose="02020603050405020304" pitchFamily="18" charset="0"/>
              <a:cs typeface="Times New Roman" panose="02020603050405020304" pitchFamily="18" charset="0"/>
            </a:endParaRPr>
          </a:p>
          <a:p>
            <a:pPr algn="just"/>
            <a:r>
              <a:rPr lang="ro-RO" sz="1400" dirty="0">
                <a:latin typeface="Times New Roman" panose="02020603050405020304" pitchFamily="18" charset="0"/>
                <a:cs typeface="Times New Roman" panose="02020603050405020304" pitchFamily="18" charset="0"/>
              </a:rPr>
              <a:t>• </a:t>
            </a:r>
            <a:r>
              <a:rPr lang="ro-RO" sz="1400" b="1" dirty="0">
                <a:latin typeface="Times New Roman" panose="02020603050405020304" pitchFamily="18" charset="0"/>
                <a:cs typeface="Times New Roman" panose="02020603050405020304" pitchFamily="18" charset="0"/>
              </a:rPr>
              <a:t>persoanele cuprinse în acest extras </a:t>
            </a:r>
            <a:r>
              <a:rPr lang="ro-RO" sz="1400" b="1" dirty="0">
                <a:solidFill>
                  <a:srgbClr val="FF0000"/>
                </a:solidFill>
                <a:latin typeface="Times New Roman" panose="02020603050405020304" pitchFamily="18" charset="0"/>
                <a:cs typeface="Times New Roman" panose="02020603050405020304" pitchFamily="18" charset="0"/>
              </a:rPr>
              <a:t>TREBUIE SĂ FIE RADIATE </a:t>
            </a:r>
            <a:r>
              <a:rPr lang="ro-RO" sz="1400" b="1" dirty="0">
                <a:latin typeface="Times New Roman" panose="02020603050405020304" pitchFamily="18" charset="0"/>
                <a:cs typeface="Times New Roman" panose="02020603050405020304" pitchFamily="18" charset="0"/>
              </a:rPr>
              <a:t>din celelalte liste electorale existente </a:t>
            </a:r>
            <a:r>
              <a:rPr lang="ro-RO" sz="1400" dirty="0">
                <a:latin typeface="Times New Roman" panose="02020603050405020304" pitchFamily="18" charset="0"/>
                <a:cs typeface="Times New Roman" panose="02020603050405020304" pitchFamily="18" charset="0"/>
              </a:rPr>
              <a:t>la </a:t>
            </a:r>
            <a:r>
              <a:rPr lang="ro-RO" sz="1400" dirty="0" err="1">
                <a:latin typeface="Times New Roman" panose="02020603050405020304" pitchFamily="18" charset="0"/>
                <a:cs typeface="Times New Roman" panose="02020603050405020304" pitchFamily="18" charset="0"/>
              </a:rPr>
              <a:t>secţia</a:t>
            </a:r>
            <a:r>
              <a:rPr lang="ro-RO" sz="1400" dirty="0">
                <a:latin typeface="Times New Roman" panose="02020603050405020304" pitchFamily="18" charset="0"/>
                <a:cs typeface="Times New Roman" panose="02020603050405020304" pitchFamily="18" charset="0"/>
              </a:rPr>
              <a:t> de votare;</a:t>
            </a:r>
          </a:p>
          <a:p>
            <a:pPr algn="just"/>
            <a:endParaRPr lang="ro-RO" sz="1400" dirty="0">
              <a:latin typeface="Times New Roman" panose="02020603050405020304" pitchFamily="18" charset="0"/>
              <a:cs typeface="Times New Roman" panose="02020603050405020304" pitchFamily="18" charset="0"/>
            </a:endParaRPr>
          </a:p>
          <a:p>
            <a:pPr algn="just"/>
            <a:r>
              <a:rPr lang="ro-RO" sz="1400" dirty="0">
                <a:latin typeface="Times New Roman" panose="02020603050405020304" pitchFamily="18" charset="0"/>
                <a:cs typeface="Times New Roman" panose="02020603050405020304" pitchFamily="18" charset="0"/>
              </a:rPr>
              <a:t>• </a:t>
            </a:r>
            <a:r>
              <a:rPr lang="ro-RO" sz="1400" b="1" dirty="0">
                <a:latin typeface="Times New Roman" panose="02020603050405020304" pitchFamily="18" charset="0"/>
                <a:cs typeface="Times New Roman" panose="02020603050405020304" pitchFamily="18" charset="0"/>
              </a:rPr>
              <a:t>face demersurile necesare pentru stabilirea, prin decizie a BESV, a componenței echipei pentru votul prin intermediul urnei speciale, formate din cel puțin doi membri ai BESV. </a:t>
            </a:r>
          </a:p>
        </p:txBody>
      </p:sp>
    </p:spTree>
    <p:extLst>
      <p:ext uri="{BB962C8B-B14F-4D97-AF65-F5344CB8AC3E}">
        <p14:creationId xmlns:p14="http://schemas.microsoft.com/office/powerpoint/2010/main" val="800494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33826"/>
            <a:ext cx="9144000" cy="1169511"/>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PREZIUA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30 noiembrie 2024</a:t>
            </a:r>
          </a:p>
          <a:p>
            <a:pPr algn="ctr"/>
            <a:r>
              <a:rPr lang="ro-RO" sz="2000" b="1" dirty="0">
                <a:solidFill>
                  <a:srgbClr val="FF0000"/>
                </a:solidFill>
                <a:effectLst/>
                <a:latin typeface="Times New Roman" panose="02020603050405020304" pitchFamily="18" charset="0"/>
                <a:ea typeface="Calibri" panose="020F0502020204030204" pitchFamily="34" charset="0"/>
              </a:rPr>
              <a:t>Intervalul orar 18:00 – 20:00</a:t>
            </a:r>
            <a:r>
              <a:rPr lang="ro-RO" sz="2000" b="1" dirty="0">
                <a:solidFill>
                  <a:srgbClr val="FF0000"/>
                </a:solidFill>
                <a:latin typeface="Times New Roman" panose="02020603050405020304" pitchFamily="18" charset="0"/>
                <a:ea typeface="Calibri" panose="020F0502020204030204" pitchFamily="34" charset="0"/>
              </a:rPr>
              <a:t> – Sinteza activităților</a:t>
            </a:r>
            <a:endParaRPr lang="ro-RO" sz="2000" b="1" dirty="0">
              <a:solidFill>
                <a:srgbClr val="FF0000"/>
              </a:solidFill>
              <a:effectLst/>
              <a:latin typeface="Times New Roman" panose="02020603050405020304" pitchFamily="18" charset="0"/>
              <a:ea typeface="Calibri" panose="020F0502020204030204" pitchFamily="34" charset="0"/>
            </a:endParaRPr>
          </a:p>
          <a:p>
            <a:pPr algn="ct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4" name="TextBox 3">
            <a:extLst>
              <a:ext uri="{FF2B5EF4-FFF2-40B4-BE49-F238E27FC236}">
                <a16:creationId xmlns:a16="http://schemas.microsoft.com/office/drawing/2014/main" id="{E311D073-740C-F190-92F7-C8D938C1E855}"/>
              </a:ext>
            </a:extLst>
          </p:cNvPr>
          <p:cNvSpPr txBox="1"/>
          <p:nvPr/>
        </p:nvSpPr>
        <p:spPr>
          <a:xfrm>
            <a:off x="283169" y="987442"/>
            <a:ext cx="8754644" cy="6155531"/>
          </a:xfrm>
          <a:prstGeom prst="rect">
            <a:avLst/>
          </a:prstGeom>
          <a:noFill/>
        </p:spPr>
        <p:txBody>
          <a:bodyPr wrap="square">
            <a:spAutoFit/>
          </a:bodyPr>
          <a:lstStyle/>
          <a:p>
            <a:pPr lvl="0"/>
            <a:r>
              <a:rPr lang="ro-RO" sz="1400" b="1" u="sng" dirty="0">
                <a:solidFill>
                  <a:schemeClr val="tx1">
                    <a:lumMod val="50000"/>
                  </a:schemeClr>
                </a:solidFill>
                <a:latin typeface="Times New Roman" panose="02020603050405020304" pitchFamily="18" charset="0"/>
                <a:cs typeface="Times New Roman" panose="02020603050405020304" pitchFamily="18" charset="0"/>
              </a:rPr>
              <a:t>Pas 1:</a:t>
            </a:r>
            <a:r>
              <a:rPr lang="ro-RO" sz="1400" b="1" dirty="0">
                <a:solidFill>
                  <a:schemeClr val="tx1">
                    <a:lumMod val="50000"/>
                  </a:schemeClr>
                </a:solidFill>
                <a:latin typeface="Times New Roman" panose="02020603050405020304" pitchFamily="18" charset="0"/>
                <a:cs typeface="Times New Roman" panose="02020603050405020304" pitchFamily="18" charset="0"/>
              </a:rPr>
              <a:t> </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Primirea materialelor necesare votării de către președintele BESV și locțiitorul acestuia.</a:t>
            </a:r>
          </a:p>
          <a:p>
            <a:pPr marL="0" lvl="0">
              <a:buNone/>
            </a:pPr>
            <a:r>
              <a:rPr lang="ro-RO" sz="1400" b="1" u="sng"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Pas 2: </a:t>
            </a:r>
            <a:r>
              <a:rPr lang="ro-RO" sz="1400" b="0"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P</a:t>
            </a:r>
            <a:r>
              <a:rPr lang="ro-RO" sz="1400" b="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reședintele biroului electoral al secției de votare, ceilalți membri ai biroului electoral al secției de votare și operatorul de calculator trebuie să fie prezenți la sediul secției de votare,</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la ora 18.00.</a:t>
            </a:r>
          </a:p>
          <a:p>
            <a:pPr marL="0" lvl="0">
              <a:buNone/>
            </a:pPr>
            <a:endParaRPr lang="ro-RO" sz="1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r>
              <a:rPr lang="ro-RO" sz="1400" b="1" u="sng"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Înainte de intrarea în sediul secției de votare:</a:t>
            </a:r>
          </a:p>
          <a:p>
            <a:pPr lvl="0"/>
            <a:r>
              <a:rPr lang="ro-RO" sz="1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Președintele:</a:t>
            </a:r>
            <a:endPar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identifică ceilalți membri ai BESV comparând datele de identificare înscrise în procesul-verbal de constituire cu datele de identificare din actele de identitate ale acestora;</a:t>
            </a:r>
          </a:p>
          <a:p>
            <a:pPr lvl="0"/>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verifică datele de identificare înscrise în decizia AEP prin care a fost desemnat operatorul de calculator </a:t>
            </a:r>
            <a:r>
              <a:rPr lang="ro-RO" sz="140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mențiunile din actul de identitate al acestuia</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a:t>
            </a:r>
          </a:p>
          <a:p>
            <a:pPr lvl="0"/>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p>
            <a:pPr lvl="0"/>
            <a:r>
              <a:rPr lang="ro-RO" sz="1400" b="1" u="sng"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După intrarea în sediul secției de votare</a:t>
            </a:r>
          </a:p>
          <a:p>
            <a:pPr lvl="0"/>
            <a:r>
              <a:rPr lang="ro-RO" sz="1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Președintele </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verifică împreună cu ceilalți </a:t>
            </a:r>
            <a:r>
              <a:rPr lang="ro-RO" sz="1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membri ai biroului electoral al secției de votare:</a:t>
            </a:r>
          </a:p>
          <a:p>
            <a:pPr lvl="0"/>
            <a:r>
              <a:rPr lang="en-US"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a. </a:t>
            </a:r>
            <a:r>
              <a:rPr lang="ro-RO"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materialele necesare votării primite de la primar,</a:t>
            </a:r>
            <a:r>
              <a:rPr lang="ro-RO" sz="1400" dirty="0">
                <a:solidFill>
                  <a:schemeClr val="tx1">
                    <a:lumMod val="50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ro-RO"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localul secției de votare, urnă specială, cabine, ștampile cu mențiunea ,,VOTAT”. </a:t>
            </a:r>
            <a:endParaRPr lang="en-US"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endParaRPr>
          </a:p>
          <a:p>
            <a:pPr lvl="0"/>
            <a:r>
              <a:rPr lang="en-US"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b. </a:t>
            </a:r>
            <a:r>
              <a:rPr lang="ro-RO"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afișează la sediul secției de votare buletinele de vot, vizate și anulate de președintele biroului electoral de circumscripție;</a:t>
            </a:r>
          </a:p>
          <a:p>
            <a:pPr lvl="0"/>
            <a:r>
              <a:rPr lang="en-US"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c. </a:t>
            </a:r>
            <a:r>
              <a:rPr lang="ro-RO"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dispune măsurile necesare pentru asigurarea ordinii și corectitudinii  </a:t>
            </a:r>
          </a:p>
          <a:p>
            <a:pPr lvl="0"/>
            <a:r>
              <a:rPr lang="en-US"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d. </a:t>
            </a:r>
            <a:r>
              <a:rPr lang="ro-RO"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stabilește spațiul destinat observatorilor;</a:t>
            </a:r>
          </a:p>
          <a:p>
            <a:pPr lvl="0"/>
            <a:r>
              <a:rPr lang="ro-RO" sz="1400" u="sng" dirty="0">
                <a:solidFill>
                  <a:schemeClr val="tx1">
                    <a:lumMod val="50000"/>
                  </a:schemeClr>
                </a:solidFill>
                <a:latin typeface="Times New Roman" panose="02020603050405020304" pitchFamily="18" charset="0"/>
                <a:ea typeface="Roboto Condensed" panose="02000000000000000000" pitchFamily="2" charset="0"/>
                <a:cs typeface="Times New Roman" panose="02020603050405020304" pitchFamily="18" charset="0"/>
              </a:rPr>
              <a:t>e. </a:t>
            </a:r>
            <a:r>
              <a:rPr lang="ro-RO" sz="1400" u="sng" dirty="0">
                <a:solidFill>
                  <a:schemeClr val="accent4">
                    <a:lumMod val="10000"/>
                  </a:schemeClr>
                </a:solidFill>
                <a:latin typeface="Times New Roman" panose="02020603050405020304" pitchFamily="18" charset="0"/>
                <a:ea typeface="Roboto Condensed" panose="02000000000000000000" pitchFamily="2" charset="0"/>
                <a:cs typeface="Times New Roman" panose="02020603050405020304" pitchFamily="18" charset="0"/>
              </a:rPr>
              <a:t>primește cererile pentru urna specială, în intervalul orar 18:00 - 20:00</a:t>
            </a:r>
          </a:p>
          <a:p>
            <a:pPr lvl="0"/>
            <a:r>
              <a:rPr lang="ro-RO" sz="1400" u="sng" dirty="0">
                <a:solidFill>
                  <a:schemeClr val="accent4">
                    <a:lumMod val="10000"/>
                  </a:schemeClr>
                </a:solidFill>
                <a:latin typeface="Times New Roman" panose="02020603050405020304" pitchFamily="18" charset="0"/>
                <a:ea typeface="Roboto Condensed" panose="02000000000000000000" pitchFamily="2" charset="0"/>
                <a:cs typeface="Times New Roman" panose="02020603050405020304" pitchFamily="18" charset="0"/>
              </a:rPr>
              <a:t>f. asigură înscrierea datelor de identificare ale persoanelor mai sus menționate în extrasul din listele electorale </a:t>
            </a:r>
          </a:p>
          <a:p>
            <a:pPr lvl="0"/>
            <a:endParaRPr lang="ro-RO" sz="1400" b="1" u="sng" dirty="0">
              <a:solidFill>
                <a:schemeClr val="accent4">
                  <a:lumMod val="10000"/>
                </a:schemeClr>
              </a:solidFill>
              <a:latin typeface="Times New Roman" panose="02020603050405020304" pitchFamily="18" charset="0"/>
              <a:ea typeface="Roboto Condensed" panose="02000000000000000000" pitchFamily="2" charset="0"/>
              <a:cs typeface="Times New Roman" panose="02020603050405020304" pitchFamily="18" charset="0"/>
            </a:endParaRPr>
          </a:p>
          <a:p>
            <a:pPr lvl="0"/>
            <a:r>
              <a:rPr lang="ro-RO" sz="1600" b="1" u="sng"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Înainte de a pleca din localul de vot: </a:t>
            </a:r>
          </a:p>
          <a:p>
            <a:pPr lvl="0"/>
            <a:r>
              <a:rPr lang="ro-RO" sz="1400" b="1"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a) </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semnează benzi de hârtie pe care le va folosi ulterior pentru sigilarea localului de vot </a:t>
            </a:r>
            <a:r>
              <a:rPr lang="ro-RO" sz="140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aplică </a:t>
            </a:r>
            <a:r>
              <a:rPr lang="ro-RO" sz="140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ştampila</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de control pe acestea;</a:t>
            </a:r>
          </a:p>
          <a:p>
            <a:pPr lvl="0"/>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 introduce </a:t>
            </a:r>
            <a:r>
              <a:rPr lang="ro-RO" sz="140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ştampila</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de control într-un plic pe care îl sigilează </a:t>
            </a:r>
            <a:r>
              <a:rPr lang="ro-RO" sz="140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îl lasă în localul de vot;</a:t>
            </a:r>
          </a:p>
          <a:p>
            <a:pPr lvl="0"/>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 sigilează deschizăturile principale ale ferestrelor şi uşilor din localul de vot.</a:t>
            </a:r>
          </a:p>
        </p:txBody>
      </p:sp>
    </p:spTree>
    <p:extLst>
      <p:ext uri="{BB962C8B-B14F-4D97-AF65-F5344CB8AC3E}">
        <p14:creationId xmlns:p14="http://schemas.microsoft.com/office/powerpoint/2010/main" val="2050000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5"/>
          <p:cNvSpPr/>
          <p:nvPr/>
        </p:nvSpPr>
        <p:spPr>
          <a:xfrm>
            <a:off x="0" y="1843094"/>
            <a:ext cx="9144000"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800" b="1" i="0" u="none" strike="noStrike" cap="none" dirty="0">
                <a:solidFill>
                  <a:srgbClr val="192D3A"/>
                </a:solidFill>
                <a:latin typeface="Times New Roman"/>
                <a:ea typeface="Times New Roman"/>
                <a:cs typeface="Times New Roman"/>
                <a:sym typeface="Times New Roman"/>
              </a:rPr>
              <a:t>Este interzisă părăsirea localului de vot cu </a:t>
            </a:r>
            <a:r>
              <a:rPr lang="ro-RO" sz="2800" b="1" i="0" u="none" strike="noStrike" cap="none" dirty="0" err="1">
                <a:solidFill>
                  <a:srgbClr val="192D3A"/>
                </a:solidFill>
                <a:latin typeface="Times New Roman"/>
                <a:ea typeface="Times New Roman"/>
                <a:cs typeface="Times New Roman"/>
                <a:sym typeface="Times New Roman"/>
              </a:rPr>
              <a:t>ştampila</a:t>
            </a:r>
            <a:r>
              <a:rPr lang="ro-RO" sz="2800" b="1" i="0" u="none" strike="noStrike" cap="none" dirty="0">
                <a:solidFill>
                  <a:srgbClr val="192D3A"/>
                </a:solidFill>
                <a:latin typeface="Times New Roman"/>
                <a:ea typeface="Times New Roman"/>
                <a:cs typeface="Times New Roman"/>
                <a:sym typeface="Times New Roman"/>
              </a:rPr>
              <a:t> de control, </a:t>
            </a:r>
            <a:r>
              <a:rPr lang="ro-RO" sz="2800" b="1" i="0" u="none" strike="noStrike" cap="none" dirty="0" err="1">
                <a:solidFill>
                  <a:srgbClr val="192D3A"/>
                </a:solidFill>
                <a:latin typeface="Times New Roman"/>
                <a:ea typeface="Times New Roman"/>
                <a:cs typeface="Times New Roman"/>
                <a:sym typeface="Times New Roman"/>
              </a:rPr>
              <a:t>ştampile</a:t>
            </a:r>
            <a:r>
              <a:rPr lang="ro-RO" sz="2800" b="1" i="0" u="none" strike="noStrike" cap="none" dirty="0">
                <a:solidFill>
                  <a:srgbClr val="192D3A"/>
                </a:solidFill>
                <a:latin typeface="Times New Roman"/>
                <a:ea typeface="Times New Roman"/>
                <a:cs typeface="Times New Roman"/>
                <a:sym typeface="Times New Roman"/>
              </a:rPr>
              <a:t> cu </a:t>
            </a:r>
            <a:r>
              <a:rPr lang="ro-RO" sz="2800" b="1" i="0" u="none" strike="noStrike" cap="none" dirty="0" err="1">
                <a:solidFill>
                  <a:srgbClr val="192D3A"/>
                </a:solidFill>
                <a:latin typeface="Times New Roman"/>
                <a:ea typeface="Times New Roman"/>
                <a:cs typeface="Times New Roman"/>
                <a:sym typeface="Times New Roman"/>
              </a:rPr>
              <a:t>menţiunea</a:t>
            </a:r>
            <a:r>
              <a:rPr lang="ro-RO" sz="2800" b="1" i="0" u="none" strike="noStrike" cap="none" dirty="0">
                <a:solidFill>
                  <a:srgbClr val="192D3A"/>
                </a:solidFill>
                <a:latin typeface="Times New Roman"/>
                <a:ea typeface="Times New Roman"/>
                <a:cs typeface="Times New Roman"/>
                <a:sym typeface="Times New Roman"/>
              </a:rPr>
              <a:t> "VOTAT", buletine de vot sau liste electorale.</a:t>
            </a:r>
            <a:endParaRPr dirty="0">
              <a:solidFill>
                <a:srgbClr val="192D3A"/>
              </a:solidFill>
            </a:endParaRPr>
          </a:p>
        </p:txBody>
      </p:sp>
      <p:pic>
        <p:nvPicPr>
          <p:cNvPr id="221" name="Google Shape;221;p15"/>
          <p:cNvPicPr preferRelativeResize="0"/>
          <p:nvPr/>
        </p:nvPicPr>
        <p:blipFill rotWithShape="1">
          <a:blip r:embed="rId3">
            <a:alphaModFix/>
          </a:blip>
          <a:srcRect l="49949" r="24558" b="18923"/>
          <a:stretch/>
        </p:blipFill>
        <p:spPr>
          <a:xfrm>
            <a:off x="5544680" y="3322207"/>
            <a:ext cx="2860608" cy="2506825"/>
          </a:xfrm>
          <a:prstGeom prst="rect">
            <a:avLst/>
          </a:prstGeom>
          <a:noFill/>
          <a:ln>
            <a:noFill/>
          </a:ln>
        </p:spPr>
      </p:pic>
      <p:pic>
        <p:nvPicPr>
          <p:cNvPr id="222" name="Google Shape;222;p15"/>
          <p:cNvPicPr preferRelativeResize="0"/>
          <p:nvPr/>
        </p:nvPicPr>
        <p:blipFill rotWithShape="1">
          <a:blip r:embed="rId4">
            <a:alphaModFix/>
          </a:blip>
          <a:srcRect l="25349" r="50738"/>
          <a:stretch/>
        </p:blipFill>
        <p:spPr>
          <a:xfrm>
            <a:off x="1187624" y="3356992"/>
            <a:ext cx="2782613" cy="3056161"/>
          </a:xfrm>
          <a:prstGeom prst="rect">
            <a:avLst/>
          </a:prstGeom>
          <a:noFill/>
          <a:ln>
            <a:noFill/>
          </a:ln>
        </p:spPr>
      </p:pic>
      <p:pic>
        <p:nvPicPr>
          <p:cNvPr id="223" name="Google Shape;223;p15"/>
          <p:cNvPicPr preferRelativeResize="0"/>
          <p:nvPr/>
        </p:nvPicPr>
        <p:blipFill rotWithShape="1">
          <a:blip r:embed="rId5">
            <a:alphaModFix/>
          </a:blip>
          <a:srcRect/>
          <a:stretch/>
        </p:blipFill>
        <p:spPr>
          <a:xfrm>
            <a:off x="8356600" y="0"/>
            <a:ext cx="787400" cy="792163"/>
          </a:xfrm>
          <a:prstGeom prst="rect">
            <a:avLst/>
          </a:prstGeom>
          <a:noFill/>
          <a:ln>
            <a:noFill/>
          </a:ln>
        </p:spPr>
      </p:pic>
      <p:sp>
        <p:nvSpPr>
          <p:cNvPr id="7" name="TextBox 6">
            <a:extLst>
              <a:ext uri="{FF2B5EF4-FFF2-40B4-BE49-F238E27FC236}">
                <a16:creationId xmlns:a16="http://schemas.microsoft.com/office/drawing/2014/main" id="{FAC34FC5-FE80-4C2C-8DD9-29D0B496D036}"/>
              </a:ext>
            </a:extLst>
          </p:cNvPr>
          <p:cNvSpPr txBox="1"/>
          <p:nvPr/>
        </p:nvSpPr>
        <p:spPr>
          <a:xfrm>
            <a:off x="0" y="638274"/>
            <a:ext cx="9144000" cy="1015663"/>
          </a:xfrm>
          <a:prstGeom prst="rect">
            <a:avLst/>
          </a:prstGeom>
          <a:noFill/>
        </p:spPr>
        <p:txBody>
          <a:bodyPr wrap="square">
            <a:spAutoFit/>
          </a:bodyPr>
          <a:lstStyle/>
          <a:p>
            <a:pPr marL="0" marR="0" lvl="0" indent="0" algn="ctr" rtl="0">
              <a:spcBef>
                <a:spcPts val="0"/>
              </a:spcBef>
              <a:spcAft>
                <a:spcPts val="0"/>
              </a:spcAft>
              <a:buNone/>
            </a:pPr>
            <a:r>
              <a:rPr lang="ro-RO" sz="6000" b="1" i="0" u="none" strike="noStrike" cap="none" dirty="0">
                <a:solidFill>
                  <a:srgbClr val="FF0000"/>
                </a:solidFill>
                <a:latin typeface="Times New Roman"/>
                <a:ea typeface="Times New Roman"/>
                <a:cs typeface="Times New Roman"/>
                <a:sym typeface="Times New Roman"/>
              </a:rPr>
              <a:t>ATENȚIE! </a:t>
            </a:r>
            <a:endParaRPr lang="ro-RO" sz="3600" dirty="0">
              <a:solidFill>
                <a:srgbClr val="FF0000"/>
              </a:solidFill>
            </a:endParaRPr>
          </a:p>
        </p:txBody>
      </p:sp>
      <p:sp>
        <p:nvSpPr>
          <p:cNvPr id="2" name="Rectangle 1">
            <a:extLst>
              <a:ext uri="{FF2B5EF4-FFF2-40B4-BE49-F238E27FC236}">
                <a16:creationId xmlns:a16="http://schemas.microsoft.com/office/drawing/2014/main" id="{7CFBD886-CC47-4CCE-B6E0-0CB3F74111C3}"/>
              </a:ext>
            </a:extLst>
          </p:cNvPr>
          <p:cNvSpPr/>
          <p:nvPr/>
        </p:nvSpPr>
        <p:spPr>
          <a:xfrm>
            <a:off x="1197564" y="3338704"/>
            <a:ext cx="2763529" cy="2472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 name="Rectangle 2">
            <a:extLst>
              <a:ext uri="{FF2B5EF4-FFF2-40B4-BE49-F238E27FC236}">
                <a16:creationId xmlns:a16="http://schemas.microsoft.com/office/drawing/2014/main" id="{C00DEB41-0B09-40BD-A8B5-DA193AF84947}"/>
              </a:ext>
            </a:extLst>
          </p:cNvPr>
          <p:cNvSpPr/>
          <p:nvPr/>
        </p:nvSpPr>
        <p:spPr>
          <a:xfrm>
            <a:off x="5483352" y="3322208"/>
            <a:ext cx="2860608" cy="2472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10" name="Google Shape;96;p15">
            <a:extLst>
              <a:ext uri="{FF2B5EF4-FFF2-40B4-BE49-F238E27FC236}">
                <a16:creationId xmlns:a16="http://schemas.microsoft.com/office/drawing/2014/main" id="{638EBB8A-50EB-0C69-6388-F76468ED503D}"/>
              </a:ext>
            </a:extLst>
          </p:cNvPr>
          <p:cNvSpPr txBox="1">
            <a:spLocks/>
          </p:cNvSpPr>
          <p:nvPr/>
        </p:nvSpPr>
        <p:spPr>
          <a:xfrm>
            <a:off x="1244963" y="447868"/>
            <a:ext cx="7151009" cy="80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1pPr>
            <a:lvl2pPr marR="0" lvl="1"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2pPr>
            <a:lvl3pPr marR="0" lvl="2"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3pPr>
            <a:lvl4pPr marR="0" lvl="3"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4pPr>
            <a:lvl5pPr marR="0" lvl="4"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5pPr>
            <a:lvl6pPr marR="0" lvl="5"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6pPr>
            <a:lvl7pPr marR="0" lvl="6"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7pPr>
            <a:lvl8pPr marR="0" lvl="7"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8pPr>
            <a:lvl9pPr marR="0" lvl="8"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9pPr>
          </a:lstStyle>
          <a:p>
            <a:pPr algn="ctr"/>
            <a:r>
              <a:rPr lang="ro-RO" sz="1800" dirty="0">
                <a:solidFill>
                  <a:schemeClr val="tx1"/>
                </a:solidFill>
                <a:latin typeface="Times New Roman" panose="02020603050405020304" pitchFamily="18" charset="0"/>
                <a:ea typeface="Roboto Condensed" panose="02000000000000000000" pitchFamily="2" charset="0"/>
                <a:cs typeface="Times New Roman" panose="02020603050405020304" pitchFamily="18" charset="0"/>
              </a:rPr>
              <a:t>MODUL DE ORGANIZARE A ACTIVITĂȚII DIN CADRUL BESV</a:t>
            </a:r>
          </a:p>
          <a:p>
            <a:pPr algn="ctr"/>
            <a:r>
              <a:rPr lang="ro-RO" sz="1800" dirty="0">
                <a:solidFill>
                  <a:schemeClr val="tx1"/>
                </a:solidFill>
                <a:latin typeface="Times New Roman" panose="02020603050405020304" pitchFamily="18" charset="0"/>
                <a:ea typeface="Roboto Condensed" panose="02000000000000000000" pitchFamily="2" charset="0"/>
                <a:cs typeface="Times New Roman" panose="02020603050405020304" pitchFamily="18" charset="0"/>
              </a:rPr>
              <a:t>ZIUA VOTĂRII</a:t>
            </a:r>
          </a:p>
          <a:p>
            <a:pPr algn="ctr"/>
            <a:r>
              <a:rPr lang="ro-RO" sz="1800" dirty="0">
                <a:solidFill>
                  <a:schemeClr val="tx1"/>
                </a:solidFill>
                <a:latin typeface="Times New Roman" panose="02020603050405020304" pitchFamily="18" charset="0"/>
                <a:ea typeface="Roboto Condensed" panose="02000000000000000000" pitchFamily="2" charset="0"/>
                <a:cs typeface="Times New Roman" panose="02020603050405020304" pitchFamily="18" charset="0"/>
              </a:rPr>
              <a:t>1 DECEMBRIE 2024</a:t>
            </a:r>
            <a:endParaRPr lang="en-US" sz="1800" dirty="0">
              <a:solidFill>
                <a:schemeClr val="tx1"/>
              </a:solidFill>
              <a:latin typeface="Times New Roman" panose="02020603050405020304" pitchFamily="18" charset="0"/>
              <a:ea typeface="Roboto Condensed" panose="02000000000000000000" pitchFamily="2" charset="0"/>
              <a:cs typeface="Times New Roman" panose="02020603050405020304" pitchFamily="18" charset="0"/>
            </a:endParaRPr>
          </a:p>
        </p:txBody>
      </p:sp>
      <p:graphicFrame>
        <p:nvGraphicFramePr>
          <p:cNvPr id="14" name="Diagram 13">
            <a:extLst>
              <a:ext uri="{FF2B5EF4-FFF2-40B4-BE49-F238E27FC236}">
                <a16:creationId xmlns:a16="http://schemas.microsoft.com/office/drawing/2014/main" id="{9CAA21EC-2EDD-6FE4-E639-02C5909E583A}"/>
              </a:ext>
            </a:extLst>
          </p:cNvPr>
          <p:cNvGraphicFramePr/>
          <p:nvPr>
            <p:extLst>
              <p:ext uri="{D42A27DB-BD31-4B8C-83A1-F6EECF244321}">
                <p14:modId xmlns:p14="http://schemas.microsoft.com/office/powerpoint/2010/main" val="3949816036"/>
              </p:ext>
            </p:extLst>
          </p:nvPr>
        </p:nvGraphicFramePr>
        <p:xfrm>
          <a:off x="1374223" y="2701848"/>
          <a:ext cx="6726474" cy="1738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Google Shape;258;p20">
            <a:extLst>
              <a:ext uri="{FF2B5EF4-FFF2-40B4-BE49-F238E27FC236}">
                <a16:creationId xmlns:a16="http://schemas.microsoft.com/office/drawing/2014/main" id="{9ACEF956-65AF-53AB-6326-D9B93270DEA2}"/>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9573" y="42441"/>
            <a:ext cx="59055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FE4A638-0E30-067A-9F09-B29A185B0C29}"/>
              </a:ext>
            </a:extLst>
          </p:cNvPr>
          <p:cNvSpPr txBox="1"/>
          <p:nvPr/>
        </p:nvSpPr>
        <p:spPr>
          <a:xfrm>
            <a:off x="1233201" y="3686693"/>
            <a:ext cx="2323299" cy="307777"/>
          </a:xfrm>
          <a:prstGeom prst="rect">
            <a:avLst/>
          </a:prstGeom>
          <a:noFill/>
        </p:spPr>
        <p:txBody>
          <a:bodyPr wrap="square">
            <a:spAutoFit/>
          </a:bodyPr>
          <a:lstStyle/>
          <a:p>
            <a:pPr lvl="0" algn="ctr">
              <a:buNone/>
            </a:pPr>
            <a:r>
              <a:rPr lang="ro-RO" sz="1400" b="1" dirty="0">
                <a:latin typeface="Times New Roman" panose="02020603050405020304" pitchFamily="18" charset="0"/>
                <a:ea typeface="Roboto Condensed" panose="02000000000000000000" pitchFamily="2" charset="0"/>
                <a:cs typeface="Times New Roman" panose="02020603050405020304" pitchFamily="18" charset="0"/>
              </a:rPr>
              <a:t>PREGĂTIREA VOTĂRII</a:t>
            </a:r>
          </a:p>
        </p:txBody>
      </p:sp>
      <p:sp>
        <p:nvSpPr>
          <p:cNvPr id="6" name="TextBox 5">
            <a:extLst>
              <a:ext uri="{FF2B5EF4-FFF2-40B4-BE49-F238E27FC236}">
                <a16:creationId xmlns:a16="http://schemas.microsoft.com/office/drawing/2014/main" id="{810DDFE2-75D4-4840-E25E-8A3F93DA1C02}"/>
              </a:ext>
            </a:extLst>
          </p:cNvPr>
          <p:cNvSpPr txBox="1"/>
          <p:nvPr/>
        </p:nvSpPr>
        <p:spPr>
          <a:xfrm>
            <a:off x="3596740" y="3651395"/>
            <a:ext cx="2231858" cy="307777"/>
          </a:xfrm>
          <a:prstGeom prst="rect">
            <a:avLst/>
          </a:prstGeom>
          <a:noFill/>
        </p:spPr>
        <p:txBody>
          <a:bodyPr wrap="square">
            <a:spAutoFit/>
          </a:bodyPr>
          <a:lstStyle/>
          <a:p>
            <a:pPr lvl="0" algn="ctr">
              <a:buFont typeface="Arial" panose="020B0604020202020204" pitchFamily="34" charset="0"/>
              <a:buNone/>
            </a:pPr>
            <a:r>
              <a:rPr lang="ro-RO" sz="1400" b="1" dirty="0">
                <a:latin typeface="Times New Roman" panose="02020603050405020304" pitchFamily="18" charset="0"/>
                <a:ea typeface="Roboto Condensed" panose="02000000000000000000" pitchFamily="2" charset="0"/>
                <a:cs typeface="Times New Roman" panose="02020603050405020304" pitchFamily="18" charset="0"/>
              </a:rPr>
              <a:t>VOTAREA</a:t>
            </a:r>
          </a:p>
        </p:txBody>
      </p:sp>
      <p:sp>
        <p:nvSpPr>
          <p:cNvPr id="8" name="TextBox 7">
            <a:extLst>
              <a:ext uri="{FF2B5EF4-FFF2-40B4-BE49-F238E27FC236}">
                <a16:creationId xmlns:a16="http://schemas.microsoft.com/office/drawing/2014/main" id="{FCD81564-63EE-97B4-4932-5027DA942BCD}"/>
              </a:ext>
            </a:extLst>
          </p:cNvPr>
          <p:cNvSpPr txBox="1"/>
          <p:nvPr/>
        </p:nvSpPr>
        <p:spPr>
          <a:xfrm>
            <a:off x="5807732" y="3686693"/>
            <a:ext cx="2433989" cy="307777"/>
          </a:xfrm>
          <a:prstGeom prst="rect">
            <a:avLst/>
          </a:prstGeom>
          <a:noFill/>
        </p:spPr>
        <p:txBody>
          <a:bodyPr wrap="square">
            <a:spAutoFit/>
          </a:bodyPr>
          <a:lstStyle/>
          <a:p>
            <a:pPr lvl="0" algn="ctr">
              <a:buNone/>
            </a:pPr>
            <a:r>
              <a:rPr lang="ro-RO" sz="1400" b="1" dirty="0">
                <a:latin typeface="Times New Roman" panose="02020603050405020304" pitchFamily="18" charset="0"/>
                <a:ea typeface="Roboto Condensed" panose="02000000000000000000" pitchFamily="2" charset="0"/>
                <a:cs typeface="Times New Roman" panose="02020603050405020304" pitchFamily="18" charset="0"/>
              </a:rPr>
              <a:t>ÎNCHIDEREA VOTĂRII</a:t>
            </a:r>
          </a:p>
        </p:txBody>
      </p:sp>
      <p:sp>
        <p:nvSpPr>
          <p:cNvPr id="11" name="TextBox 10">
            <a:extLst>
              <a:ext uri="{FF2B5EF4-FFF2-40B4-BE49-F238E27FC236}">
                <a16:creationId xmlns:a16="http://schemas.microsoft.com/office/drawing/2014/main" id="{591AA660-CEE4-ADC1-B216-57085E99F8AB}"/>
              </a:ext>
            </a:extLst>
          </p:cNvPr>
          <p:cNvSpPr txBox="1"/>
          <p:nvPr/>
        </p:nvSpPr>
        <p:spPr>
          <a:xfrm>
            <a:off x="1799207" y="2932743"/>
            <a:ext cx="1191286" cy="307777"/>
          </a:xfrm>
          <a:prstGeom prst="rect">
            <a:avLst/>
          </a:prstGeom>
          <a:noFill/>
        </p:spPr>
        <p:txBody>
          <a:bodyPr wrap="square">
            <a:spAutoFit/>
          </a:bodyPr>
          <a:lstStyle/>
          <a:p>
            <a:pPr lvl="0"/>
            <a:r>
              <a:rPr lang="ro-RO" sz="1400" b="1" dirty="0">
                <a:latin typeface="Times New Roman" panose="02020603050405020304" pitchFamily="18" charset="0"/>
                <a:ea typeface="Roboto Condensed" panose="02000000000000000000" pitchFamily="2" charset="0"/>
                <a:cs typeface="Times New Roman" panose="02020603050405020304" pitchFamily="18" charset="0"/>
              </a:rPr>
              <a:t>06:00 – 07:0</a:t>
            </a:r>
            <a:r>
              <a:rPr lang="en-US" sz="1400" b="1" dirty="0">
                <a:latin typeface="Times New Roman" panose="02020603050405020304" pitchFamily="18" charset="0"/>
                <a:ea typeface="Roboto Condensed" panose="02000000000000000000" pitchFamily="2" charset="0"/>
                <a:cs typeface="Times New Roman" panose="02020603050405020304" pitchFamily="18" charset="0"/>
              </a:rPr>
              <a:t>0</a:t>
            </a:r>
            <a:endParaRPr lang="ro-RO" sz="1400" b="1" dirty="0">
              <a:latin typeface="Times New Roman" panose="02020603050405020304" pitchFamily="18" charset="0"/>
              <a:ea typeface="Roboto Condensed" panose="02000000000000000000" pitchFamily="2" charset="0"/>
              <a:cs typeface="Times New Roman" panose="02020603050405020304" pitchFamily="18" charset="0"/>
            </a:endParaRPr>
          </a:p>
        </p:txBody>
      </p:sp>
      <p:sp>
        <p:nvSpPr>
          <p:cNvPr id="13" name="TextBox 12">
            <a:extLst>
              <a:ext uri="{FF2B5EF4-FFF2-40B4-BE49-F238E27FC236}">
                <a16:creationId xmlns:a16="http://schemas.microsoft.com/office/drawing/2014/main" id="{603E78FD-7F60-17BD-193F-321D40978DCD}"/>
              </a:ext>
            </a:extLst>
          </p:cNvPr>
          <p:cNvSpPr txBox="1"/>
          <p:nvPr/>
        </p:nvSpPr>
        <p:spPr>
          <a:xfrm>
            <a:off x="4072053" y="2910952"/>
            <a:ext cx="1281231" cy="307777"/>
          </a:xfrm>
          <a:prstGeom prst="rect">
            <a:avLst/>
          </a:prstGeom>
          <a:noFill/>
        </p:spPr>
        <p:txBody>
          <a:bodyPr wrap="square">
            <a:spAutoFit/>
          </a:bodyPr>
          <a:lstStyle/>
          <a:p>
            <a:pPr lvl="0"/>
            <a:r>
              <a:rPr lang="ro-RO" sz="1400" b="1" dirty="0">
                <a:latin typeface="Times New Roman" panose="02020603050405020304" pitchFamily="18" charset="0"/>
                <a:ea typeface="Roboto Condensed" panose="02000000000000000000" pitchFamily="2" charset="0"/>
                <a:cs typeface="Times New Roman" panose="02020603050405020304" pitchFamily="18" charset="0"/>
              </a:rPr>
              <a:t>07:00 – 21:00</a:t>
            </a:r>
          </a:p>
        </p:txBody>
      </p:sp>
      <p:sp>
        <p:nvSpPr>
          <p:cNvPr id="16" name="TextBox 15">
            <a:extLst>
              <a:ext uri="{FF2B5EF4-FFF2-40B4-BE49-F238E27FC236}">
                <a16:creationId xmlns:a16="http://schemas.microsoft.com/office/drawing/2014/main" id="{D46061E8-FA16-746F-3BF4-14FBE5383A08}"/>
              </a:ext>
            </a:extLst>
          </p:cNvPr>
          <p:cNvSpPr txBox="1"/>
          <p:nvPr/>
        </p:nvSpPr>
        <p:spPr>
          <a:xfrm>
            <a:off x="6132206" y="2825021"/>
            <a:ext cx="1918908" cy="523220"/>
          </a:xfrm>
          <a:prstGeom prst="rect">
            <a:avLst/>
          </a:prstGeom>
          <a:noFill/>
        </p:spPr>
        <p:txBody>
          <a:bodyPr wrap="square">
            <a:spAutoFit/>
          </a:bodyPr>
          <a:lstStyle/>
          <a:p>
            <a:pPr lvl="0" algn="ctr"/>
            <a:r>
              <a:rPr lang="ro-RO" sz="1400" b="1" dirty="0">
                <a:latin typeface="Times New Roman" panose="02020603050405020304" pitchFamily="18" charset="0"/>
                <a:ea typeface="Roboto Condensed" panose="02000000000000000000" pitchFamily="2" charset="0"/>
                <a:cs typeface="Times New Roman" panose="02020603050405020304" pitchFamily="18" charset="0"/>
              </a:rPr>
              <a:t>21:00 -  până la </a:t>
            </a:r>
            <a:endParaRPr lang="en-US" sz="1400" b="1" dirty="0">
              <a:latin typeface="Times New Roman" panose="02020603050405020304" pitchFamily="18" charset="0"/>
              <a:ea typeface="Roboto Condensed" panose="02000000000000000000" pitchFamily="2" charset="0"/>
              <a:cs typeface="Times New Roman" panose="02020603050405020304" pitchFamily="18" charset="0"/>
            </a:endParaRPr>
          </a:p>
          <a:p>
            <a:pPr lvl="0" algn="ctr"/>
            <a:r>
              <a:rPr lang="ro-RO" sz="1400" b="1" dirty="0">
                <a:latin typeface="Times New Roman" panose="02020603050405020304" pitchFamily="18" charset="0"/>
                <a:ea typeface="Roboto Condensed" panose="02000000000000000000" pitchFamily="2" charset="0"/>
                <a:cs typeface="Times New Roman" panose="02020603050405020304" pitchFamily="18" charset="0"/>
              </a:rPr>
              <a:t>predarea materialelor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16"/>
          <p:cNvSpPr txBox="1"/>
          <p:nvPr/>
        </p:nvSpPr>
        <p:spPr>
          <a:xfrm>
            <a:off x="-117988" y="2006074"/>
            <a:ext cx="9119988" cy="40934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i="0" u="none" strike="noStrike" cap="none" dirty="0">
                <a:solidFill>
                  <a:srgbClr val="192D3A"/>
                </a:solidFill>
                <a:latin typeface="Times New Roman"/>
                <a:ea typeface="Times New Roman"/>
                <a:cs typeface="Times New Roman"/>
                <a:sym typeface="Times New Roman"/>
              </a:rPr>
              <a:t>Votarea în țară se desfășoară într-o singură zi, </a:t>
            </a:r>
            <a:endParaRPr dirty="0"/>
          </a:p>
          <a:p>
            <a:pPr marL="0" marR="0" lvl="0" indent="0" algn="ctr" rtl="0">
              <a:spcBef>
                <a:spcPts val="0"/>
              </a:spcBef>
              <a:spcAft>
                <a:spcPts val="0"/>
              </a:spcAft>
              <a:buNone/>
            </a:pPr>
            <a:r>
              <a:rPr lang="ro-RO" sz="2400" b="1" i="0" u="none" strike="noStrike" cap="none" dirty="0">
                <a:solidFill>
                  <a:srgbClr val="FF0000"/>
                </a:solidFill>
                <a:latin typeface="Times New Roman"/>
                <a:ea typeface="Times New Roman"/>
                <a:cs typeface="Times New Roman"/>
                <a:sym typeface="Times New Roman"/>
              </a:rPr>
              <a:t>duminică, 1 decembrie 2024.</a:t>
            </a:r>
            <a:endParaRPr dirty="0">
              <a:solidFill>
                <a:srgbClr val="FF0000"/>
              </a:solidFill>
            </a:endParaRPr>
          </a:p>
          <a:p>
            <a:pPr marL="0" marR="0" lvl="0" indent="0" algn="ctr" rtl="0">
              <a:spcBef>
                <a:spcPts val="0"/>
              </a:spcBef>
              <a:spcAft>
                <a:spcPts val="0"/>
              </a:spcAft>
              <a:buNone/>
            </a:pPr>
            <a:endParaRPr sz="2400" b="1" i="0" u="none" strike="noStrike" cap="none"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2400" b="1" i="0" u="none" strike="noStrike" cap="none" dirty="0">
                <a:solidFill>
                  <a:srgbClr val="192D3A"/>
                </a:solidFill>
                <a:latin typeface="Times New Roman"/>
                <a:ea typeface="Times New Roman"/>
                <a:cs typeface="Times New Roman"/>
                <a:sym typeface="Times New Roman"/>
              </a:rPr>
              <a:t>În ziua alegerilor, </a:t>
            </a:r>
            <a:endParaRPr dirty="0"/>
          </a:p>
          <a:p>
            <a:pPr marL="0" marR="0" lvl="0" indent="0" algn="ctr" rtl="0">
              <a:spcBef>
                <a:spcPts val="0"/>
              </a:spcBef>
              <a:spcAft>
                <a:spcPts val="0"/>
              </a:spcAft>
              <a:buNone/>
            </a:pPr>
            <a:r>
              <a:rPr lang="ro-RO" sz="2400" b="1" i="0" u="none" strike="noStrike" cap="none" dirty="0">
                <a:solidFill>
                  <a:srgbClr val="192D3A"/>
                </a:solidFill>
                <a:latin typeface="Times New Roman"/>
                <a:ea typeface="Times New Roman"/>
                <a:cs typeface="Times New Roman"/>
                <a:sym typeface="Times New Roman"/>
              </a:rPr>
              <a:t>activitatea biroului electoral al secției de votare începe </a:t>
            </a:r>
            <a:endParaRPr dirty="0"/>
          </a:p>
          <a:p>
            <a:pPr marL="0" marR="0" lvl="0" indent="0" algn="ctr" rtl="0">
              <a:spcBef>
                <a:spcPts val="0"/>
              </a:spcBef>
              <a:spcAft>
                <a:spcPts val="0"/>
              </a:spcAft>
              <a:buNone/>
            </a:pPr>
            <a:r>
              <a:rPr lang="ro-RO" sz="2400" b="1" i="0" u="none" strike="noStrike" cap="none" dirty="0">
                <a:solidFill>
                  <a:srgbClr val="FF0000"/>
                </a:solidFill>
                <a:latin typeface="Times New Roman"/>
                <a:ea typeface="Times New Roman"/>
                <a:cs typeface="Times New Roman"/>
                <a:sym typeface="Times New Roman"/>
              </a:rPr>
              <a:t>la ora 6,00.</a:t>
            </a:r>
            <a:endParaRPr dirty="0">
              <a:solidFill>
                <a:srgbClr val="FF0000"/>
              </a:solidFill>
            </a:endParaRPr>
          </a:p>
          <a:p>
            <a:pPr marL="0" marR="0" lvl="0" indent="0" algn="ctr" rtl="0">
              <a:spcBef>
                <a:spcPts val="0"/>
              </a:spcBef>
              <a:spcAft>
                <a:spcPts val="0"/>
              </a:spcAft>
              <a:buNone/>
            </a:pPr>
            <a:endParaRPr sz="2400" b="1" i="0" u="none" strike="noStrike" cap="none"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2400" b="1" i="0" u="sng" strike="noStrike" cap="none" dirty="0">
                <a:solidFill>
                  <a:srgbClr val="192D3A"/>
                </a:solidFill>
                <a:latin typeface="Times New Roman"/>
                <a:ea typeface="Times New Roman"/>
                <a:cs typeface="Times New Roman"/>
                <a:sym typeface="Times New Roman"/>
              </a:rPr>
              <a:t>IMPORTANT</a:t>
            </a:r>
            <a:endParaRPr dirty="0"/>
          </a:p>
          <a:p>
            <a:pPr marL="0" marR="0" lvl="0" indent="0" algn="ctr" rtl="0">
              <a:spcBef>
                <a:spcPts val="0"/>
              </a:spcBef>
              <a:spcAft>
                <a:spcPts val="0"/>
              </a:spcAft>
              <a:buNone/>
            </a:pPr>
            <a:r>
              <a:rPr lang="ro-RO" sz="2400" b="0" i="0" u="none" strike="noStrike" cap="none" dirty="0">
                <a:solidFill>
                  <a:srgbClr val="192D3A"/>
                </a:solidFill>
                <a:latin typeface="Times New Roman"/>
                <a:ea typeface="Times New Roman"/>
                <a:cs typeface="Times New Roman"/>
                <a:sym typeface="Times New Roman"/>
              </a:rPr>
              <a:t>	</a:t>
            </a:r>
            <a:r>
              <a:rPr lang="ro-RO" sz="2400" b="1" i="0" u="none" strike="noStrike" cap="none" dirty="0">
                <a:solidFill>
                  <a:srgbClr val="192D3A"/>
                </a:solidFill>
                <a:latin typeface="Times New Roman"/>
                <a:ea typeface="Times New Roman"/>
                <a:cs typeface="Times New Roman"/>
                <a:sym typeface="Times New Roman"/>
              </a:rPr>
              <a:t>De la acest moment este permis accesul în secție a </a:t>
            </a:r>
            <a:r>
              <a:rPr lang="ro-RO" sz="2400" b="1" i="0" u="none" strike="noStrike" cap="none" dirty="0">
                <a:solidFill>
                  <a:srgbClr val="FF0000"/>
                </a:solidFill>
                <a:latin typeface="Times New Roman"/>
                <a:ea typeface="Times New Roman"/>
                <a:cs typeface="Times New Roman"/>
                <a:sym typeface="Times New Roman"/>
              </a:rPr>
              <a:t>persoanelor acreditate.</a:t>
            </a:r>
            <a:endParaRPr dirty="0">
              <a:solidFill>
                <a:srgbClr val="FF0000"/>
              </a:solidFill>
            </a:endParaRPr>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 </a:t>
            </a:r>
            <a:endParaRPr dirty="0"/>
          </a:p>
        </p:txBody>
      </p:sp>
      <p:pic>
        <p:nvPicPr>
          <p:cNvPr id="230" name="Google Shape;230;p16"/>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2" name="Google Shape;206;p13">
            <a:extLst>
              <a:ext uri="{FF2B5EF4-FFF2-40B4-BE49-F238E27FC236}">
                <a16:creationId xmlns:a16="http://schemas.microsoft.com/office/drawing/2014/main" id="{88BE3C84-53D1-1FF1-9728-8EAE2705C0FE}"/>
              </a:ext>
            </a:extLst>
          </p:cNvPr>
          <p:cNvSpPr/>
          <p:nvPr/>
        </p:nvSpPr>
        <p:spPr>
          <a:xfrm>
            <a:off x="0" y="33826"/>
            <a:ext cx="9144000" cy="1169511"/>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1 decembrie 2024</a:t>
            </a:r>
          </a:p>
          <a:p>
            <a:pPr algn="ctr"/>
            <a:r>
              <a:rPr lang="ro-RO" sz="2000" b="1" dirty="0">
                <a:effectLst/>
                <a:latin typeface="Times New Roman" panose="02020603050405020304" pitchFamily="18" charset="0"/>
                <a:ea typeface="Calibri" panose="020F0502020204030204" pitchFamily="34" charset="0"/>
              </a:rPr>
              <a:t>Intervalul orar 06:00 – 21:00</a:t>
            </a:r>
          </a:p>
          <a:p>
            <a:pPr algn="ct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7"/>
          <p:cNvSpPr txBox="1">
            <a:spLocks noGrp="1"/>
          </p:cNvSpPr>
          <p:nvPr>
            <p:ph type="title"/>
          </p:nvPr>
        </p:nvSpPr>
        <p:spPr>
          <a:xfrm>
            <a:off x="93453" y="2422170"/>
            <a:ext cx="8043232" cy="146304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192D3A"/>
              </a:buClr>
              <a:buSzPts val="3200"/>
              <a:buFont typeface="Times New Roman"/>
              <a:buNone/>
            </a:pPr>
            <a:br>
              <a:rPr lang="ro-RO" sz="1200" i="1" dirty="0">
                <a:solidFill>
                  <a:srgbClr val="192D3A"/>
                </a:solidFill>
                <a:latin typeface="Times New Roman"/>
                <a:ea typeface="Times New Roman"/>
                <a:cs typeface="Times New Roman"/>
                <a:sym typeface="Times New Roman"/>
              </a:rPr>
            </a:br>
            <a:endParaRPr sz="1200" dirty="0">
              <a:solidFill>
                <a:srgbClr val="192D3A"/>
              </a:solidFill>
              <a:latin typeface="Times New Roman"/>
              <a:ea typeface="Times New Roman"/>
              <a:cs typeface="Times New Roman"/>
              <a:sym typeface="Times New Roman"/>
            </a:endParaRPr>
          </a:p>
        </p:txBody>
      </p:sp>
      <p:sp>
        <p:nvSpPr>
          <p:cNvPr id="236" name="Google Shape;236;p17"/>
          <p:cNvSpPr txBox="1"/>
          <p:nvPr/>
        </p:nvSpPr>
        <p:spPr>
          <a:xfrm>
            <a:off x="399283" y="1707711"/>
            <a:ext cx="8496944" cy="4354998"/>
          </a:xfrm>
          <a:prstGeom prst="rect">
            <a:avLst/>
          </a:prstGeom>
          <a:noFill/>
          <a:ln>
            <a:noFill/>
          </a:ln>
        </p:spPr>
        <p:txBody>
          <a:bodyPr spcFirstLastPara="1" wrap="square" lIns="91425" tIns="45700" rIns="91425" bIns="45700" anchor="t" anchorCtr="0">
            <a:spAutoFit/>
          </a:bodyPr>
          <a:lstStyle/>
          <a:p>
            <a:pPr marL="201168" marR="0" lvl="1" indent="0" algn="just" rtl="0">
              <a:spcBef>
                <a:spcPts val="0"/>
              </a:spcBef>
              <a:spcAft>
                <a:spcPts val="0"/>
              </a:spcAft>
              <a:buClr>
                <a:srgbClr val="192D3A"/>
              </a:buClr>
              <a:buSzPts val="1600"/>
              <a:buFont typeface="Times New Roman"/>
              <a:buNone/>
            </a:pPr>
            <a:r>
              <a:rPr lang="ro-RO" sz="1600" b="1" i="0" u="none" strike="noStrike" cap="none" dirty="0">
                <a:solidFill>
                  <a:srgbClr val="192D3A"/>
                </a:solidFill>
                <a:latin typeface="Times New Roman"/>
                <a:ea typeface="Times New Roman"/>
                <a:cs typeface="Times New Roman"/>
                <a:sym typeface="Times New Roman"/>
              </a:rPr>
              <a:t>La toate operațiunile efectuate de birourile electorale ale secțiilor de votare pot asista, în afara membrilor acestora, a operatorilor de calculator și a personalului de pază, candidații, persoanele acreditate în condițiile prezentei legi, reprezentanții Autorității Electorale Permanente, membrii birourilor electorale de circumscripție, ai oficiilor electorale și ai Biroului Electoral Central.</a:t>
            </a:r>
            <a:endParaRPr dirty="0"/>
          </a:p>
          <a:p>
            <a:pPr marL="0" marR="0" lvl="0" indent="0" algn="just" rtl="0">
              <a:spcBef>
                <a:spcPts val="0"/>
              </a:spcBef>
              <a:spcAft>
                <a:spcPts val="0"/>
              </a:spcAft>
              <a:buNone/>
            </a:pPr>
            <a:endParaRPr sz="16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16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500" b="0" i="0" u="none" strike="noStrike" cap="none" dirty="0">
                <a:solidFill>
                  <a:srgbClr val="192D3A"/>
                </a:solidFill>
                <a:latin typeface="Times New Roman"/>
                <a:ea typeface="Times New Roman"/>
                <a:cs typeface="Times New Roman"/>
                <a:sym typeface="Times New Roman"/>
              </a:rPr>
              <a:t>Prin </a:t>
            </a:r>
            <a:r>
              <a:rPr lang="ro-RO" sz="1500" b="0" i="0" u="sng" strike="noStrike" cap="none" dirty="0">
                <a:solidFill>
                  <a:srgbClr val="192D3A"/>
                </a:solidFill>
                <a:latin typeface="Times New Roman"/>
                <a:ea typeface="Times New Roman"/>
                <a:cs typeface="Times New Roman"/>
                <a:sym typeface="Times New Roman"/>
              </a:rPr>
              <a:t>persoane acreditate </a:t>
            </a:r>
            <a:r>
              <a:rPr lang="ro-RO" sz="1500" b="0" i="0" u="none" strike="noStrike" cap="none" dirty="0">
                <a:solidFill>
                  <a:srgbClr val="192D3A"/>
                </a:solidFill>
                <a:latin typeface="Times New Roman"/>
                <a:ea typeface="Times New Roman"/>
                <a:cs typeface="Times New Roman"/>
                <a:sym typeface="Times New Roman"/>
              </a:rPr>
              <a:t>se </a:t>
            </a:r>
            <a:r>
              <a:rPr lang="ro-RO" sz="1500" b="0" i="0" u="none" strike="noStrike" cap="none" dirty="0" err="1">
                <a:solidFill>
                  <a:srgbClr val="192D3A"/>
                </a:solidFill>
                <a:latin typeface="Times New Roman"/>
                <a:ea typeface="Times New Roman"/>
                <a:cs typeface="Times New Roman"/>
                <a:sym typeface="Times New Roman"/>
              </a:rPr>
              <a:t>înţeleg</a:t>
            </a:r>
            <a:r>
              <a:rPr lang="ro-RO" sz="1500" b="0" i="0" u="none" strike="noStrike" cap="none" dirty="0">
                <a:solidFill>
                  <a:srgbClr val="192D3A"/>
                </a:solidFill>
                <a:latin typeface="Times New Roman"/>
                <a:ea typeface="Times New Roman"/>
                <a:cs typeface="Times New Roman"/>
                <a:sym typeface="Times New Roman"/>
              </a:rPr>
              <a:t> următoarele:</a:t>
            </a:r>
          </a:p>
          <a:p>
            <a:pPr marL="0" marR="0" lvl="0" indent="0" algn="just" rtl="0">
              <a:spcBef>
                <a:spcPts val="0"/>
              </a:spcBef>
              <a:spcAft>
                <a:spcPts val="0"/>
              </a:spcAft>
              <a:buNone/>
            </a:pPr>
            <a:r>
              <a:rPr lang="ro-RO" sz="1500" b="1" i="0" u="none" strike="noStrike" cap="none" dirty="0">
                <a:solidFill>
                  <a:srgbClr val="192D3A"/>
                </a:solidFill>
                <a:latin typeface="Times New Roman"/>
                <a:ea typeface="Times New Roman"/>
                <a:cs typeface="Times New Roman"/>
                <a:sym typeface="Times New Roman"/>
              </a:rPr>
              <a:t>a)</a:t>
            </a:r>
            <a:r>
              <a:rPr lang="ro-RO" sz="1500" b="0" i="0" u="none" strike="noStrike" cap="none" dirty="0">
                <a:solidFill>
                  <a:srgbClr val="192D3A"/>
                </a:solidFill>
                <a:latin typeface="Times New Roman"/>
                <a:ea typeface="Times New Roman"/>
                <a:cs typeface="Times New Roman"/>
                <a:sym typeface="Times New Roman"/>
              </a:rPr>
              <a:t> </a:t>
            </a:r>
            <a:r>
              <a:rPr lang="ro-RO" sz="1500" b="1" i="0" u="none" strike="noStrike" cap="none" dirty="0">
                <a:solidFill>
                  <a:srgbClr val="192D3A"/>
                </a:solidFill>
                <a:latin typeface="Times New Roman"/>
                <a:ea typeface="Times New Roman"/>
                <a:cs typeface="Times New Roman"/>
                <a:sym typeface="Times New Roman"/>
              </a:rPr>
              <a:t>observatori interni</a:t>
            </a:r>
            <a:r>
              <a:rPr lang="ro-RO" sz="1500" b="0" i="0" u="none" strike="noStrike" cap="none" dirty="0">
                <a:solidFill>
                  <a:srgbClr val="192D3A"/>
                </a:solidFill>
                <a:latin typeface="Times New Roman"/>
                <a:ea typeface="Times New Roman"/>
                <a:cs typeface="Times New Roman"/>
                <a:sym typeface="Times New Roman"/>
              </a:rPr>
              <a:t>, desemnați de către asociații sau fundații, care desfășoară activități de apărare a democrației și a drepturilor omului, acreditate de către Autoritatea Electorală Permanentă;</a:t>
            </a:r>
            <a:endParaRPr lang="ro-RO" dirty="0"/>
          </a:p>
          <a:p>
            <a:pPr marL="0" marR="0" lvl="0" indent="0" algn="just" rtl="0">
              <a:spcBef>
                <a:spcPts val="0"/>
              </a:spcBef>
              <a:spcAft>
                <a:spcPts val="0"/>
              </a:spcAft>
              <a:buNone/>
            </a:pPr>
            <a:r>
              <a:rPr lang="ro-RO" sz="1500" b="1" i="0" u="none" strike="noStrike" cap="none" dirty="0">
                <a:solidFill>
                  <a:srgbClr val="192D3A"/>
                </a:solidFill>
                <a:latin typeface="Times New Roman"/>
                <a:ea typeface="Times New Roman"/>
                <a:cs typeface="Times New Roman"/>
                <a:sym typeface="Times New Roman"/>
              </a:rPr>
              <a:t>b)</a:t>
            </a:r>
            <a:r>
              <a:rPr lang="ro-RO" sz="1500" b="0" i="0" u="none" strike="noStrike" cap="none" dirty="0">
                <a:solidFill>
                  <a:srgbClr val="192D3A"/>
                </a:solidFill>
                <a:latin typeface="Times New Roman"/>
                <a:ea typeface="Times New Roman"/>
                <a:cs typeface="Times New Roman"/>
                <a:sym typeface="Times New Roman"/>
              </a:rPr>
              <a:t> </a:t>
            </a:r>
            <a:r>
              <a:rPr lang="ro-RO" sz="1500" b="1" i="0" u="none" strike="noStrike" cap="none" dirty="0">
                <a:solidFill>
                  <a:srgbClr val="192D3A"/>
                </a:solidFill>
                <a:latin typeface="Times New Roman"/>
                <a:ea typeface="Times New Roman"/>
                <a:cs typeface="Times New Roman"/>
                <a:sym typeface="Times New Roman"/>
              </a:rPr>
              <a:t>reprezentanți ai instituțiilor mass-media românești</a:t>
            </a:r>
            <a:r>
              <a:rPr lang="ro-RO" sz="1500" b="0" i="0" u="none" strike="noStrike" cap="none" dirty="0">
                <a:solidFill>
                  <a:srgbClr val="192D3A"/>
                </a:solidFill>
                <a:latin typeface="Times New Roman"/>
                <a:ea typeface="Times New Roman"/>
                <a:cs typeface="Times New Roman"/>
                <a:sym typeface="Times New Roman"/>
              </a:rPr>
              <a:t>, acreditate de către Autoritatea Electorală Permanentă;</a:t>
            </a:r>
            <a:endParaRPr dirty="0"/>
          </a:p>
          <a:p>
            <a:pPr marL="0" marR="0" lvl="0" indent="0" algn="just" rtl="0">
              <a:spcBef>
                <a:spcPts val="0"/>
              </a:spcBef>
              <a:spcAft>
                <a:spcPts val="0"/>
              </a:spcAft>
              <a:buNone/>
            </a:pPr>
            <a:r>
              <a:rPr lang="ro-RO" sz="1500" b="1" i="0" u="none" strike="noStrike" cap="none" dirty="0">
                <a:solidFill>
                  <a:srgbClr val="192D3A"/>
                </a:solidFill>
                <a:latin typeface="Times New Roman"/>
                <a:ea typeface="Times New Roman"/>
                <a:cs typeface="Times New Roman"/>
                <a:sym typeface="Times New Roman"/>
              </a:rPr>
              <a:t>c)</a:t>
            </a:r>
            <a:r>
              <a:rPr lang="ro-RO" sz="1500" b="0" i="0" u="none" strike="noStrike" cap="none" dirty="0">
                <a:solidFill>
                  <a:srgbClr val="192D3A"/>
                </a:solidFill>
                <a:latin typeface="Times New Roman"/>
                <a:ea typeface="Times New Roman"/>
                <a:cs typeface="Times New Roman"/>
                <a:sym typeface="Times New Roman"/>
              </a:rPr>
              <a:t> </a:t>
            </a:r>
            <a:r>
              <a:rPr lang="ro-RO" sz="1500" b="1" i="0" u="none" strike="noStrike" cap="none" dirty="0">
                <a:solidFill>
                  <a:srgbClr val="192D3A"/>
                </a:solidFill>
                <a:latin typeface="Times New Roman"/>
                <a:ea typeface="Times New Roman"/>
                <a:cs typeface="Times New Roman"/>
                <a:sym typeface="Times New Roman"/>
              </a:rPr>
              <a:t>observatori internaționali</a:t>
            </a:r>
            <a:r>
              <a:rPr lang="ro-RO" sz="1500" b="0" i="0" u="none" strike="noStrike" cap="none" dirty="0">
                <a:solidFill>
                  <a:srgbClr val="192D3A"/>
                </a:solidFill>
                <a:latin typeface="Times New Roman"/>
                <a:ea typeface="Times New Roman"/>
                <a:cs typeface="Times New Roman"/>
                <a:sym typeface="Times New Roman"/>
              </a:rPr>
              <a:t>, desemnați de către organizații străine sau internaționale pentru observarea alegerilor ori invitați de către autoritățile române, acreditați de către Autoritatea Electorală Permanentă;</a:t>
            </a:r>
            <a:endParaRPr dirty="0"/>
          </a:p>
          <a:p>
            <a:pPr marL="0" marR="0" lvl="0" indent="0" algn="just" rtl="0">
              <a:spcBef>
                <a:spcPts val="0"/>
              </a:spcBef>
              <a:spcAft>
                <a:spcPts val="0"/>
              </a:spcAft>
              <a:buNone/>
            </a:pPr>
            <a:r>
              <a:rPr lang="ro-RO" sz="1500" b="1" i="0" u="none" strike="noStrike" cap="none" dirty="0">
                <a:solidFill>
                  <a:srgbClr val="192D3A"/>
                </a:solidFill>
                <a:latin typeface="Times New Roman"/>
                <a:ea typeface="Times New Roman"/>
                <a:cs typeface="Times New Roman"/>
                <a:sym typeface="Times New Roman"/>
              </a:rPr>
              <a:t>d)</a:t>
            </a:r>
            <a:r>
              <a:rPr lang="ro-RO" sz="1500" b="0" i="0" u="none" strike="noStrike" cap="none" dirty="0">
                <a:solidFill>
                  <a:srgbClr val="192D3A"/>
                </a:solidFill>
                <a:latin typeface="Times New Roman"/>
                <a:ea typeface="Times New Roman"/>
                <a:cs typeface="Times New Roman"/>
                <a:sym typeface="Times New Roman"/>
              </a:rPr>
              <a:t> </a:t>
            </a:r>
            <a:r>
              <a:rPr lang="ro-RO" sz="1500" b="1" i="0" u="none" strike="noStrike" cap="none" dirty="0">
                <a:solidFill>
                  <a:srgbClr val="192D3A"/>
                </a:solidFill>
                <a:latin typeface="Times New Roman"/>
                <a:ea typeface="Times New Roman"/>
                <a:cs typeface="Times New Roman"/>
                <a:sym typeface="Times New Roman"/>
              </a:rPr>
              <a:t>reprezentanți ai instituțiilor mass-media străine</a:t>
            </a:r>
            <a:r>
              <a:rPr lang="ro-RO" sz="1500" b="0" i="0" u="none" strike="noStrike" cap="none" dirty="0">
                <a:solidFill>
                  <a:srgbClr val="192D3A"/>
                </a:solidFill>
                <a:latin typeface="Times New Roman"/>
                <a:ea typeface="Times New Roman"/>
                <a:cs typeface="Times New Roman"/>
                <a:sym typeface="Times New Roman"/>
              </a:rPr>
              <a:t>, acreditați de către Autoritatea Electorală Permanentă;</a:t>
            </a:r>
            <a:endParaRPr dirty="0"/>
          </a:p>
          <a:p>
            <a:pPr marL="0" marR="0" lvl="0" indent="0" algn="just" rtl="0">
              <a:spcBef>
                <a:spcPts val="0"/>
              </a:spcBef>
              <a:spcAft>
                <a:spcPts val="0"/>
              </a:spcAft>
              <a:buNone/>
            </a:pPr>
            <a:r>
              <a:rPr lang="ro-RO" sz="1500" b="1" i="0" u="none" strike="noStrike" cap="none" dirty="0">
                <a:solidFill>
                  <a:srgbClr val="192D3A"/>
                </a:solidFill>
                <a:latin typeface="Times New Roman"/>
                <a:ea typeface="Times New Roman"/>
                <a:cs typeface="Times New Roman"/>
                <a:sym typeface="Times New Roman"/>
              </a:rPr>
              <a:t>e)</a:t>
            </a:r>
            <a:r>
              <a:rPr lang="ro-RO" sz="1500" dirty="0">
                <a:solidFill>
                  <a:srgbClr val="192D3A"/>
                </a:solidFill>
                <a:latin typeface="Times New Roman"/>
                <a:ea typeface="Times New Roman"/>
                <a:cs typeface="Times New Roman"/>
                <a:sym typeface="Times New Roman"/>
              </a:rPr>
              <a:t> </a:t>
            </a:r>
            <a:r>
              <a:rPr lang="ro-RO" sz="1500" b="1" i="0" u="none" strike="noStrike" cap="none" dirty="0">
                <a:solidFill>
                  <a:srgbClr val="192D3A"/>
                </a:solidFill>
                <a:latin typeface="Times New Roman"/>
                <a:ea typeface="Times New Roman"/>
                <a:cs typeface="Times New Roman"/>
                <a:sym typeface="Times New Roman"/>
              </a:rPr>
              <a:t>delegați</a:t>
            </a:r>
            <a:r>
              <a:rPr lang="ro-RO" sz="1500" b="0" i="0" u="none" strike="noStrike" cap="none" dirty="0">
                <a:solidFill>
                  <a:srgbClr val="192D3A"/>
                </a:solidFill>
                <a:latin typeface="Times New Roman"/>
                <a:ea typeface="Times New Roman"/>
                <a:cs typeface="Times New Roman"/>
                <a:sym typeface="Times New Roman"/>
              </a:rPr>
              <a:t> ai partidelor politice, alianțelor politice, alianțelor electorale și ai organizațiilor cetățenilor aparținând minorităților naționale, </a:t>
            </a:r>
            <a:r>
              <a:rPr lang="ro-RO" sz="1500" b="1" i="0" u="none" strike="noStrike" cap="none" dirty="0">
                <a:solidFill>
                  <a:srgbClr val="192D3A"/>
                </a:solidFill>
                <a:latin typeface="Times New Roman"/>
                <a:ea typeface="Times New Roman"/>
                <a:cs typeface="Times New Roman"/>
                <a:sym typeface="Times New Roman"/>
              </a:rPr>
              <a:t>acreditați de către birourile electorale de circumscripție</a:t>
            </a:r>
            <a:r>
              <a:rPr lang="ro-RO" sz="1500" b="0" i="0" u="none" strike="noStrike" cap="none" dirty="0">
                <a:solidFill>
                  <a:srgbClr val="192D3A"/>
                </a:solidFill>
                <a:latin typeface="Times New Roman"/>
                <a:ea typeface="Times New Roman"/>
                <a:cs typeface="Times New Roman"/>
                <a:sym typeface="Times New Roman"/>
              </a:rPr>
              <a:t>, conform legii.</a:t>
            </a:r>
            <a:endParaRPr dirty="0"/>
          </a:p>
        </p:txBody>
      </p:sp>
      <p:pic>
        <p:nvPicPr>
          <p:cNvPr id="237" name="Google Shape;237;p17"/>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2" name="Google Shape;206;p13">
            <a:extLst>
              <a:ext uri="{FF2B5EF4-FFF2-40B4-BE49-F238E27FC236}">
                <a16:creationId xmlns:a16="http://schemas.microsoft.com/office/drawing/2014/main" id="{2FC1D68B-E9C2-E029-683B-D5CA7F5AA67B}"/>
              </a:ext>
            </a:extLst>
          </p:cNvPr>
          <p:cNvSpPr/>
          <p:nvPr/>
        </p:nvSpPr>
        <p:spPr>
          <a:xfrm>
            <a:off x="0" y="33826"/>
            <a:ext cx="9144000" cy="1231066"/>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1 decembrie 2024</a:t>
            </a:r>
          </a:p>
          <a:p>
            <a:pPr algn="ctr"/>
            <a:r>
              <a:rPr lang="ro-RO" sz="1200" b="1" dirty="0">
                <a:solidFill>
                  <a:srgbClr val="192D3A"/>
                </a:solidFill>
                <a:latin typeface="Times New Roman"/>
                <a:ea typeface="Times New Roman"/>
                <a:cs typeface="Times New Roman"/>
                <a:sym typeface="Times New Roman"/>
              </a:rPr>
              <a:t>PERSOANE CARE POT ASISTA LA TOATE OPERAȚIUNILE DIN SECȚIA DE VOTARE</a:t>
            </a:r>
            <a:br>
              <a:rPr lang="ro-RO" sz="1200" dirty="0">
                <a:solidFill>
                  <a:srgbClr val="192D3A"/>
                </a:solidFill>
                <a:latin typeface="Times New Roman"/>
                <a:ea typeface="Times New Roman"/>
                <a:cs typeface="Times New Roman"/>
                <a:sym typeface="Times New Roman"/>
              </a:rPr>
            </a:br>
            <a:r>
              <a:rPr lang="ro-RO" sz="1200" i="1" dirty="0">
                <a:solidFill>
                  <a:srgbClr val="192D3A"/>
                </a:solidFill>
                <a:latin typeface="Times New Roman"/>
                <a:ea typeface="Times New Roman"/>
                <a:cs typeface="Times New Roman"/>
                <a:sym typeface="Times New Roman"/>
              </a:rPr>
              <a:t>(art. 89 alin. </a:t>
            </a:r>
            <a:r>
              <a:rPr lang="ro-RO" sz="1200" b="0" i="1" dirty="0">
                <a:solidFill>
                  <a:srgbClr val="192D3A"/>
                </a:solidFill>
                <a:latin typeface="Times New Roman"/>
                <a:ea typeface="Times New Roman"/>
                <a:cs typeface="Times New Roman"/>
                <a:sym typeface="Times New Roman"/>
              </a:rPr>
              <a:t>(1) </a:t>
            </a:r>
            <a:r>
              <a:rPr lang="ro-RO" sz="1200" i="1" dirty="0">
                <a:solidFill>
                  <a:srgbClr val="192D3A"/>
                </a:solidFill>
                <a:latin typeface="Times New Roman"/>
                <a:ea typeface="Times New Roman"/>
                <a:cs typeface="Times New Roman"/>
                <a:sym typeface="Times New Roman"/>
              </a:rPr>
              <a:t>și (2) din Legea nr. 208/2015, cu modificările și completările ulterioare)</a:t>
            </a:r>
            <a:endParaRPr lang="ro-RO" sz="1200" b="1" dirty="0">
              <a:effectLst/>
              <a:latin typeface="Times New Roman" panose="02020603050405020304" pitchFamily="18" charset="0"/>
              <a:ea typeface="Calibri" panose="020F0502020204030204" pitchFamily="34" charset="0"/>
            </a:endParaRPr>
          </a:p>
          <a:p>
            <a:pPr algn="ct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120" name="Google Shape;120;p3"/>
          <p:cNvSpPr txBox="1"/>
          <p:nvPr/>
        </p:nvSpPr>
        <p:spPr>
          <a:xfrm>
            <a:off x="457200" y="732240"/>
            <a:ext cx="8229600" cy="9810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192D3A"/>
              </a:buClr>
              <a:buSzPts val="3600"/>
              <a:buFont typeface="Times New Roman"/>
              <a:buNone/>
            </a:pPr>
            <a:r>
              <a:rPr lang="ro-RO" sz="2000" b="1" i="0" u="none" strike="noStrike" cap="none" dirty="0">
                <a:solidFill>
                  <a:srgbClr val="192D3A"/>
                </a:solidFill>
                <a:latin typeface="Times New Roman"/>
                <a:ea typeface="Times New Roman"/>
                <a:cs typeface="Times New Roman"/>
                <a:sym typeface="Times New Roman"/>
              </a:rPr>
              <a:t>PRINCIPII DE BAZĂ</a:t>
            </a:r>
            <a:br>
              <a:rPr lang="ro-RO" sz="3600" b="1" i="0" u="none" strike="noStrike" cap="none" dirty="0">
                <a:solidFill>
                  <a:srgbClr val="192D3A"/>
                </a:solidFill>
                <a:latin typeface="Times New Roman"/>
                <a:ea typeface="Times New Roman"/>
                <a:cs typeface="Times New Roman"/>
                <a:sym typeface="Times New Roman"/>
              </a:rPr>
            </a:br>
            <a:r>
              <a:rPr lang="ro-RO" sz="1200" b="0" i="1" u="none" strike="noStrike" cap="none" dirty="0">
                <a:solidFill>
                  <a:srgbClr val="192D3A"/>
                </a:solidFill>
                <a:latin typeface="Times New Roman"/>
                <a:ea typeface="Times New Roman"/>
                <a:cs typeface="Times New Roman"/>
                <a:sym typeface="Times New Roman"/>
              </a:rPr>
              <a:t>[art. 2 alin. (4) și (5), art. 3 alin. (1) – (3) din Legea nr. 208/2015, cu modificările și completările ulterioare]</a:t>
            </a:r>
            <a:br>
              <a:rPr lang="ro-RO" sz="1200" b="0" i="1" u="none" strike="noStrike" cap="none" dirty="0">
                <a:solidFill>
                  <a:srgbClr val="192D3A"/>
                </a:solidFill>
                <a:latin typeface="Times New Roman"/>
                <a:ea typeface="Times New Roman"/>
                <a:cs typeface="Times New Roman"/>
                <a:sym typeface="Times New Roman"/>
              </a:rPr>
            </a:br>
            <a:br>
              <a:rPr lang="ro-RO" sz="2000" b="1" i="0" u="none" strike="noStrike" cap="none" dirty="0">
                <a:solidFill>
                  <a:srgbClr val="192D3A"/>
                </a:solidFill>
                <a:latin typeface="Times New Roman"/>
                <a:ea typeface="Times New Roman"/>
                <a:cs typeface="Times New Roman"/>
                <a:sym typeface="Times New Roman"/>
              </a:rPr>
            </a:br>
            <a:endParaRPr sz="2000" b="0" i="0" u="none" strike="noStrike" cap="none" dirty="0">
              <a:solidFill>
                <a:srgbClr val="192D3A"/>
              </a:solidFill>
              <a:latin typeface="Arial"/>
              <a:ea typeface="Arial"/>
              <a:cs typeface="Arial"/>
              <a:sym typeface="Arial"/>
            </a:endParaRPr>
          </a:p>
        </p:txBody>
      </p:sp>
      <p:sp>
        <p:nvSpPr>
          <p:cNvPr id="121" name="Google Shape;121;p3"/>
          <p:cNvSpPr txBox="1">
            <a:spLocks noGrp="1"/>
          </p:cNvSpPr>
          <p:nvPr>
            <p:ph idx="1"/>
          </p:nvPr>
        </p:nvSpPr>
        <p:spPr>
          <a:xfrm>
            <a:off x="251520" y="1988840"/>
            <a:ext cx="8640959" cy="4023360"/>
          </a:xfrm>
          <a:prstGeom prst="rect">
            <a:avLst/>
          </a:prstGeom>
          <a:noFill/>
          <a:ln>
            <a:noFill/>
          </a:ln>
        </p:spPr>
        <p:txBody>
          <a:bodyPr spcFirstLastPara="1" wrap="square" lIns="0" tIns="45700" rIns="0" bIns="45700" anchor="t" anchorCtr="0">
            <a:normAutofit/>
          </a:bodyPr>
          <a:lstStyle/>
          <a:p>
            <a:pPr marL="91440" lvl="0" indent="-117475" algn="just" rtl="0">
              <a:lnSpc>
                <a:spcPct val="80000"/>
              </a:lnSpc>
              <a:spcBef>
                <a:spcPts val="0"/>
              </a:spcBef>
              <a:spcAft>
                <a:spcPts val="0"/>
              </a:spcAft>
              <a:buSzPts val="1850"/>
              <a:buChar char=" "/>
            </a:pPr>
            <a:endParaRPr lang="ro-RO" sz="1850" b="1" u="sng" dirty="0">
              <a:solidFill>
                <a:srgbClr val="192D3A"/>
              </a:solidFill>
              <a:latin typeface="Times New Roman"/>
              <a:ea typeface="Times New Roman"/>
              <a:cs typeface="Times New Roman"/>
              <a:sym typeface="Times New Roman"/>
            </a:endParaRPr>
          </a:p>
          <a:p>
            <a:pPr marL="91440" lvl="0" indent="-117475" algn="just" rtl="0">
              <a:lnSpc>
                <a:spcPct val="80000"/>
              </a:lnSpc>
              <a:spcBef>
                <a:spcPts val="0"/>
              </a:spcBef>
              <a:spcAft>
                <a:spcPts val="0"/>
              </a:spcAft>
              <a:buSzPts val="1850"/>
              <a:buChar char=" "/>
            </a:pPr>
            <a:r>
              <a:rPr lang="ro-RO" sz="1850" b="1" u="sng" dirty="0">
                <a:solidFill>
                  <a:srgbClr val="192D3A"/>
                </a:solidFill>
                <a:latin typeface="Times New Roman"/>
                <a:ea typeface="Times New Roman"/>
                <a:cs typeface="Times New Roman"/>
                <a:sym typeface="Times New Roman"/>
              </a:rPr>
              <a:t>CINE ALEGE</a:t>
            </a:r>
            <a:endParaRPr sz="1850" b="1" u="sng" dirty="0">
              <a:solidFill>
                <a:srgbClr val="192D3A"/>
              </a:solidFill>
              <a:latin typeface="Times New Roman"/>
              <a:ea typeface="Times New Roman"/>
              <a:cs typeface="Times New Roman"/>
              <a:sym typeface="Times New Roman"/>
            </a:endParaRPr>
          </a:p>
          <a:p>
            <a:pPr marL="91440" lvl="0" indent="-117475" algn="just" rtl="0">
              <a:lnSpc>
                <a:spcPct val="80000"/>
              </a:lnSpc>
              <a:spcBef>
                <a:spcPts val="1200"/>
              </a:spcBef>
              <a:spcAft>
                <a:spcPts val="0"/>
              </a:spcAft>
              <a:buClr>
                <a:srgbClr val="192D3A"/>
              </a:buClr>
              <a:buSzPts val="1850"/>
              <a:buFont typeface="Arial"/>
              <a:buChar char="•"/>
            </a:pPr>
            <a:r>
              <a:rPr lang="ro-RO" sz="1850" dirty="0">
                <a:solidFill>
                  <a:srgbClr val="192D3A"/>
                </a:solidFill>
                <a:latin typeface="Times New Roman"/>
                <a:ea typeface="Times New Roman"/>
                <a:cs typeface="Times New Roman"/>
                <a:sym typeface="Times New Roman"/>
              </a:rPr>
              <a:t>cetățenii români care au împlinit </a:t>
            </a:r>
            <a:r>
              <a:rPr lang="ro-RO" sz="1850" b="1" dirty="0">
                <a:solidFill>
                  <a:srgbClr val="192D3A"/>
                </a:solidFill>
                <a:latin typeface="Times New Roman"/>
                <a:ea typeface="Times New Roman"/>
                <a:cs typeface="Times New Roman"/>
                <a:sym typeface="Times New Roman"/>
              </a:rPr>
              <a:t>vârsta de 18 ani</a:t>
            </a:r>
            <a:r>
              <a:rPr lang="ro-RO" sz="1850" dirty="0">
                <a:solidFill>
                  <a:srgbClr val="192D3A"/>
                </a:solidFill>
                <a:latin typeface="Times New Roman"/>
                <a:ea typeface="Times New Roman"/>
                <a:cs typeface="Times New Roman"/>
                <a:sym typeface="Times New Roman"/>
              </a:rPr>
              <a:t>, </a:t>
            </a:r>
            <a:r>
              <a:rPr lang="ro-RO" sz="1850" b="1" dirty="0">
                <a:solidFill>
                  <a:srgbClr val="192D3A"/>
                </a:solidFill>
                <a:latin typeface="Times New Roman"/>
                <a:ea typeface="Times New Roman"/>
                <a:cs typeface="Times New Roman"/>
                <a:sym typeface="Times New Roman"/>
              </a:rPr>
              <a:t>inclusiv</a:t>
            </a:r>
            <a:r>
              <a:rPr lang="ro-RO" sz="1850" dirty="0">
                <a:solidFill>
                  <a:srgbClr val="192D3A"/>
                </a:solidFill>
                <a:latin typeface="Times New Roman"/>
                <a:ea typeface="Times New Roman"/>
                <a:cs typeface="Times New Roman"/>
                <a:sym typeface="Times New Roman"/>
              </a:rPr>
              <a:t> cei care împlinesc această vârstă </a:t>
            </a:r>
            <a:r>
              <a:rPr lang="ro-RO" sz="1850" b="1" dirty="0">
                <a:solidFill>
                  <a:srgbClr val="192D3A"/>
                </a:solidFill>
                <a:latin typeface="Times New Roman"/>
                <a:ea typeface="Times New Roman"/>
                <a:cs typeface="Times New Roman"/>
                <a:sym typeface="Times New Roman"/>
              </a:rPr>
              <a:t>în ziua alegerilor.</a:t>
            </a:r>
          </a:p>
          <a:p>
            <a:pPr marL="0" lvl="0" indent="0" algn="just" rtl="0">
              <a:lnSpc>
                <a:spcPct val="80000"/>
              </a:lnSpc>
              <a:spcBef>
                <a:spcPts val="1200"/>
              </a:spcBef>
              <a:spcAft>
                <a:spcPts val="0"/>
              </a:spcAft>
              <a:buClr>
                <a:srgbClr val="192D3A"/>
              </a:buClr>
              <a:buSzPts val="1850"/>
              <a:buNone/>
            </a:pPr>
            <a:endParaRPr sz="1850" dirty="0">
              <a:solidFill>
                <a:srgbClr val="192D3A"/>
              </a:solidFill>
              <a:latin typeface="Times New Roman"/>
              <a:ea typeface="Times New Roman"/>
              <a:cs typeface="Times New Roman"/>
              <a:sym typeface="Times New Roman"/>
            </a:endParaRPr>
          </a:p>
          <a:p>
            <a:pPr marL="0" lvl="0" indent="0" algn="l" rtl="0">
              <a:lnSpc>
                <a:spcPct val="80000"/>
              </a:lnSpc>
              <a:spcBef>
                <a:spcPts val="1200"/>
              </a:spcBef>
              <a:spcAft>
                <a:spcPts val="0"/>
              </a:spcAft>
              <a:buSzPts val="1850"/>
              <a:buNone/>
            </a:pPr>
            <a:r>
              <a:rPr lang="ro-RO" sz="1850" b="1" u="sng" dirty="0">
                <a:solidFill>
                  <a:srgbClr val="192D3A"/>
                </a:solidFill>
                <a:latin typeface="Times New Roman"/>
                <a:ea typeface="Times New Roman"/>
                <a:cs typeface="Times New Roman"/>
                <a:sym typeface="Times New Roman"/>
              </a:rPr>
              <a:t>NU POT ALEGE:</a:t>
            </a:r>
            <a:endParaRPr dirty="0"/>
          </a:p>
          <a:p>
            <a:pPr marL="91440" lvl="0" indent="-117475" algn="l" rtl="0">
              <a:lnSpc>
                <a:spcPct val="80000"/>
              </a:lnSpc>
              <a:spcBef>
                <a:spcPts val="1200"/>
              </a:spcBef>
              <a:spcAft>
                <a:spcPts val="0"/>
              </a:spcAft>
              <a:buClr>
                <a:srgbClr val="192D3A"/>
              </a:buClr>
              <a:buSzPts val="1850"/>
              <a:buFont typeface="Arial"/>
              <a:buChar char="•"/>
            </a:pPr>
            <a:r>
              <a:rPr lang="ro-RO" sz="1850" dirty="0">
                <a:solidFill>
                  <a:srgbClr val="192D3A"/>
                </a:solidFill>
                <a:latin typeface="Times New Roman"/>
                <a:ea typeface="Times New Roman"/>
                <a:cs typeface="Times New Roman"/>
                <a:sym typeface="Times New Roman"/>
              </a:rPr>
              <a:t>  debilii sau alienații mintal, </a:t>
            </a:r>
            <a:r>
              <a:rPr lang="ro-RO" sz="1850" b="1" dirty="0">
                <a:solidFill>
                  <a:srgbClr val="192D3A"/>
                </a:solidFill>
                <a:latin typeface="Times New Roman"/>
                <a:ea typeface="Times New Roman"/>
                <a:cs typeface="Times New Roman"/>
                <a:sym typeface="Times New Roman"/>
              </a:rPr>
              <a:t>puși sub interdicție</a:t>
            </a:r>
            <a:r>
              <a:rPr lang="ro-RO" sz="1850" dirty="0">
                <a:solidFill>
                  <a:srgbClr val="192D3A"/>
                </a:solidFill>
                <a:latin typeface="Times New Roman"/>
                <a:ea typeface="Times New Roman"/>
                <a:cs typeface="Times New Roman"/>
                <a:sym typeface="Times New Roman"/>
              </a:rPr>
              <a:t>;</a:t>
            </a:r>
            <a:endParaRPr dirty="0"/>
          </a:p>
          <a:p>
            <a:pPr marL="91440" lvl="0" indent="-117475" algn="l" rtl="0">
              <a:lnSpc>
                <a:spcPct val="80000"/>
              </a:lnSpc>
              <a:spcBef>
                <a:spcPts val="1200"/>
              </a:spcBef>
              <a:spcAft>
                <a:spcPts val="0"/>
              </a:spcAft>
              <a:buClr>
                <a:srgbClr val="192D3A"/>
              </a:buClr>
              <a:buSzPts val="1850"/>
              <a:buFont typeface="Arial"/>
              <a:buChar char="•"/>
            </a:pPr>
            <a:r>
              <a:rPr lang="ro-RO" sz="1850" dirty="0">
                <a:solidFill>
                  <a:srgbClr val="192D3A"/>
                </a:solidFill>
                <a:latin typeface="Times New Roman"/>
                <a:ea typeface="Times New Roman"/>
                <a:cs typeface="Times New Roman"/>
                <a:sym typeface="Times New Roman"/>
              </a:rPr>
              <a:t>   persoanele cărora li s-a </a:t>
            </a:r>
            <a:r>
              <a:rPr lang="ro-RO" sz="1850" b="1" dirty="0">
                <a:solidFill>
                  <a:srgbClr val="192D3A"/>
                </a:solidFill>
                <a:latin typeface="Times New Roman"/>
                <a:ea typeface="Times New Roman"/>
                <a:cs typeface="Times New Roman"/>
                <a:sym typeface="Times New Roman"/>
              </a:rPr>
              <a:t>interzis</a:t>
            </a:r>
            <a:r>
              <a:rPr lang="ro-RO" sz="1850" dirty="0">
                <a:solidFill>
                  <a:srgbClr val="192D3A"/>
                </a:solidFill>
                <a:latin typeface="Times New Roman"/>
                <a:ea typeface="Times New Roman"/>
                <a:cs typeface="Times New Roman"/>
                <a:sym typeface="Times New Roman"/>
              </a:rPr>
              <a:t> exercitarea dreptului de </a:t>
            </a:r>
            <a:r>
              <a:rPr lang="ro-RO" sz="1850" b="1" dirty="0">
                <a:solidFill>
                  <a:srgbClr val="192D3A"/>
                </a:solidFill>
                <a:latin typeface="Times New Roman"/>
                <a:ea typeface="Times New Roman"/>
                <a:cs typeface="Times New Roman"/>
                <a:sym typeface="Times New Roman"/>
              </a:rPr>
              <a:t>a alege</a:t>
            </a:r>
            <a:r>
              <a:rPr lang="ro-RO" sz="1850" dirty="0">
                <a:solidFill>
                  <a:srgbClr val="192D3A"/>
                </a:solidFill>
                <a:latin typeface="Times New Roman"/>
                <a:ea typeface="Times New Roman"/>
                <a:cs typeface="Times New Roman"/>
                <a:sym typeface="Times New Roman"/>
              </a:rPr>
              <a:t>, pe durata stabilită prin hotărâre judecătorească definitivă.</a:t>
            </a:r>
            <a:endParaRPr sz="1850" dirty="0">
              <a:solidFill>
                <a:srgbClr val="192D3A"/>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18"/>
          <p:cNvSpPr txBox="1"/>
          <p:nvPr/>
        </p:nvSpPr>
        <p:spPr>
          <a:xfrm>
            <a:off x="202372" y="1844824"/>
            <a:ext cx="8784976" cy="440120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000" b="0" i="0" u="none" strike="noStrike" cap="none" dirty="0">
                <a:solidFill>
                  <a:srgbClr val="192D3A"/>
                </a:solidFill>
                <a:latin typeface="Times New Roman"/>
                <a:ea typeface="Times New Roman"/>
                <a:cs typeface="Times New Roman"/>
                <a:sym typeface="Times New Roman"/>
              </a:rPr>
              <a:t>	</a:t>
            </a:r>
            <a:r>
              <a:rPr lang="ro-RO" sz="2000" b="1" i="0" u="none" strike="noStrike" cap="none" dirty="0">
                <a:solidFill>
                  <a:srgbClr val="192D3A"/>
                </a:solidFill>
                <a:latin typeface="Times New Roman"/>
                <a:ea typeface="Times New Roman"/>
                <a:cs typeface="Times New Roman"/>
                <a:sym typeface="Times New Roman"/>
              </a:rPr>
              <a:t>Persoanele acreditate pot asista la operațiunile electorale în ziua votării, </a:t>
            </a:r>
            <a:r>
              <a:rPr lang="ro-RO" sz="2000" b="1" i="0" u="none" strike="noStrike" cap="none" dirty="0">
                <a:solidFill>
                  <a:srgbClr val="FF0000"/>
                </a:solidFill>
                <a:latin typeface="Times New Roman"/>
                <a:ea typeface="Times New Roman"/>
                <a:cs typeface="Times New Roman"/>
                <a:sym typeface="Times New Roman"/>
              </a:rPr>
              <a:t>începând cu ora 6:00 și terminând cu momentul încheierii și semnării </a:t>
            </a:r>
            <a:r>
              <a:rPr lang="ro-RO" sz="2000" b="1" i="0" u="none" strike="noStrike" cap="none" dirty="0">
                <a:solidFill>
                  <a:srgbClr val="192D3A"/>
                </a:solidFill>
                <a:latin typeface="Times New Roman"/>
                <a:ea typeface="Times New Roman"/>
                <a:cs typeface="Times New Roman"/>
                <a:sym typeface="Times New Roman"/>
              </a:rPr>
              <a:t>de către membrii biroului electoral al secției de votare a </a:t>
            </a:r>
            <a:r>
              <a:rPr lang="ro-RO" sz="2000" b="1" i="0" u="none" strike="noStrike" cap="none" dirty="0">
                <a:solidFill>
                  <a:srgbClr val="FF0000"/>
                </a:solidFill>
                <a:latin typeface="Times New Roman"/>
                <a:ea typeface="Times New Roman"/>
                <a:cs typeface="Times New Roman"/>
                <a:sym typeface="Times New Roman"/>
              </a:rPr>
              <a:t>procesului-verbal</a:t>
            </a:r>
            <a:r>
              <a:rPr lang="ro-RO" sz="2000" b="1" i="0" u="none" strike="noStrike" cap="none" dirty="0">
                <a:solidFill>
                  <a:srgbClr val="192D3A"/>
                </a:solidFill>
                <a:latin typeface="Times New Roman"/>
                <a:ea typeface="Times New Roman"/>
                <a:cs typeface="Times New Roman"/>
                <a:sym typeface="Times New Roman"/>
              </a:rPr>
              <a:t> de constatare a rezultatelor votării în secția respectivă.</a:t>
            </a:r>
            <a:endParaRPr dirty="0"/>
          </a:p>
          <a:p>
            <a:pPr marL="0" marR="0" lvl="0" indent="0" algn="just" rtl="0">
              <a:spcBef>
                <a:spcPts val="0"/>
              </a:spcBef>
              <a:spcAft>
                <a:spcPts val="0"/>
              </a:spcAft>
              <a:buNone/>
            </a:pPr>
            <a:r>
              <a:rPr lang="ro-RO" sz="2000" b="0" i="0" u="none" strike="noStrike" cap="none" dirty="0">
                <a:solidFill>
                  <a:srgbClr val="192D3A"/>
                </a:solidFill>
                <a:latin typeface="Times New Roman"/>
                <a:ea typeface="Times New Roman"/>
                <a:cs typeface="Times New Roman"/>
                <a:sym typeface="Times New Roman"/>
              </a:rPr>
              <a:t>	Persoanele acreditate </a:t>
            </a:r>
            <a:r>
              <a:rPr lang="ro-RO" sz="2000" b="1" i="0" u="none" strike="noStrike" cap="none" dirty="0">
                <a:solidFill>
                  <a:srgbClr val="192D3A"/>
                </a:solidFill>
                <a:latin typeface="Times New Roman"/>
                <a:ea typeface="Times New Roman"/>
                <a:cs typeface="Times New Roman"/>
                <a:sym typeface="Times New Roman"/>
              </a:rPr>
              <a:t>nu pot interveni </a:t>
            </a:r>
            <a:r>
              <a:rPr lang="ro-RO" sz="2000" b="0" i="0" u="none" strike="noStrike" cap="none" dirty="0">
                <a:solidFill>
                  <a:srgbClr val="192D3A"/>
                </a:solidFill>
                <a:latin typeface="Times New Roman"/>
                <a:ea typeface="Times New Roman"/>
                <a:cs typeface="Times New Roman"/>
                <a:sym typeface="Times New Roman"/>
              </a:rPr>
              <a:t>în niciun mod în organizarea și desfășurarea alegerilor, având numai </a:t>
            </a:r>
            <a:r>
              <a:rPr lang="ro-RO" sz="2000" b="1" i="0" u="none" strike="noStrike" cap="none" dirty="0">
                <a:solidFill>
                  <a:srgbClr val="192D3A"/>
                </a:solidFill>
                <a:latin typeface="Times New Roman"/>
                <a:ea typeface="Times New Roman"/>
                <a:cs typeface="Times New Roman"/>
                <a:sym typeface="Times New Roman"/>
              </a:rPr>
              <a:t>dreptul de a sesiza în scris președintele biroului electoral în cazul constatării unei neregularități</a:t>
            </a:r>
            <a:r>
              <a:rPr lang="ro-RO" sz="2000" b="0" i="0" u="none" strike="noStrike" cap="none" dirty="0">
                <a:solidFill>
                  <a:srgbClr val="192D3A"/>
                </a:solidFill>
                <a:latin typeface="Times New Roman"/>
                <a:ea typeface="Times New Roman"/>
                <a:cs typeface="Times New Roman"/>
                <a:sym typeface="Times New Roman"/>
              </a:rPr>
              <a:t>. Orice act de propagandă electorală, precum și încălcarea în orice mod a prevederilor legale atrag aplicarea sancțiunilor legale, suspendarea acreditării de către biroul electoral care a constatat abaterea, iar în ziua votării, îndepărtarea imediată a persoanei respective din secția de votare.</a:t>
            </a:r>
            <a:endParaRPr dirty="0"/>
          </a:p>
          <a:p>
            <a:pPr marL="0" marR="0" lvl="0" indent="0" algn="just" rtl="0">
              <a:spcBef>
                <a:spcPts val="0"/>
              </a:spcBef>
              <a:spcAft>
                <a:spcPts val="0"/>
              </a:spcAft>
              <a:buNone/>
            </a:pPr>
            <a:r>
              <a:rPr lang="ro-RO" sz="2000" b="0" i="0" u="none" strike="noStrike" cap="none" dirty="0">
                <a:solidFill>
                  <a:srgbClr val="192D3A"/>
                </a:solidFill>
                <a:latin typeface="Times New Roman"/>
                <a:ea typeface="Times New Roman"/>
                <a:cs typeface="Times New Roman"/>
                <a:sym typeface="Times New Roman"/>
              </a:rPr>
              <a:t>	</a:t>
            </a:r>
            <a:r>
              <a:rPr lang="ro-RO" sz="2000" b="1" i="0" u="none" strike="noStrike" cap="none" dirty="0">
                <a:solidFill>
                  <a:srgbClr val="192D3A"/>
                </a:solidFill>
                <a:latin typeface="Times New Roman"/>
                <a:ea typeface="Times New Roman"/>
                <a:cs typeface="Times New Roman"/>
                <a:sym typeface="Times New Roman"/>
              </a:rPr>
              <a:t>La biroul electoral al secției de votare, persoanele acreditate pot staționa numai în spațiul stabilit în acest sens în sala de votare de către președintele biroului electoral al secției de votare.</a:t>
            </a:r>
            <a:endParaRPr dirty="0"/>
          </a:p>
        </p:txBody>
      </p:sp>
      <p:pic>
        <p:nvPicPr>
          <p:cNvPr id="244" name="Google Shape;244;p18"/>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2" name="Google Shape;206;p13">
            <a:extLst>
              <a:ext uri="{FF2B5EF4-FFF2-40B4-BE49-F238E27FC236}">
                <a16:creationId xmlns:a16="http://schemas.microsoft.com/office/drawing/2014/main" id="{7AA9CC94-5AFE-6F64-4F69-0DBC79525FC8}"/>
              </a:ext>
            </a:extLst>
          </p:cNvPr>
          <p:cNvSpPr/>
          <p:nvPr/>
        </p:nvSpPr>
        <p:spPr>
          <a:xfrm>
            <a:off x="0" y="33826"/>
            <a:ext cx="9144000" cy="1231066"/>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1 decembrie 2024</a:t>
            </a:r>
          </a:p>
          <a:p>
            <a:pPr algn="ctr"/>
            <a:r>
              <a:rPr lang="ro-RO" sz="1200" b="1" dirty="0">
                <a:solidFill>
                  <a:srgbClr val="192D3A"/>
                </a:solidFill>
                <a:latin typeface="Times New Roman"/>
                <a:ea typeface="Times New Roman"/>
                <a:cs typeface="Times New Roman"/>
                <a:sym typeface="Times New Roman"/>
              </a:rPr>
              <a:t>PERSOANE CARE POT ASISTA LA TOATE OPERAȚIUNILE DIN SECȚIA DE VOTARE</a:t>
            </a:r>
            <a:br>
              <a:rPr lang="ro-RO" sz="1200" dirty="0">
                <a:solidFill>
                  <a:srgbClr val="192D3A"/>
                </a:solidFill>
                <a:latin typeface="Times New Roman"/>
                <a:ea typeface="Times New Roman"/>
                <a:cs typeface="Times New Roman"/>
                <a:sym typeface="Times New Roman"/>
              </a:rPr>
            </a:br>
            <a:r>
              <a:rPr lang="ro-RO" sz="1200" i="1" dirty="0">
                <a:solidFill>
                  <a:srgbClr val="192D3A"/>
                </a:solidFill>
                <a:latin typeface="Times New Roman"/>
                <a:ea typeface="Times New Roman"/>
                <a:cs typeface="Times New Roman"/>
                <a:sym typeface="Times New Roman"/>
              </a:rPr>
              <a:t>(art. 90, </a:t>
            </a:r>
            <a:r>
              <a:rPr lang="ro-RO" sz="1200" i="1" dirty="0">
                <a:effectLst/>
                <a:latin typeface="Times New Roman" panose="02020603050405020304" pitchFamily="18" charset="0"/>
                <a:ea typeface="Calibri" panose="020F0502020204030204" pitchFamily="34" charset="0"/>
              </a:rPr>
              <a:t>art. 98 lit. n și lit. u, art. 99 alin. (1)</a:t>
            </a:r>
            <a:r>
              <a:rPr lang="ro-RO" sz="1200" i="1" dirty="0">
                <a:solidFill>
                  <a:srgbClr val="192D3A"/>
                </a:solidFill>
                <a:latin typeface="Times New Roman"/>
                <a:ea typeface="Times New Roman"/>
                <a:cs typeface="Times New Roman"/>
                <a:sym typeface="Times New Roman"/>
              </a:rPr>
              <a:t> din Legea nr. 208/2015, cu modificările și completările ulterioare)</a:t>
            </a:r>
            <a:endParaRPr lang="ro-RO" sz="1200" b="1" dirty="0">
              <a:effectLst/>
              <a:latin typeface="Times New Roman" panose="02020603050405020304" pitchFamily="18" charset="0"/>
              <a:ea typeface="Calibri" panose="020F0502020204030204" pitchFamily="34" charset="0"/>
            </a:endParaRPr>
          </a:p>
          <a:p>
            <a:pPr algn="ct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18"/>
          <p:cNvSpPr txBox="1"/>
          <p:nvPr/>
        </p:nvSpPr>
        <p:spPr>
          <a:xfrm>
            <a:off x="202372" y="1844824"/>
            <a:ext cx="8784976" cy="37240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000" b="0" i="0" u="none" strike="noStrike" cap="none" dirty="0">
                <a:solidFill>
                  <a:srgbClr val="192D3A"/>
                </a:solidFill>
                <a:latin typeface="Times New Roman"/>
                <a:ea typeface="Times New Roman"/>
                <a:cs typeface="Times New Roman"/>
                <a:sym typeface="Times New Roman"/>
              </a:rPr>
              <a:t>	</a:t>
            </a:r>
            <a:r>
              <a:rPr lang="ro-RO" sz="1800" b="0" i="0" dirty="0">
                <a:solidFill>
                  <a:srgbClr val="444444"/>
                </a:solidFill>
                <a:effectLst/>
                <a:latin typeface="Times New Roman" panose="02020603050405020304" pitchFamily="18" charset="0"/>
                <a:cs typeface="Times New Roman" panose="02020603050405020304" pitchFamily="18" charset="0"/>
              </a:rPr>
              <a:t>Pot efectua sondaje de opinie la ieșirea de la urne </a:t>
            </a:r>
            <a:r>
              <a:rPr lang="ro-RO" sz="1800" b="1" i="0" dirty="0">
                <a:solidFill>
                  <a:srgbClr val="444444"/>
                </a:solidFill>
                <a:effectLst/>
                <a:latin typeface="Times New Roman" panose="02020603050405020304" pitchFamily="18" charset="0"/>
                <a:cs typeface="Times New Roman" panose="02020603050405020304" pitchFamily="18" charset="0"/>
              </a:rPr>
              <a:t>institutele de sondare a opiniei publice sau societățile comerciale ori organizațiile neguvernamen</a:t>
            </a:r>
            <a:r>
              <a:rPr lang="ro-RO" sz="1800" b="0" i="0" dirty="0">
                <a:solidFill>
                  <a:srgbClr val="444444"/>
                </a:solidFill>
                <a:effectLst/>
                <a:latin typeface="Times New Roman" panose="02020603050405020304" pitchFamily="18" charset="0"/>
                <a:cs typeface="Times New Roman" panose="02020603050405020304" pitchFamily="18" charset="0"/>
              </a:rPr>
              <a:t>tale care au în obiectul de activitate realizarea de sondaje de opinie și care sunt </a:t>
            </a:r>
            <a:r>
              <a:rPr lang="ro-RO" sz="1800" b="1" i="0" dirty="0">
                <a:solidFill>
                  <a:srgbClr val="444444"/>
                </a:solidFill>
                <a:effectLst/>
                <a:latin typeface="Times New Roman" panose="02020603050405020304" pitchFamily="18" charset="0"/>
                <a:cs typeface="Times New Roman" panose="02020603050405020304" pitchFamily="18" charset="0"/>
              </a:rPr>
              <a:t>acreditate de Biroul Electoral Central, prin decizie, </a:t>
            </a:r>
            <a:r>
              <a:rPr lang="ro-RO" sz="1800" b="0" i="0" dirty="0">
                <a:solidFill>
                  <a:srgbClr val="444444"/>
                </a:solidFill>
                <a:effectLst/>
                <a:latin typeface="Times New Roman" panose="02020603050405020304" pitchFamily="18" charset="0"/>
                <a:cs typeface="Times New Roman" panose="02020603050405020304" pitchFamily="18" charset="0"/>
              </a:rPr>
              <a:t>în acest sens. </a:t>
            </a:r>
          </a:p>
          <a:p>
            <a:pPr marL="0" marR="0" lvl="0" indent="0" algn="just" rtl="0">
              <a:spcBef>
                <a:spcPts val="0"/>
              </a:spcBef>
              <a:spcAft>
                <a:spcPts val="0"/>
              </a:spcAft>
              <a:buNone/>
            </a:pPr>
            <a:endParaRPr lang="ro-RO" sz="1800" dirty="0">
              <a:solidFill>
                <a:srgbClr val="444444"/>
              </a:solidFill>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r>
              <a:rPr lang="ro-RO" sz="1800" b="0" i="0" dirty="0">
                <a:solidFill>
                  <a:srgbClr val="444444"/>
                </a:solidFill>
                <a:effectLst/>
                <a:latin typeface="Times New Roman" panose="02020603050405020304" pitchFamily="18" charset="0"/>
                <a:cs typeface="Times New Roman" panose="02020603050405020304" pitchFamily="18" charset="0"/>
              </a:rPr>
              <a:t>	</a:t>
            </a:r>
            <a:r>
              <a:rPr lang="ro-RO" sz="1800" b="1" i="0" dirty="0">
                <a:effectLst/>
                <a:latin typeface="Times New Roman" panose="02020603050405020304" pitchFamily="18" charset="0"/>
                <a:cs typeface="Times New Roman" panose="02020603050405020304" pitchFamily="18" charset="0"/>
              </a:rPr>
              <a:t>Operatorii de sondaj ai acestora au acces, în baza acreditării instituției pentru care lucrează, </a:t>
            </a:r>
            <a:r>
              <a:rPr lang="ro-RO" sz="1800" b="0" i="0" dirty="0">
                <a:effectLst/>
                <a:latin typeface="Times New Roman" panose="02020603050405020304" pitchFamily="18" charset="0"/>
                <a:cs typeface="Times New Roman" panose="02020603050405020304" pitchFamily="18" charset="0"/>
              </a:rPr>
              <a:t>în zona de protecție a secției de votare prevăzută la art. 84 </a:t>
            </a:r>
            <a:r>
              <a:rPr lang="ro-RO" sz="1800" b="0" i="0" strike="noStrike" dirty="0">
                <a:effectLst/>
                <a:latin typeface="Times New Roman" panose="02020603050405020304" pitchFamily="18" charset="0"/>
                <a:cs typeface="Times New Roman" panose="02020603050405020304" pitchFamily="18" charset="0"/>
              </a:rPr>
              <a:t>alin. (12) din </a:t>
            </a:r>
            <a:r>
              <a:rPr lang="ro-RO" sz="1800" b="0" i="0" u="none" strike="noStrike" dirty="0">
                <a:effectLst/>
                <a:latin typeface="Times New Roman" panose="02020603050405020304" pitchFamily="18" charset="0"/>
                <a:cs typeface="Times New Roman" panose="02020603050405020304" pitchFamily="18" charset="0"/>
              </a:rPr>
              <a:t>Legea nr. 208/2015, cu modificările și completările ulterioare</a:t>
            </a:r>
            <a:r>
              <a:rPr lang="ro-RO" sz="1800" b="0" i="0" dirty="0">
                <a:effectLst/>
                <a:latin typeface="Times New Roman" panose="02020603050405020304" pitchFamily="18" charset="0"/>
                <a:cs typeface="Times New Roman" panose="02020603050405020304" pitchFamily="18" charset="0"/>
              </a:rPr>
              <a:t>, fără a avea acces în interiorul secției de votare.</a:t>
            </a:r>
          </a:p>
          <a:p>
            <a:pPr marL="0" marR="0" lvl="0" indent="0" algn="just" rtl="0">
              <a:spcBef>
                <a:spcPts val="0"/>
              </a:spcBef>
              <a:spcAft>
                <a:spcPts val="0"/>
              </a:spcAft>
              <a:buNone/>
            </a:pPr>
            <a:endParaRPr lang="ro-RO" sz="1800" dirty="0">
              <a:solidFill>
                <a:srgbClr val="444444"/>
              </a:solidFill>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r>
              <a:rPr lang="ro-RO" sz="1800" b="0" i="0" dirty="0">
                <a:solidFill>
                  <a:srgbClr val="333333"/>
                </a:solidFill>
                <a:effectLst/>
                <a:latin typeface="Times New Roman" panose="02020603050405020304" pitchFamily="18" charset="0"/>
                <a:cs typeface="Times New Roman" panose="02020603050405020304" pitchFamily="18" charset="0"/>
              </a:rPr>
              <a:t>	</a:t>
            </a:r>
            <a:r>
              <a:rPr lang="ro-RO" sz="1800" b="1" i="0" dirty="0">
                <a:solidFill>
                  <a:srgbClr val="333333"/>
                </a:solidFill>
                <a:effectLst/>
                <a:latin typeface="Times New Roman" panose="02020603050405020304" pitchFamily="18" charset="0"/>
                <a:cs typeface="Times New Roman" panose="02020603050405020304" pitchFamily="18" charset="0"/>
              </a:rPr>
              <a:t>Zona de protecție a secției de votare  </a:t>
            </a:r>
            <a:r>
              <a:rPr lang="ro-RO" sz="1800" b="0" i="0" dirty="0">
                <a:solidFill>
                  <a:srgbClr val="333333"/>
                </a:solidFill>
                <a:effectLst/>
                <a:latin typeface="Times New Roman" panose="02020603050405020304" pitchFamily="18" charset="0"/>
                <a:cs typeface="Times New Roman" panose="02020603050405020304" pitchFamily="18" charset="0"/>
              </a:rPr>
              <a:t>-  este zona din afara localului de vot, în sediul secției de votare, în curtea acestuia, în intrările în curte, în jurul sediului secției de votare, precum și pe străzi și în piețe publice până la o </a:t>
            </a:r>
            <a:r>
              <a:rPr lang="ro-RO" sz="1800" b="1" i="0" dirty="0">
                <a:solidFill>
                  <a:srgbClr val="333333"/>
                </a:solidFill>
                <a:effectLst/>
                <a:latin typeface="Times New Roman" panose="02020603050405020304" pitchFamily="18" charset="0"/>
                <a:cs typeface="Times New Roman" panose="02020603050405020304" pitchFamily="18" charset="0"/>
              </a:rPr>
              <a:t>distanță de 50 m.</a:t>
            </a:r>
            <a:endParaRPr sz="1800" b="1" dirty="0">
              <a:latin typeface="Times New Roman" panose="02020603050405020304" pitchFamily="18" charset="0"/>
              <a:cs typeface="Times New Roman" panose="02020603050405020304" pitchFamily="18" charset="0"/>
            </a:endParaRPr>
          </a:p>
        </p:txBody>
      </p:sp>
      <p:pic>
        <p:nvPicPr>
          <p:cNvPr id="244" name="Google Shape;244;p18"/>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2" name="Google Shape;206;p13">
            <a:extLst>
              <a:ext uri="{FF2B5EF4-FFF2-40B4-BE49-F238E27FC236}">
                <a16:creationId xmlns:a16="http://schemas.microsoft.com/office/drawing/2014/main" id="{F264B78D-9D46-D5FC-81FC-22EAFAAC1FBD}"/>
              </a:ext>
            </a:extLst>
          </p:cNvPr>
          <p:cNvSpPr/>
          <p:nvPr/>
        </p:nvSpPr>
        <p:spPr>
          <a:xfrm>
            <a:off x="0" y="33826"/>
            <a:ext cx="9144000" cy="1231066"/>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1 decembrie 2024</a:t>
            </a:r>
          </a:p>
          <a:p>
            <a:pPr algn="ctr"/>
            <a:r>
              <a:rPr lang="ro-RO" sz="1200" b="1" dirty="0">
                <a:solidFill>
                  <a:srgbClr val="192D3A"/>
                </a:solidFill>
                <a:latin typeface="Times New Roman"/>
                <a:ea typeface="Times New Roman"/>
                <a:cs typeface="Times New Roman"/>
                <a:sym typeface="Times New Roman"/>
              </a:rPr>
              <a:t>PERSOANE CARE POT ASISTA LA TOATE OPERAȚIUNILE DIN SECȚIA DE VOTARE</a:t>
            </a:r>
            <a:br>
              <a:rPr lang="ro-RO" sz="1200" dirty="0">
                <a:solidFill>
                  <a:srgbClr val="192D3A"/>
                </a:solidFill>
                <a:latin typeface="Times New Roman"/>
                <a:ea typeface="Times New Roman"/>
                <a:cs typeface="Times New Roman"/>
                <a:sym typeface="Times New Roman"/>
              </a:rPr>
            </a:br>
            <a:r>
              <a:rPr lang="ro-RO" sz="1200" i="1" dirty="0">
                <a:solidFill>
                  <a:srgbClr val="192D3A"/>
                </a:solidFill>
                <a:latin typeface="Times New Roman"/>
                <a:ea typeface="Times New Roman"/>
                <a:cs typeface="Times New Roman"/>
                <a:sym typeface="Times New Roman"/>
              </a:rPr>
              <a:t>(art. 78 alin. (1) și 84 alin. (12) din Legea nr. 208/2015, cu modificările și completările ulterioare)</a:t>
            </a:r>
            <a:endParaRPr lang="ro-RO" sz="1200" b="1" dirty="0">
              <a:effectLst/>
              <a:latin typeface="Times New Roman" panose="02020603050405020304" pitchFamily="18" charset="0"/>
              <a:ea typeface="Calibri" panose="020F0502020204030204" pitchFamily="34" charset="0"/>
            </a:endParaRPr>
          </a:p>
          <a:p>
            <a:pPr algn="ct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2506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0" name="Google Shape;250;p19"/>
          <p:cNvSpPr/>
          <p:nvPr/>
        </p:nvSpPr>
        <p:spPr>
          <a:xfrm>
            <a:off x="110032" y="2565008"/>
            <a:ext cx="8923934" cy="2462172"/>
          </a:xfrm>
          <a:prstGeom prst="rect">
            <a:avLst/>
          </a:prstGeom>
          <a:noFill/>
          <a:ln>
            <a:noFill/>
          </a:ln>
        </p:spPr>
        <p:txBody>
          <a:bodyPr spcFirstLastPara="1" wrap="square" lIns="91425" tIns="45700" rIns="91425" bIns="45700" anchor="ctr" anchorCtr="0">
            <a:spAutoFit/>
          </a:bodyPr>
          <a:lstStyle/>
          <a:p>
            <a:pPr marR="0" lvl="0" algn="just" rtl="0">
              <a:spcBef>
                <a:spcPts val="0"/>
              </a:spcBef>
              <a:spcAft>
                <a:spcPts val="0"/>
              </a:spcAft>
              <a:buClr>
                <a:srgbClr val="192D3A"/>
              </a:buClr>
              <a:buSzPts val="2000"/>
            </a:pPr>
            <a:r>
              <a:rPr lang="ro-RO" sz="14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1. să verificați</a:t>
            </a: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împreună cu operatorul de calculator funcționarea tabletei, a comunicațiilor și a aplicației informatice;</a:t>
            </a:r>
            <a:endParaRPr lang="ro-RO" sz="1400"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R="0" lvl="0" algn="just" rtl="0">
              <a:spcBef>
                <a:spcPts val="0"/>
              </a:spcBef>
              <a:spcAft>
                <a:spcPts val="0"/>
              </a:spcAft>
              <a:buClr>
                <a:srgbClr val="192D3A"/>
              </a:buClr>
              <a:buSzPts val="2000"/>
            </a:pPr>
            <a:r>
              <a:rPr lang="ro-RO" sz="14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2. verificați</a:t>
            </a: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în prezența celorlalți membri ai biroului electoral al secției de votare </a:t>
            </a:r>
            <a:r>
              <a:rPr lang="ro-RO" sz="1400" b="0" i="0" u="none" strike="noStrike" cap="none" dirty="0" err="1">
                <a:solidFill>
                  <a:srgbClr val="192D3A"/>
                </a:solidFill>
                <a:latin typeface="Times New Roman" panose="02020603050405020304" pitchFamily="18" charset="0"/>
                <a:ea typeface="Times New Roman"/>
                <a:cs typeface="Times New Roman" panose="02020603050405020304" pitchFamily="18" charset="0"/>
                <a:sym typeface="Times New Roman"/>
              </a:rPr>
              <a:t>şi</a:t>
            </a: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după caz, a persoanelor acreditate:</a:t>
            </a:r>
            <a:endParaRPr sz="1400" dirty="0">
              <a:latin typeface="Times New Roman" panose="02020603050405020304" pitchFamily="18" charset="0"/>
              <a:cs typeface="Times New Roman" panose="02020603050405020304" pitchFamily="18" charset="0"/>
            </a:endParaRPr>
          </a:p>
          <a:p>
            <a:pPr marL="742950" marR="0" lvl="1" indent="-285750" algn="just" rtl="0">
              <a:spcBef>
                <a:spcPts val="0"/>
              </a:spcBef>
              <a:spcAft>
                <a:spcPts val="0"/>
              </a:spcAft>
              <a:buClr>
                <a:srgbClr val="192D3A"/>
              </a:buClr>
              <a:buSzPts val="2000"/>
              <a:buFont typeface="Arial"/>
              <a:buChar char="•"/>
            </a:pP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urnele fixe;</a:t>
            </a:r>
            <a:endParaRPr sz="1400" dirty="0">
              <a:latin typeface="Times New Roman" panose="02020603050405020304" pitchFamily="18" charset="0"/>
              <a:cs typeface="Times New Roman" panose="02020603050405020304" pitchFamily="18" charset="0"/>
            </a:endParaRPr>
          </a:p>
          <a:p>
            <a:pPr marL="742950" marR="0" lvl="1" indent="-285750" algn="just" rtl="0">
              <a:spcBef>
                <a:spcPts val="0"/>
              </a:spcBef>
              <a:spcAft>
                <a:spcPts val="0"/>
              </a:spcAft>
              <a:buClr>
                <a:srgbClr val="192D3A"/>
              </a:buClr>
              <a:buSzPts val="2000"/>
              <a:buFont typeface="Arial"/>
              <a:buChar char="•"/>
            </a:pP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urna specială;</a:t>
            </a:r>
            <a:endParaRPr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L="742950" marR="0" lvl="1" indent="-285750" algn="just" rtl="0">
              <a:spcBef>
                <a:spcPts val="0"/>
              </a:spcBef>
              <a:spcAft>
                <a:spcPts val="0"/>
              </a:spcAft>
              <a:buClr>
                <a:srgbClr val="192D3A"/>
              </a:buClr>
              <a:buSzPts val="2000"/>
              <a:buFont typeface="Arial"/>
              <a:buChar char="•"/>
            </a:pP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listele electorale; </a:t>
            </a:r>
            <a:endParaRPr sz="1400" dirty="0">
              <a:latin typeface="Times New Roman" panose="02020603050405020304" pitchFamily="18" charset="0"/>
              <a:cs typeface="Times New Roman" panose="02020603050405020304" pitchFamily="18" charset="0"/>
            </a:endParaRPr>
          </a:p>
          <a:p>
            <a:pPr marL="742950" marR="0" lvl="1" indent="-285750" algn="just" rtl="0">
              <a:spcBef>
                <a:spcPts val="0"/>
              </a:spcBef>
              <a:spcAft>
                <a:spcPts val="0"/>
              </a:spcAft>
              <a:buClr>
                <a:srgbClr val="192D3A"/>
              </a:buClr>
              <a:buSzPts val="2000"/>
              <a:buFont typeface="Arial"/>
              <a:buChar char="•"/>
            </a:pP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pachetele sigilate cu buletine de vot;</a:t>
            </a:r>
            <a:endParaRPr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L="742950" marR="0" lvl="1" indent="-285750" algn="just" rtl="0">
              <a:spcBef>
                <a:spcPts val="0"/>
              </a:spcBef>
              <a:spcAft>
                <a:spcPts val="0"/>
              </a:spcAft>
              <a:buClr>
                <a:srgbClr val="192D3A"/>
              </a:buClr>
              <a:buSzPts val="2000"/>
              <a:buFont typeface="Arial"/>
              <a:buChar char="•"/>
            </a:pP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ștampile de vot, </a:t>
            </a:r>
            <a:endParaRPr sz="1400" dirty="0">
              <a:latin typeface="Times New Roman" panose="02020603050405020304" pitchFamily="18" charset="0"/>
              <a:cs typeface="Times New Roman" panose="02020603050405020304" pitchFamily="18" charset="0"/>
            </a:endParaRPr>
          </a:p>
          <a:p>
            <a:pPr marL="742950" marR="0" lvl="1" indent="-285750" algn="just" rtl="0">
              <a:spcBef>
                <a:spcPts val="0"/>
              </a:spcBef>
              <a:spcAft>
                <a:spcPts val="0"/>
              </a:spcAft>
              <a:buClr>
                <a:srgbClr val="192D3A"/>
              </a:buClr>
              <a:buSzPts val="2000"/>
              <a:buFont typeface="Arial"/>
              <a:buChar char="•"/>
            </a:pP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ștampila de control,</a:t>
            </a:r>
            <a:endParaRPr sz="1400" dirty="0">
              <a:latin typeface="Times New Roman" panose="02020603050405020304" pitchFamily="18" charset="0"/>
              <a:cs typeface="Times New Roman" panose="02020603050405020304" pitchFamily="18" charset="0"/>
            </a:endParaRPr>
          </a:p>
          <a:p>
            <a:pPr marL="742950" marR="0" lvl="1" indent="-285750" algn="just" rtl="0">
              <a:spcBef>
                <a:spcPts val="0"/>
              </a:spcBef>
              <a:spcAft>
                <a:spcPts val="0"/>
              </a:spcAft>
              <a:buClr>
                <a:srgbClr val="192D3A"/>
              </a:buClr>
              <a:buSzPts val="2000"/>
              <a:buFont typeface="Arial"/>
              <a:buChar char="•"/>
            </a:pP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tușiere, </a:t>
            </a:r>
            <a:endParaRPr sz="1400" dirty="0">
              <a:latin typeface="Times New Roman" panose="02020603050405020304" pitchFamily="18" charset="0"/>
              <a:cs typeface="Times New Roman" panose="02020603050405020304" pitchFamily="18" charset="0"/>
            </a:endParaRPr>
          </a:p>
          <a:p>
            <a:pPr marL="742950" marR="0" lvl="1" indent="-285750" algn="just" rtl="0">
              <a:spcBef>
                <a:spcPts val="0"/>
              </a:spcBef>
              <a:spcAft>
                <a:spcPts val="0"/>
              </a:spcAft>
              <a:buClr>
                <a:srgbClr val="192D3A"/>
              </a:buClr>
              <a:buSzPts val="2000"/>
              <a:buFont typeface="Arial"/>
              <a:buChar char="•"/>
            </a:pP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timbrele autocolante.</a:t>
            </a:r>
            <a:endParaRPr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spcBef>
                <a:spcPts val="0"/>
              </a:spcBef>
              <a:spcAft>
                <a:spcPts val="0"/>
              </a:spcAft>
              <a:buNone/>
            </a:pPr>
            <a:endParaRPr lang="en-US" sz="1400" b="0" i="0" u="none" strike="noStrike" cap="none" dirty="0">
              <a:solidFill>
                <a:srgbClr val="192D3A"/>
              </a:solidFill>
              <a:latin typeface="Times New Roman"/>
              <a:ea typeface="Times New Roman"/>
              <a:cs typeface="Times New Roman"/>
              <a:sym typeface="Times New Roman"/>
            </a:endParaRPr>
          </a:p>
        </p:txBody>
      </p:sp>
      <p:pic>
        <p:nvPicPr>
          <p:cNvPr id="251" name="Google Shape;251;p19"/>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12E18B48-B581-707C-D2C7-5EBD9578C308}"/>
              </a:ext>
            </a:extLst>
          </p:cNvPr>
          <p:cNvSpPr txBox="1"/>
          <p:nvPr/>
        </p:nvSpPr>
        <p:spPr>
          <a:xfrm>
            <a:off x="220065" y="2201572"/>
            <a:ext cx="8347261" cy="311496"/>
          </a:xfrm>
          <a:prstGeom prst="rect">
            <a:avLst/>
          </a:prstGeom>
          <a:noFill/>
        </p:spPr>
        <p:txBody>
          <a:bodyPr wrap="square">
            <a:spAutoFit/>
          </a:bodyPr>
          <a:lstStyle/>
          <a:p>
            <a:pPr algn="just">
              <a:lnSpc>
                <a:spcPct val="107000"/>
              </a:lnSpc>
              <a:spcAft>
                <a:spcPts val="800"/>
              </a:spcAft>
            </a:pP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În calitate de președinte al BESV</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în prezența celorlalți membri și, după caz, a persoanelor acreditate</a:t>
            </a:r>
            <a:r>
              <a:rPr lang="ro-RO" sz="1400" dirty="0">
                <a:latin typeface="Times New Roman" panose="02020603050405020304" pitchFamily="18" charset="0"/>
                <a:ea typeface="Calibri" panose="020F0502020204030204" pitchFamily="34" charset="0"/>
                <a:cs typeface="Times New Roman" panose="02020603050405020304" pitchFamily="18" charset="0"/>
              </a:rPr>
              <a:t>, trebuie</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Google Shape;206;p13">
            <a:extLst>
              <a:ext uri="{FF2B5EF4-FFF2-40B4-BE49-F238E27FC236}">
                <a16:creationId xmlns:a16="http://schemas.microsoft.com/office/drawing/2014/main" id="{D7586FC9-50C0-F530-7B8C-96DB91603748}"/>
              </a:ext>
            </a:extLst>
          </p:cNvPr>
          <p:cNvSpPr/>
          <p:nvPr/>
        </p:nvSpPr>
        <p:spPr>
          <a:xfrm>
            <a:off x="-1" y="202565"/>
            <a:ext cx="9144000" cy="1538842"/>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1 decembrie 2024</a:t>
            </a:r>
          </a:p>
          <a:p>
            <a:pPr marL="0" marR="0" lvl="0" indent="0" algn="ctr" rtl="0">
              <a:spcBef>
                <a:spcPts val="0"/>
              </a:spcBef>
              <a:spcAft>
                <a:spcPts val="0"/>
              </a:spcAft>
              <a:buNone/>
            </a:pPr>
            <a:r>
              <a:rPr lang="en-US" sz="2000" b="1" i="0" strike="noStrike" cap="none" dirty="0" err="1">
                <a:solidFill>
                  <a:srgbClr val="192D3A"/>
                </a:solidFill>
                <a:latin typeface="Times New Roman"/>
                <a:ea typeface="Times New Roman"/>
                <a:cs typeface="Times New Roman"/>
                <a:sym typeface="Times New Roman"/>
              </a:rPr>
              <a:t>Operațiuni</a:t>
            </a:r>
            <a:r>
              <a:rPr lang="en-US" sz="2000" b="1" i="0" strike="noStrike" cap="none" dirty="0">
                <a:solidFill>
                  <a:srgbClr val="192D3A"/>
                </a:solidFill>
                <a:latin typeface="Times New Roman"/>
                <a:ea typeface="Times New Roman"/>
                <a:cs typeface="Times New Roman"/>
                <a:sym typeface="Times New Roman"/>
              </a:rPr>
              <a:t> </a:t>
            </a:r>
            <a:r>
              <a:rPr lang="en-US" sz="2000" b="1" i="0" strike="noStrike" cap="none" dirty="0" err="1">
                <a:solidFill>
                  <a:srgbClr val="192D3A"/>
                </a:solidFill>
                <a:latin typeface="Times New Roman"/>
                <a:ea typeface="Times New Roman"/>
                <a:cs typeface="Times New Roman"/>
                <a:sym typeface="Times New Roman"/>
              </a:rPr>
              <a:t>ce</a:t>
            </a:r>
            <a:r>
              <a:rPr lang="en-US" sz="2000" b="1" i="0" strike="noStrike" cap="none" dirty="0">
                <a:solidFill>
                  <a:srgbClr val="192D3A"/>
                </a:solidFill>
                <a:latin typeface="Times New Roman"/>
                <a:ea typeface="Times New Roman"/>
                <a:cs typeface="Times New Roman"/>
                <a:sym typeface="Times New Roman"/>
              </a:rPr>
              <a:t> </a:t>
            </a:r>
            <a:r>
              <a:rPr lang="en-US" sz="2000" b="1" i="0" strike="noStrike" cap="none" dirty="0" err="1">
                <a:solidFill>
                  <a:srgbClr val="192D3A"/>
                </a:solidFill>
                <a:latin typeface="Times New Roman"/>
                <a:ea typeface="Times New Roman"/>
                <a:cs typeface="Times New Roman"/>
                <a:sym typeface="Times New Roman"/>
              </a:rPr>
              <a:t>trebuie</a:t>
            </a:r>
            <a:r>
              <a:rPr lang="en-US" sz="2000" b="1" i="0" strike="noStrike" cap="none" dirty="0">
                <a:solidFill>
                  <a:srgbClr val="192D3A"/>
                </a:solidFill>
                <a:latin typeface="Times New Roman"/>
                <a:ea typeface="Times New Roman"/>
                <a:cs typeface="Times New Roman"/>
                <a:sym typeface="Times New Roman"/>
              </a:rPr>
              <a:t> </a:t>
            </a:r>
            <a:r>
              <a:rPr lang="en-US" sz="2000" b="1" i="0" strike="noStrike" cap="none" dirty="0" err="1">
                <a:solidFill>
                  <a:srgbClr val="192D3A"/>
                </a:solidFill>
                <a:latin typeface="Times New Roman"/>
                <a:ea typeface="Times New Roman"/>
                <a:cs typeface="Times New Roman"/>
                <a:sym typeface="Times New Roman"/>
              </a:rPr>
              <a:t>efectuate</a:t>
            </a:r>
            <a:r>
              <a:rPr lang="en-US" sz="2000" b="1" i="0" strike="noStrike" cap="none" dirty="0">
                <a:solidFill>
                  <a:srgbClr val="192D3A"/>
                </a:solidFill>
                <a:latin typeface="Times New Roman"/>
                <a:ea typeface="Times New Roman"/>
                <a:cs typeface="Times New Roman"/>
                <a:sym typeface="Times New Roman"/>
              </a:rPr>
              <a:t> </a:t>
            </a:r>
            <a:r>
              <a:rPr lang="en-US" sz="2000" b="1" i="0" strike="noStrike" cap="none" dirty="0" err="1">
                <a:solidFill>
                  <a:srgbClr val="192D3A"/>
                </a:solidFill>
                <a:latin typeface="Times New Roman"/>
                <a:ea typeface="Times New Roman"/>
                <a:cs typeface="Times New Roman"/>
                <a:sym typeface="Times New Roman"/>
              </a:rPr>
              <a:t>în</a:t>
            </a:r>
            <a:r>
              <a:rPr lang="en-US" sz="2000" b="1" i="0" strike="noStrike" cap="none" dirty="0">
                <a:solidFill>
                  <a:srgbClr val="192D3A"/>
                </a:solidFill>
                <a:latin typeface="Times New Roman"/>
                <a:ea typeface="Times New Roman"/>
                <a:cs typeface="Times New Roman"/>
                <a:sym typeface="Times New Roman"/>
              </a:rPr>
              <a:t> </a:t>
            </a:r>
            <a:r>
              <a:rPr lang="en-US" sz="2000" b="1" i="0" strike="noStrike" cap="none" dirty="0" err="1">
                <a:solidFill>
                  <a:srgbClr val="192D3A"/>
                </a:solidFill>
                <a:latin typeface="Times New Roman"/>
                <a:ea typeface="Times New Roman"/>
                <a:cs typeface="Times New Roman"/>
                <a:sym typeface="Times New Roman"/>
              </a:rPr>
              <a:t>intervalul</a:t>
            </a:r>
            <a:r>
              <a:rPr lang="en-US" sz="2000" b="1" i="0" strike="noStrike" cap="none" dirty="0">
                <a:solidFill>
                  <a:srgbClr val="192D3A"/>
                </a:solidFill>
                <a:latin typeface="Times New Roman"/>
                <a:ea typeface="Times New Roman"/>
                <a:cs typeface="Times New Roman"/>
                <a:sym typeface="Times New Roman"/>
              </a:rPr>
              <a:t> </a:t>
            </a:r>
            <a:r>
              <a:rPr lang="en-US" sz="2000" b="1" i="0" strike="noStrike" cap="none" dirty="0" err="1">
                <a:solidFill>
                  <a:srgbClr val="192D3A"/>
                </a:solidFill>
                <a:latin typeface="Times New Roman"/>
                <a:ea typeface="Times New Roman"/>
                <a:cs typeface="Times New Roman"/>
                <a:sym typeface="Times New Roman"/>
              </a:rPr>
              <a:t>orar</a:t>
            </a:r>
            <a:r>
              <a:rPr lang="en-US" sz="2000" b="1" i="0" strike="noStrike" cap="none" dirty="0">
                <a:solidFill>
                  <a:srgbClr val="192D3A"/>
                </a:solidFill>
                <a:latin typeface="Times New Roman"/>
                <a:ea typeface="Times New Roman"/>
                <a:cs typeface="Times New Roman"/>
                <a:sym typeface="Times New Roman"/>
              </a:rPr>
              <a:t> 06:00 – 07:00 </a:t>
            </a:r>
            <a:endParaRPr lang="en-US" sz="1200" dirty="0"/>
          </a:p>
          <a:p>
            <a:pPr marL="0" marR="0" lvl="0" indent="0" algn="ctr" rtl="0">
              <a:spcBef>
                <a:spcPts val="0"/>
              </a:spcBef>
              <a:spcAft>
                <a:spcPts val="0"/>
              </a:spcAft>
              <a:buNone/>
            </a:pPr>
            <a:r>
              <a:rPr lang="en-US" sz="1200" b="0" i="1" u="none" strike="noStrike" cap="none" dirty="0">
                <a:solidFill>
                  <a:srgbClr val="192D3A"/>
                </a:solidFill>
                <a:latin typeface="Times New Roman"/>
                <a:ea typeface="Times New Roman"/>
                <a:cs typeface="Times New Roman"/>
                <a:sym typeface="Times New Roman"/>
              </a:rPr>
              <a:t>(art. 82 </a:t>
            </a:r>
            <a:r>
              <a:rPr lang="en-US" sz="1200" b="0" i="1" u="none" strike="noStrike" cap="none" dirty="0" err="1">
                <a:solidFill>
                  <a:srgbClr val="192D3A"/>
                </a:solidFill>
                <a:latin typeface="Times New Roman"/>
                <a:ea typeface="Times New Roman"/>
                <a:cs typeface="Times New Roman"/>
                <a:sym typeface="Times New Roman"/>
              </a:rPr>
              <a:t>alin</a:t>
            </a:r>
            <a:r>
              <a:rPr lang="en-US" sz="1200" b="0" i="1" u="none" strike="noStrike" cap="none" dirty="0">
                <a:solidFill>
                  <a:srgbClr val="192D3A"/>
                </a:solidFill>
                <a:latin typeface="Times New Roman"/>
                <a:ea typeface="Times New Roman"/>
                <a:cs typeface="Times New Roman"/>
                <a:sym typeface="Times New Roman"/>
              </a:rPr>
              <a:t>. (1) – (2), art. 84 </a:t>
            </a:r>
            <a:r>
              <a:rPr lang="en-US" sz="1200" b="0" i="1" u="none" strike="noStrike" cap="none" dirty="0" err="1">
                <a:solidFill>
                  <a:srgbClr val="192D3A"/>
                </a:solidFill>
                <a:latin typeface="Times New Roman"/>
                <a:ea typeface="Times New Roman"/>
                <a:cs typeface="Times New Roman"/>
                <a:sym typeface="Times New Roman"/>
              </a:rPr>
              <a:t>alin</a:t>
            </a:r>
            <a:r>
              <a:rPr lang="en-US" sz="1200" b="0" i="1" u="none" strike="noStrike" cap="none" dirty="0">
                <a:solidFill>
                  <a:srgbClr val="192D3A"/>
                </a:solidFill>
                <a:latin typeface="Times New Roman"/>
                <a:ea typeface="Times New Roman"/>
                <a:cs typeface="Times New Roman"/>
                <a:sym typeface="Times New Roman"/>
              </a:rPr>
              <a:t>. (12), art. 98 lit. p, art. 99 din </a:t>
            </a:r>
            <a:r>
              <a:rPr lang="en-US" sz="1200" b="0" i="1" u="none" strike="noStrike" cap="none" dirty="0" err="1">
                <a:solidFill>
                  <a:srgbClr val="192D3A"/>
                </a:solidFill>
                <a:latin typeface="Times New Roman"/>
                <a:ea typeface="Times New Roman"/>
                <a:cs typeface="Times New Roman"/>
                <a:sym typeface="Times New Roman"/>
              </a:rPr>
              <a:t>Legea</a:t>
            </a:r>
            <a:r>
              <a:rPr lang="en-US" sz="1200" b="0" i="1" u="none" strike="noStrike" cap="none" dirty="0">
                <a:solidFill>
                  <a:srgbClr val="192D3A"/>
                </a:solidFill>
                <a:latin typeface="Times New Roman"/>
                <a:ea typeface="Times New Roman"/>
                <a:cs typeface="Times New Roman"/>
                <a:sym typeface="Times New Roman"/>
              </a:rPr>
              <a:t> nr. 208/2015, cu </a:t>
            </a:r>
            <a:r>
              <a:rPr lang="en-US" sz="1200" b="0" i="1" u="none" strike="noStrike" cap="none" dirty="0" err="1">
                <a:solidFill>
                  <a:srgbClr val="192D3A"/>
                </a:solidFill>
                <a:latin typeface="Times New Roman"/>
                <a:ea typeface="Times New Roman"/>
                <a:cs typeface="Times New Roman"/>
                <a:sym typeface="Times New Roman"/>
              </a:rPr>
              <a:t>modificările</a:t>
            </a:r>
            <a:r>
              <a:rPr lang="en-US" sz="1200" b="0" i="1" u="none" strike="noStrike" cap="none" dirty="0">
                <a:solidFill>
                  <a:srgbClr val="192D3A"/>
                </a:solidFill>
                <a:latin typeface="Times New Roman"/>
                <a:ea typeface="Times New Roman"/>
                <a:cs typeface="Times New Roman"/>
                <a:sym typeface="Times New Roman"/>
              </a:rPr>
              <a:t> </a:t>
            </a:r>
            <a:r>
              <a:rPr lang="en-US" sz="1200" b="0" i="1" u="none" strike="noStrike" cap="none" dirty="0" err="1">
                <a:solidFill>
                  <a:srgbClr val="192D3A"/>
                </a:solidFill>
                <a:latin typeface="Times New Roman"/>
                <a:ea typeface="Times New Roman"/>
                <a:cs typeface="Times New Roman"/>
                <a:sym typeface="Times New Roman"/>
              </a:rPr>
              <a:t>și</a:t>
            </a:r>
            <a:r>
              <a:rPr lang="en-US" sz="1200" b="0" i="1" u="none" strike="noStrike" cap="none" dirty="0">
                <a:solidFill>
                  <a:srgbClr val="192D3A"/>
                </a:solidFill>
                <a:latin typeface="Times New Roman"/>
                <a:ea typeface="Times New Roman"/>
                <a:cs typeface="Times New Roman"/>
                <a:sym typeface="Times New Roman"/>
              </a:rPr>
              <a:t> </a:t>
            </a:r>
            <a:r>
              <a:rPr lang="en-US" sz="1200" b="0" i="1" u="none" strike="noStrike" cap="none" dirty="0" err="1">
                <a:solidFill>
                  <a:srgbClr val="192D3A"/>
                </a:solidFill>
                <a:latin typeface="Times New Roman"/>
                <a:ea typeface="Times New Roman"/>
                <a:cs typeface="Times New Roman"/>
                <a:sym typeface="Times New Roman"/>
              </a:rPr>
              <a:t>completările</a:t>
            </a:r>
            <a:r>
              <a:rPr lang="en-US" sz="1200" b="0" i="1" u="none" strike="noStrike" cap="none" dirty="0">
                <a:solidFill>
                  <a:srgbClr val="192D3A"/>
                </a:solidFill>
                <a:latin typeface="Times New Roman"/>
                <a:ea typeface="Times New Roman"/>
                <a:cs typeface="Times New Roman"/>
                <a:sym typeface="Times New Roman"/>
              </a:rPr>
              <a:t> </a:t>
            </a:r>
            <a:r>
              <a:rPr lang="en-US" sz="1200" b="0" i="1" u="none" strike="noStrike" cap="none" dirty="0" err="1">
                <a:solidFill>
                  <a:srgbClr val="192D3A"/>
                </a:solidFill>
                <a:latin typeface="Times New Roman"/>
                <a:ea typeface="Times New Roman"/>
                <a:cs typeface="Times New Roman"/>
                <a:sym typeface="Times New Roman"/>
              </a:rPr>
              <a:t>ulterioare</a:t>
            </a:r>
            <a:r>
              <a:rPr lang="en-US" sz="1200" b="0" i="1" u="none" strike="noStrike" cap="none" dirty="0">
                <a:solidFill>
                  <a:srgbClr val="192D3A"/>
                </a:solidFill>
                <a:latin typeface="Times New Roman"/>
                <a:ea typeface="Times New Roman"/>
                <a:cs typeface="Times New Roman"/>
                <a:sym typeface="Times New Roman"/>
              </a:rPr>
              <a:t>, HAEP nr. 39/2016)</a:t>
            </a:r>
            <a:endParaRPr lang="en-US" sz="1200" dirty="0"/>
          </a:p>
          <a:p>
            <a:pPr algn="ct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0"/>
          <p:cNvSpPr/>
          <p:nvPr/>
        </p:nvSpPr>
        <p:spPr>
          <a:xfrm>
            <a:off x="40554" y="260648"/>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PREGĂTIREA DESCHIDERII SECȚIEI DE VOTARE</a:t>
            </a:r>
            <a:endParaRPr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1 DECEMBRIE</a:t>
            </a:r>
            <a:endParaRPr sz="2000" dirty="0"/>
          </a:p>
          <a:p>
            <a:pPr marL="0" marR="0" lvl="0" indent="0" algn="ctr" rtl="0">
              <a:spcBef>
                <a:spcPts val="0"/>
              </a:spcBef>
              <a:spcAft>
                <a:spcPts val="0"/>
              </a:spcAft>
              <a:buNone/>
            </a:pPr>
            <a:r>
              <a:rPr lang="ro-RO" sz="2000" b="1" i="0" strike="noStrike" cap="none" dirty="0">
                <a:solidFill>
                  <a:srgbClr val="192D3A"/>
                </a:solidFill>
                <a:latin typeface="Times New Roman"/>
                <a:ea typeface="Times New Roman"/>
                <a:cs typeface="Times New Roman"/>
                <a:sym typeface="Times New Roman"/>
              </a:rPr>
              <a:t>Operațiuni ce trebuie efectuate în intervalul orar 06:00 – 07:00 </a:t>
            </a:r>
            <a:endParaRPr lang="ro-RO" sz="2000" dirty="0"/>
          </a:p>
          <a:p>
            <a:pPr marL="0" marR="0" lvl="0" indent="0" algn="ctr" rtl="0">
              <a:spcBef>
                <a:spcPts val="0"/>
              </a:spcBef>
              <a:spcAft>
                <a:spcPts val="0"/>
              </a:spcAft>
              <a:buNone/>
            </a:pPr>
            <a:r>
              <a:rPr lang="ro-RO" sz="1200" b="0" i="1" u="none" strike="noStrike" cap="none" dirty="0">
                <a:latin typeface="Times New Roman"/>
                <a:ea typeface="Times New Roman"/>
                <a:cs typeface="Times New Roman"/>
                <a:sym typeface="Times New Roman"/>
              </a:rPr>
              <a:t>(art. 82 alin. (1) din Legea nr. 208/2015, cu modificările și completările ulterioare)</a:t>
            </a:r>
            <a:endParaRPr dirty="0"/>
          </a:p>
          <a:p>
            <a:pPr marL="0" marR="0" lvl="0" indent="0" algn="ctr" rtl="0">
              <a:spcBef>
                <a:spcPts val="0"/>
              </a:spcBef>
              <a:spcAft>
                <a:spcPts val="0"/>
              </a:spcAft>
              <a:buNone/>
            </a:pPr>
            <a:endParaRPr sz="1400" b="0" i="1" u="none" strike="noStrike" cap="none" dirty="0">
              <a:solidFill>
                <a:srgbClr val="002060"/>
              </a:solidFill>
              <a:latin typeface="Times New Roman"/>
              <a:ea typeface="Times New Roman"/>
              <a:cs typeface="Times New Roman"/>
              <a:sym typeface="Times New Roman"/>
            </a:endParaRPr>
          </a:p>
        </p:txBody>
      </p:sp>
      <p:sp>
        <p:nvSpPr>
          <p:cNvPr id="257" name="Google Shape;257;p20"/>
          <p:cNvSpPr/>
          <p:nvPr/>
        </p:nvSpPr>
        <p:spPr>
          <a:xfrm>
            <a:off x="354595" y="1459276"/>
            <a:ext cx="8329255" cy="4678163"/>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None/>
            </a:pPr>
            <a:endParaRPr lang="ro-RO" sz="1400" b="1" i="0" u="none" strike="noStrike" cap="none" dirty="0">
              <a:solidFill>
                <a:srgbClr val="192D3A"/>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ro-RO" sz="1400" b="1" dirty="0">
                <a:solidFill>
                  <a:srgbClr val="FF0000"/>
                </a:solidFill>
                <a:latin typeface="Times New Roman"/>
                <a:ea typeface="Times New Roman"/>
                <a:cs typeface="Times New Roman"/>
                <a:sym typeface="Times New Roman"/>
              </a:rPr>
              <a:t>RECOMANDAT </a:t>
            </a:r>
            <a:r>
              <a:rPr lang="ro-RO" sz="1400" b="1" dirty="0">
                <a:solidFill>
                  <a:srgbClr val="192D3A"/>
                </a:solidFill>
                <a:latin typeface="Times New Roman"/>
                <a:ea typeface="Times New Roman"/>
                <a:cs typeface="Times New Roman"/>
                <a:sym typeface="Times New Roman"/>
              </a:rPr>
              <a:t>să consemnați </a:t>
            </a:r>
            <a:r>
              <a:rPr lang="ro-RO" sz="1400" b="1" dirty="0">
                <a:solidFill>
                  <a:srgbClr val="FF0000"/>
                </a:solidFill>
                <a:latin typeface="Times New Roman"/>
                <a:ea typeface="Times New Roman"/>
                <a:cs typeface="Times New Roman"/>
                <a:sym typeface="Times New Roman"/>
              </a:rPr>
              <a:t>pe o ciornă </a:t>
            </a:r>
            <a:r>
              <a:rPr lang="ro-RO" sz="1400" b="1" dirty="0">
                <a:solidFill>
                  <a:srgbClr val="192D3A"/>
                </a:solidFill>
                <a:latin typeface="Times New Roman"/>
                <a:ea typeface="Times New Roman"/>
                <a:cs typeface="Times New Roman"/>
                <a:sym typeface="Times New Roman"/>
              </a:rPr>
              <a:t>a procesului – verbal:</a:t>
            </a:r>
          </a:p>
          <a:p>
            <a:pPr marL="0" marR="0" lvl="0" indent="0" algn="just" rtl="0">
              <a:lnSpc>
                <a:spcPct val="100000"/>
              </a:lnSpc>
              <a:spcBef>
                <a:spcPts val="0"/>
              </a:spcBef>
              <a:spcAft>
                <a:spcPts val="0"/>
              </a:spcAft>
              <a:buNone/>
            </a:pPr>
            <a:endParaRPr lang="ro-RO" sz="1400" b="1" dirty="0">
              <a:solidFill>
                <a:srgbClr val="192D3A"/>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3. consemnați în procesul – verbal de consemnare a rezultatelor votării </a:t>
            </a:r>
            <a:r>
              <a:rPr lang="ro-RO" sz="1400" i="0" u="none" strike="noStrike" cap="none" dirty="0">
                <a:solidFill>
                  <a:srgbClr val="192D3A"/>
                </a:solidFill>
                <a:latin typeface="Times New Roman"/>
                <a:ea typeface="Times New Roman"/>
                <a:cs typeface="Times New Roman"/>
                <a:sym typeface="Times New Roman"/>
              </a:rPr>
              <a:t>la nivelul </a:t>
            </a:r>
            <a:r>
              <a:rPr lang="ro-RO" sz="1400" i="0" u="none" strike="noStrike" cap="none" dirty="0" err="1">
                <a:solidFill>
                  <a:srgbClr val="192D3A"/>
                </a:solidFill>
                <a:latin typeface="Times New Roman"/>
                <a:ea typeface="Times New Roman"/>
                <a:cs typeface="Times New Roman"/>
                <a:sym typeface="Times New Roman"/>
              </a:rPr>
              <a:t>secţiei</a:t>
            </a:r>
            <a:r>
              <a:rPr lang="ro-RO" sz="1400" dirty="0">
                <a:solidFill>
                  <a:srgbClr val="192D3A"/>
                </a:solidFill>
                <a:latin typeface="Times New Roman"/>
                <a:ea typeface="Times New Roman"/>
                <a:cs typeface="Times New Roman"/>
                <a:sym typeface="Times New Roman"/>
              </a:rPr>
              <a:t> </a:t>
            </a:r>
            <a:r>
              <a:rPr lang="ro-RO" sz="1400" i="0" u="none" strike="noStrike" cap="none" dirty="0">
                <a:solidFill>
                  <a:srgbClr val="192D3A"/>
                </a:solidFill>
                <a:latin typeface="Times New Roman"/>
                <a:ea typeface="Times New Roman"/>
                <a:cs typeface="Times New Roman"/>
                <a:sym typeface="Times New Roman"/>
              </a:rPr>
              <a:t>de votare, în </a:t>
            </a:r>
            <a:r>
              <a:rPr lang="ro-RO" sz="1400" i="0" u="none" strike="noStrike" cap="none" dirty="0" err="1">
                <a:solidFill>
                  <a:srgbClr val="192D3A"/>
                </a:solidFill>
                <a:latin typeface="Times New Roman"/>
                <a:ea typeface="Times New Roman"/>
                <a:cs typeface="Times New Roman"/>
                <a:sym typeface="Times New Roman"/>
              </a:rPr>
              <a:t>prezenţa</a:t>
            </a:r>
            <a:r>
              <a:rPr lang="ro-RO" sz="1400" i="0" u="none" strike="noStrike" cap="none" dirty="0">
                <a:solidFill>
                  <a:srgbClr val="192D3A"/>
                </a:solidFill>
                <a:latin typeface="Times New Roman"/>
                <a:ea typeface="Times New Roman"/>
                <a:cs typeface="Times New Roman"/>
                <a:sym typeface="Times New Roman"/>
              </a:rPr>
              <a:t> </a:t>
            </a:r>
            <a:r>
              <a:rPr lang="ro-RO" sz="1400" i="0" u="none" strike="noStrike" cap="none" dirty="0" err="1">
                <a:solidFill>
                  <a:srgbClr val="192D3A"/>
                </a:solidFill>
                <a:latin typeface="Times New Roman"/>
                <a:ea typeface="Times New Roman"/>
                <a:cs typeface="Times New Roman"/>
                <a:sym typeface="Times New Roman"/>
              </a:rPr>
              <a:t>celorlalţi</a:t>
            </a:r>
            <a:r>
              <a:rPr lang="ro-RO" sz="1400" i="0" u="none" strike="noStrike" cap="none" dirty="0">
                <a:solidFill>
                  <a:srgbClr val="192D3A"/>
                </a:solidFill>
                <a:latin typeface="Times New Roman"/>
                <a:ea typeface="Times New Roman"/>
                <a:cs typeface="Times New Roman"/>
                <a:sym typeface="Times New Roman"/>
              </a:rPr>
              <a:t> membri ai biroului electoral al </a:t>
            </a:r>
            <a:r>
              <a:rPr lang="ro-RO" sz="1400" i="0" u="none" strike="noStrike" cap="none" dirty="0" err="1">
                <a:solidFill>
                  <a:srgbClr val="192D3A"/>
                </a:solidFill>
                <a:latin typeface="Times New Roman"/>
                <a:ea typeface="Times New Roman"/>
                <a:cs typeface="Times New Roman"/>
                <a:sym typeface="Times New Roman"/>
              </a:rPr>
              <a:t>secţiei</a:t>
            </a:r>
            <a:r>
              <a:rPr lang="ro-RO" sz="1400" i="0" u="none" strike="noStrike" cap="none" dirty="0">
                <a:solidFill>
                  <a:srgbClr val="192D3A"/>
                </a:solidFill>
                <a:latin typeface="Times New Roman"/>
                <a:ea typeface="Times New Roman"/>
                <a:cs typeface="Times New Roman"/>
                <a:sym typeface="Times New Roman"/>
              </a:rPr>
              <a:t> de votare </a:t>
            </a:r>
            <a:r>
              <a:rPr lang="ro-RO" sz="1400" i="0" u="none" strike="noStrike" cap="none" dirty="0" err="1">
                <a:solidFill>
                  <a:srgbClr val="192D3A"/>
                </a:solidFill>
                <a:latin typeface="Times New Roman"/>
                <a:ea typeface="Times New Roman"/>
                <a:cs typeface="Times New Roman"/>
                <a:sym typeface="Times New Roman"/>
              </a:rPr>
              <a:t>şi</a:t>
            </a:r>
            <a:r>
              <a:rPr lang="ro-RO" sz="1400" i="0" u="none" strike="noStrike" cap="none" dirty="0">
                <a:solidFill>
                  <a:srgbClr val="192D3A"/>
                </a:solidFill>
                <a:latin typeface="Times New Roman"/>
                <a:ea typeface="Times New Roman"/>
                <a:cs typeface="Times New Roman"/>
                <a:sym typeface="Times New Roman"/>
              </a:rPr>
              <a:t>, după caz, a persoanelor acreditate</a:t>
            </a:r>
            <a:r>
              <a:rPr lang="ro-RO" sz="1400" b="1" i="0" u="none" strike="noStrike" cap="none" dirty="0">
                <a:solidFill>
                  <a:srgbClr val="192D3A"/>
                </a:solidFill>
                <a:latin typeface="Times New Roman"/>
                <a:ea typeface="Times New Roman"/>
                <a:cs typeface="Times New Roman"/>
                <a:sym typeface="Times New Roman"/>
              </a:rPr>
              <a:t>, </a:t>
            </a:r>
            <a:r>
              <a:rPr lang="ro-RO" sz="1400" i="0" u="none" strike="noStrike" cap="none" dirty="0">
                <a:solidFill>
                  <a:srgbClr val="192D3A"/>
                </a:solidFill>
                <a:latin typeface="Times New Roman"/>
                <a:ea typeface="Times New Roman"/>
                <a:cs typeface="Times New Roman"/>
                <a:sym typeface="Times New Roman"/>
              </a:rPr>
              <a:t>separat pentru Senat și Camera Deputaților,</a:t>
            </a:r>
          </a:p>
          <a:p>
            <a:pPr marL="0" marR="0" lvl="0" indent="0" algn="just" rtl="0">
              <a:lnSpc>
                <a:spcPct val="100000"/>
              </a:lnSpc>
              <a:spcBef>
                <a:spcPts val="0"/>
              </a:spcBef>
              <a:spcAft>
                <a:spcPts val="0"/>
              </a:spcAft>
              <a:buNone/>
            </a:pPr>
            <a:endParaRPr lang="ro-RO" sz="1400" i="0" u="none" strike="noStrike" cap="none" dirty="0">
              <a:solidFill>
                <a:srgbClr val="192D3A"/>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Font typeface="Wingdings" panose="05000000000000000000" pitchFamily="2" charset="2"/>
              <a:buChar char="q"/>
            </a:pPr>
            <a:r>
              <a:rPr lang="ro-RO" sz="1400" b="1" i="0" u="none" strike="noStrike" cap="none" dirty="0">
                <a:solidFill>
                  <a:srgbClr val="192D3A"/>
                </a:solidFill>
                <a:latin typeface="Times New Roman"/>
                <a:ea typeface="Times New Roman"/>
                <a:cs typeface="Times New Roman"/>
                <a:sym typeface="Times New Roman"/>
              </a:rPr>
              <a:t>numărul persoanelor înscrise în listele electorale permanente, (</a:t>
            </a:r>
            <a:r>
              <a:rPr lang="ro-RO" sz="1400" i="0" u="none" strike="noStrike" cap="none" dirty="0">
                <a:solidFill>
                  <a:srgbClr val="192D3A"/>
                </a:solidFill>
                <a:latin typeface="Times New Roman"/>
                <a:ea typeface="Times New Roman"/>
                <a:cs typeface="Times New Roman"/>
                <a:sym typeface="Times New Roman"/>
              </a:rPr>
              <a:t>la punctul a1);</a:t>
            </a:r>
            <a:endParaRPr lang="ro-RO" sz="1400" b="1" dirty="0">
              <a:solidFill>
                <a:srgbClr val="192D3A"/>
              </a:solidFill>
              <a:latin typeface="Times New Roman"/>
              <a:ea typeface="Times New Roman"/>
              <a:cs typeface="Times New Roman"/>
              <a:sym typeface="Times New Roman"/>
            </a:endParaRPr>
          </a:p>
          <a:p>
            <a:r>
              <a:rPr lang="ro-RO" sz="1400" dirty="0">
                <a:latin typeface="Times New Roman" panose="02020603050405020304" pitchFamily="18" charset="0"/>
                <a:cs typeface="Times New Roman" panose="02020603050405020304" pitchFamily="18" charset="0"/>
              </a:rPr>
              <a:t>Numărul alegătorilor din lista electorală permanentă poate fi identificat verificând ultima rubrică din penultima pagină a listei electorale permanente.</a:t>
            </a:r>
          </a:p>
          <a:p>
            <a:endParaRPr lang="ro-RO" sz="1400" dirty="0">
              <a:latin typeface="Times New Roman" panose="02020603050405020304" pitchFamily="18" charset="0"/>
              <a:cs typeface="Times New Roman" panose="02020603050405020304" pitchFamily="18" charset="0"/>
            </a:endParaRPr>
          </a:p>
          <a:p>
            <a:pPr marL="285750" marR="0" lvl="0" indent="-285750" algn="just" rtl="0">
              <a:lnSpc>
                <a:spcPct val="100000"/>
              </a:lnSpc>
              <a:spcBef>
                <a:spcPts val="0"/>
              </a:spcBef>
              <a:spcAft>
                <a:spcPts val="0"/>
              </a:spcAft>
              <a:buFont typeface="Wingdings" panose="05000000000000000000" pitchFamily="2" charset="2"/>
              <a:buChar char="q"/>
            </a:pPr>
            <a:endParaRPr lang="ro-RO" sz="1400" b="1" i="0" u="none" strike="noStrike" cap="none" dirty="0">
              <a:solidFill>
                <a:srgbClr val="192D3A"/>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Font typeface="Wingdings" panose="05000000000000000000" pitchFamily="2" charset="2"/>
              <a:buChar char="q"/>
            </a:pPr>
            <a:endParaRPr lang="ro-RO" sz="1400" b="1" i="0" u="none" strike="noStrike" cap="none" dirty="0">
              <a:solidFill>
                <a:srgbClr val="192D3A"/>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Font typeface="Wingdings" panose="05000000000000000000" pitchFamily="2" charset="2"/>
              <a:buChar char="q"/>
            </a:pPr>
            <a:r>
              <a:rPr lang="ro-RO" sz="1400" b="1" i="0" u="none" strike="noStrike" cap="none" dirty="0">
                <a:solidFill>
                  <a:srgbClr val="192D3A"/>
                </a:solidFill>
                <a:latin typeface="Times New Roman"/>
                <a:ea typeface="Times New Roman"/>
                <a:cs typeface="Times New Roman"/>
                <a:sym typeface="Times New Roman"/>
              </a:rPr>
              <a:t>numărul de buletine de vot primite, </a:t>
            </a:r>
            <a:r>
              <a:rPr lang="ro-RO" sz="1400" i="0" u="none" strike="noStrike" cap="none" dirty="0">
                <a:solidFill>
                  <a:srgbClr val="192D3A"/>
                </a:solidFill>
                <a:latin typeface="Times New Roman"/>
                <a:ea typeface="Times New Roman"/>
                <a:cs typeface="Times New Roman"/>
                <a:sym typeface="Times New Roman"/>
              </a:rPr>
              <a:t>(la punctul c);</a:t>
            </a:r>
          </a:p>
          <a:p>
            <a:pPr marL="285750" marR="0" lvl="0" indent="-285750" algn="just" rtl="0">
              <a:lnSpc>
                <a:spcPct val="100000"/>
              </a:lnSpc>
              <a:spcBef>
                <a:spcPts val="0"/>
              </a:spcBef>
              <a:spcAft>
                <a:spcPts val="0"/>
              </a:spcAft>
              <a:buFont typeface="Wingdings" panose="05000000000000000000" pitchFamily="2" charset="2"/>
              <a:buChar char="q"/>
            </a:pPr>
            <a:endParaRPr lang="ro-RO" sz="1400" i="0" u="none" strike="noStrike" cap="none" dirty="0">
              <a:solidFill>
                <a:srgbClr val="192D3A"/>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Font typeface="Wingdings" panose="05000000000000000000" pitchFamily="2" charset="2"/>
              <a:buChar char="q"/>
            </a:pPr>
            <a:endParaRPr lang="ro-RO" sz="1400" i="0" u="none" strike="noStrike" cap="none" dirty="0">
              <a:solidFill>
                <a:srgbClr val="192D3A"/>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Font typeface="Wingdings" panose="05000000000000000000" pitchFamily="2" charset="2"/>
              <a:buChar char="q"/>
            </a:pPr>
            <a:endParaRPr lang="ro-RO" sz="1400" b="1" i="0" u="none" strike="noStrike" cap="none" dirty="0">
              <a:solidFill>
                <a:srgbClr val="192D3A"/>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Font typeface="Wingdings" panose="05000000000000000000" pitchFamily="2" charset="2"/>
              <a:buChar char="q"/>
            </a:pPr>
            <a:r>
              <a:rPr lang="ro-RO" sz="1400" b="1" i="0" u="none" strike="noStrike" cap="none" dirty="0">
                <a:solidFill>
                  <a:srgbClr val="192D3A"/>
                </a:solidFill>
                <a:latin typeface="Times New Roman"/>
                <a:ea typeface="Times New Roman"/>
                <a:cs typeface="Times New Roman"/>
                <a:sym typeface="Times New Roman"/>
              </a:rPr>
              <a:t>numărul ștampilelor cu mențiunea VOTAT, </a:t>
            </a:r>
            <a:r>
              <a:rPr lang="ro-RO" sz="1400" i="0" u="none" strike="noStrike" cap="none" dirty="0">
                <a:solidFill>
                  <a:srgbClr val="192D3A"/>
                </a:solidFill>
                <a:latin typeface="Times New Roman"/>
                <a:ea typeface="Times New Roman"/>
                <a:cs typeface="Times New Roman"/>
                <a:sym typeface="Times New Roman"/>
              </a:rPr>
              <a:t>(la punctul l)</a:t>
            </a:r>
            <a:r>
              <a:rPr lang="ro-RO" sz="1400" b="1" dirty="0">
                <a:solidFill>
                  <a:srgbClr val="192D3A"/>
                </a:solidFill>
                <a:latin typeface="Times New Roman"/>
                <a:ea typeface="Times New Roman"/>
                <a:cs typeface="Times New Roman"/>
                <a:sym typeface="Times New Roman"/>
              </a:rPr>
              <a:t>.</a:t>
            </a:r>
          </a:p>
          <a:p>
            <a:pPr marL="285750" marR="0" lvl="0" indent="-285750" algn="just" rtl="0">
              <a:lnSpc>
                <a:spcPct val="100000"/>
              </a:lnSpc>
              <a:spcBef>
                <a:spcPts val="0"/>
              </a:spcBef>
              <a:spcAft>
                <a:spcPts val="0"/>
              </a:spcAft>
              <a:buFont typeface="Wingdings" panose="05000000000000000000" pitchFamily="2" charset="2"/>
              <a:buChar char="q"/>
            </a:pPr>
            <a:endParaRPr sz="1400" dirty="0"/>
          </a:p>
          <a:p>
            <a:pPr marL="0" marR="0" lvl="0" indent="0" algn="just" rtl="0">
              <a:lnSpc>
                <a:spcPct val="100000"/>
              </a:lnSpc>
              <a:spcBef>
                <a:spcPts val="0"/>
              </a:spcBef>
              <a:spcAft>
                <a:spcPts val="0"/>
              </a:spcAft>
              <a:buNone/>
            </a:pPr>
            <a:endParaRPr sz="14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1800" b="0" i="0" u="none" strike="noStrike" cap="none" dirty="0">
              <a:solidFill>
                <a:srgbClr val="192D3A"/>
              </a:solidFill>
              <a:latin typeface="Times New Roman"/>
              <a:ea typeface="Times New Roman"/>
              <a:cs typeface="Times New Roman"/>
              <a:sym typeface="Times New Roman"/>
            </a:endParaRPr>
          </a:p>
        </p:txBody>
      </p:sp>
      <p:pic>
        <p:nvPicPr>
          <p:cNvPr id="258" name="Google Shape;258;p20"/>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F2BDA702-7F77-416D-B1E3-4C21D5DCEFC6}"/>
              </a:ext>
            </a:extLst>
          </p:cNvPr>
          <p:cNvPicPr>
            <a:picLocks noChangeAspect="1"/>
          </p:cNvPicPr>
          <p:nvPr/>
        </p:nvPicPr>
        <p:blipFill>
          <a:blip r:embed="rId4"/>
          <a:stretch>
            <a:fillRect/>
          </a:stretch>
        </p:blipFill>
        <p:spPr>
          <a:xfrm>
            <a:off x="1772829" y="3622119"/>
            <a:ext cx="5182323" cy="352474"/>
          </a:xfrm>
          <a:prstGeom prst="rect">
            <a:avLst/>
          </a:prstGeom>
        </p:spPr>
      </p:pic>
      <p:pic>
        <p:nvPicPr>
          <p:cNvPr id="5" name="Picture 4">
            <a:extLst>
              <a:ext uri="{FF2B5EF4-FFF2-40B4-BE49-F238E27FC236}">
                <a16:creationId xmlns:a16="http://schemas.microsoft.com/office/drawing/2014/main" id="{0B2E045F-1909-4143-8A2E-72A1531D38A5}"/>
              </a:ext>
            </a:extLst>
          </p:cNvPr>
          <p:cNvPicPr>
            <a:picLocks noChangeAspect="1"/>
          </p:cNvPicPr>
          <p:nvPr/>
        </p:nvPicPr>
        <p:blipFill>
          <a:blip r:embed="rId5"/>
          <a:stretch>
            <a:fillRect/>
          </a:stretch>
        </p:blipFill>
        <p:spPr>
          <a:xfrm>
            <a:off x="1782355" y="4565731"/>
            <a:ext cx="5172797" cy="381053"/>
          </a:xfrm>
          <a:prstGeom prst="rect">
            <a:avLst/>
          </a:prstGeom>
        </p:spPr>
      </p:pic>
      <p:pic>
        <p:nvPicPr>
          <p:cNvPr id="7" name="Picture 6">
            <a:extLst>
              <a:ext uri="{FF2B5EF4-FFF2-40B4-BE49-F238E27FC236}">
                <a16:creationId xmlns:a16="http://schemas.microsoft.com/office/drawing/2014/main" id="{500092ED-AC75-4B3C-A0C0-75E0FC4DA5DD}"/>
              </a:ext>
            </a:extLst>
          </p:cNvPr>
          <p:cNvPicPr>
            <a:picLocks noChangeAspect="1"/>
          </p:cNvPicPr>
          <p:nvPr/>
        </p:nvPicPr>
        <p:blipFill>
          <a:blip r:embed="rId6"/>
          <a:stretch>
            <a:fillRect/>
          </a:stretch>
        </p:blipFill>
        <p:spPr>
          <a:xfrm>
            <a:off x="1772829" y="5537922"/>
            <a:ext cx="5068007" cy="58110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0"/>
          <p:cNvSpPr/>
          <p:nvPr/>
        </p:nvSpPr>
        <p:spPr>
          <a:xfrm>
            <a:off x="40554" y="260648"/>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PREGĂTIREA DESCHIDERII SECȚIEI DE VOTARE</a:t>
            </a:r>
            <a:endParaRPr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1 DECEMBRIE</a:t>
            </a:r>
            <a:endParaRPr sz="2000" dirty="0"/>
          </a:p>
          <a:p>
            <a:pPr marL="0" marR="0" lvl="0" indent="0" algn="ctr" rtl="0">
              <a:spcBef>
                <a:spcPts val="0"/>
              </a:spcBef>
              <a:spcAft>
                <a:spcPts val="0"/>
              </a:spcAft>
              <a:buNone/>
            </a:pPr>
            <a:r>
              <a:rPr lang="ro-RO" sz="2000" b="1" i="0" strike="noStrike" cap="none" dirty="0">
                <a:solidFill>
                  <a:srgbClr val="192D3A"/>
                </a:solidFill>
                <a:latin typeface="Times New Roman"/>
                <a:ea typeface="Times New Roman"/>
                <a:cs typeface="Times New Roman"/>
                <a:sym typeface="Times New Roman"/>
              </a:rPr>
              <a:t>Operațiuni ce trebuie efectuate în intervalul orar 06:00 – 07:00 </a:t>
            </a:r>
            <a:endParaRPr lang="ro-RO" sz="2000" dirty="0"/>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82 din Legea nr. 208/2015, cu modificările și completările ulterioare)</a:t>
            </a:r>
            <a:endParaRPr dirty="0"/>
          </a:p>
          <a:p>
            <a:pPr marL="0" marR="0" lvl="0" indent="0" algn="ctr" rtl="0">
              <a:spcBef>
                <a:spcPts val="0"/>
              </a:spcBef>
              <a:spcAft>
                <a:spcPts val="0"/>
              </a:spcAft>
              <a:buNone/>
            </a:pPr>
            <a:endParaRPr sz="1400" b="0" i="1" u="none" strike="noStrike" cap="none" dirty="0">
              <a:solidFill>
                <a:srgbClr val="002060"/>
              </a:solidFill>
              <a:latin typeface="Times New Roman"/>
              <a:ea typeface="Times New Roman"/>
              <a:cs typeface="Times New Roman"/>
              <a:sym typeface="Times New Roman"/>
            </a:endParaRPr>
          </a:p>
        </p:txBody>
      </p:sp>
      <p:sp>
        <p:nvSpPr>
          <p:cNvPr id="257" name="Google Shape;257;p20"/>
          <p:cNvSpPr/>
          <p:nvPr/>
        </p:nvSpPr>
        <p:spPr>
          <a:xfrm>
            <a:off x="110033" y="1934336"/>
            <a:ext cx="8923934" cy="3754834"/>
          </a:xfrm>
          <a:prstGeom prst="rect">
            <a:avLst/>
          </a:prstGeom>
          <a:noFill/>
          <a:ln>
            <a:noFill/>
          </a:ln>
        </p:spPr>
        <p:txBody>
          <a:bodyPr spcFirstLastPara="1" wrap="square" lIns="91425" tIns="45700" rIns="91425" bIns="45700" anchor="ctr" anchorCtr="0">
            <a:spAutoFit/>
          </a:bodyPr>
          <a:lstStyle/>
          <a:p>
            <a:pPr algn="just"/>
            <a:r>
              <a:rPr lang="ro-RO" sz="1400" b="1" i="0" u="none" strike="noStrike" cap="none" dirty="0">
                <a:solidFill>
                  <a:srgbClr val="192D3A"/>
                </a:solidFill>
                <a:latin typeface="Times New Roman"/>
                <a:ea typeface="Times New Roman"/>
                <a:cs typeface="Times New Roman"/>
                <a:sym typeface="Times New Roman"/>
              </a:rPr>
              <a:t>4</a:t>
            </a:r>
            <a:r>
              <a:rPr lang="ro-RO" sz="1400" i="0" u="none" strike="noStrike" cap="none" dirty="0">
                <a:solidFill>
                  <a:srgbClr val="192D3A"/>
                </a:solidFill>
                <a:latin typeface="Times New Roman"/>
                <a:ea typeface="Times New Roman"/>
                <a:cs typeface="Times New Roman"/>
                <a:sym typeface="Times New Roman"/>
              </a:rPr>
              <a:t>.</a:t>
            </a:r>
            <a:r>
              <a:rPr lang="ro-RO" sz="1400" b="1" i="0" u="none" strike="noStrike" cap="none" dirty="0">
                <a:solidFill>
                  <a:srgbClr val="192D3A"/>
                </a:solidFill>
                <a:latin typeface="Times New Roman"/>
                <a:ea typeface="Times New Roman"/>
                <a:cs typeface="Times New Roman"/>
                <a:sym typeface="Times New Roman"/>
              </a:rPr>
              <a:t> închideți </a:t>
            </a:r>
            <a:r>
              <a:rPr lang="ro-RO" sz="1400" b="1" i="0" u="none" strike="noStrike" cap="none" dirty="0" err="1">
                <a:solidFill>
                  <a:srgbClr val="192D3A"/>
                </a:solidFill>
                <a:latin typeface="Times New Roman"/>
                <a:ea typeface="Times New Roman"/>
                <a:cs typeface="Times New Roman"/>
                <a:sym typeface="Times New Roman"/>
              </a:rPr>
              <a:t>şi</a:t>
            </a:r>
            <a:r>
              <a:rPr lang="ro-RO" sz="1400" b="1" i="0" u="none" strike="noStrike" cap="none" dirty="0">
                <a:solidFill>
                  <a:srgbClr val="192D3A"/>
                </a:solidFill>
                <a:latin typeface="Times New Roman"/>
                <a:ea typeface="Times New Roman"/>
                <a:cs typeface="Times New Roman"/>
                <a:sym typeface="Times New Roman"/>
              </a:rPr>
              <a:t> sigilați urnele de vot </a:t>
            </a:r>
          </a:p>
          <a:p>
            <a:pPr algn="just"/>
            <a:r>
              <a:rPr lang="ro-RO" sz="1400" b="1" dirty="0">
                <a:solidFill>
                  <a:srgbClr val="192D3A"/>
                </a:solidFill>
                <a:latin typeface="Times New Roman"/>
                <a:ea typeface="Times New Roman"/>
                <a:cs typeface="Times New Roman"/>
                <a:sym typeface="Times New Roman"/>
              </a:rPr>
              <a:t>Sigilarea se poate face </a:t>
            </a:r>
            <a:r>
              <a:rPr lang="ro-RO" sz="1400" b="1" i="0" u="none" strike="noStrike" cap="none" dirty="0">
                <a:solidFill>
                  <a:srgbClr val="192D3A"/>
                </a:solidFill>
                <a:latin typeface="Times New Roman"/>
                <a:ea typeface="Times New Roman"/>
                <a:cs typeface="Times New Roman"/>
                <a:sym typeface="Times New Roman"/>
              </a:rPr>
              <a:t>prin lipirea de benzi de hârtie, pe care le semnați după ce aplicați, în prealabil, ștampila de control</a:t>
            </a:r>
            <a:r>
              <a:rPr lang="ro-RO" sz="1400" b="0" i="0" u="none" strike="noStrike" cap="none" dirty="0">
                <a:solidFill>
                  <a:srgbClr val="192D3A"/>
                </a:solidFill>
                <a:latin typeface="Times New Roman"/>
                <a:ea typeface="Times New Roman"/>
                <a:cs typeface="Times New Roman"/>
                <a:sym typeface="Times New Roman"/>
              </a:rPr>
              <a:t>, după ce vă asigurați că acestea sunt goale;</a:t>
            </a:r>
          </a:p>
          <a:p>
            <a:pPr algn="just"/>
            <a:endParaRPr lang="ro-RO" sz="1400" dirty="0">
              <a:solidFill>
                <a:srgbClr val="FF0000"/>
              </a:solidFill>
              <a:latin typeface="Times New Roman"/>
              <a:cs typeface="Times New Roman"/>
              <a:sym typeface="Times New Roman"/>
            </a:endParaRPr>
          </a:p>
          <a:p>
            <a:pPr algn="just"/>
            <a:r>
              <a:rPr lang="ro-RO" sz="1400" b="1" dirty="0">
                <a:solidFill>
                  <a:srgbClr val="FF0000"/>
                </a:solidFill>
                <a:latin typeface="Times New Roman"/>
                <a:cs typeface="Times New Roman"/>
                <a:sym typeface="Times New Roman"/>
              </a:rPr>
              <a:t>ATENȚIE</a:t>
            </a:r>
          </a:p>
          <a:p>
            <a:pPr algn="just"/>
            <a:endParaRPr lang="ro-RO" sz="1400" b="1" dirty="0">
              <a:solidFill>
                <a:srgbClr val="FF0000"/>
              </a:solidFill>
              <a:latin typeface="Times New Roman"/>
              <a:cs typeface="Times New Roman"/>
              <a:sym typeface="Times New Roman"/>
            </a:endParaRPr>
          </a:p>
          <a:p>
            <a:pPr algn="just"/>
            <a:r>
              <a:rPr lang="ro-RO" sz="1400" b="1" dirty="0">
                <a:solidFill>
                  <a:srgbClr val="192D3A"/>
                </a:solidFill>
                <a:latin typeface="Times New Roman"/>
                <a:cs typeface="Times New Roman"/>
                <a:sym typeface="Times New Roman"/>
              </a:rPr>
              <a:t>După sigilarea urnelor, acestea rămân sigilate până la închiderea votării!</a:t>
            </a:r>
            <a:endParaRPr lang="ro-RO" sz="1400" b="0" i="0" u="none" strike="noStrike" cap="none" dirty="0">
              <a:solidFill>
                <a:srgbClr val="192D3A"/>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it-IT" sz="1400" b="1" i="0" u="none" strike="noStrike" cap="none" dirty="0">
                <a:solidFill>
                  <a:srgbClr val="192D3A"/>
                </a:solidFill>
                <a:latin typeface="Times New Roman"/>
                <a:ea typeface="Times New Roman"/>
                <a:cs typeface="Times New Roman"/>
                <a:sym typeface="Times New Roman"/>
              </a:rPr>
              <a:t>5. afişaţi la loc vizibil</a:t>
            </a:r>
            <a:r>
              <a:rPr lang="it-IT" sz="1400" b="0" i="0" u="none" strike="noStrike" cap="none" dirty="0">
                <a:solidFill>
                  <a:srgbClr val="192D3A"/>
                </a:solidFill>
                <a:latin typeface="Times New Roman"/>
                <a:ea typeface="Times New Roman"/>
                <a:cs typeface="Times New Roman"/>
                <a:sym typeface="Times New Roman"/>
              </a:rPr>
              <a:t>, la sediul secţiei de votare </a:t>
            </a:r>
            <a:r>
              <a:rPr lang="it-IT" sz="1400" i="0" u="none" strike="noStrike" cap="none" dirty="0">
                <a:solidFill>
                  <a:srgbClr val="192D3A"/>
                </a:solidFill>
                <a:latin typeface="Times New Roman"/>
                <a:ea typeface="Times New Roman"/>
                <a:cs typeface="Times New Roman"/>
                <a:sym typeface="Times New Roman"/>
              </a:rPr>
              <a:t>ora la care începe</a:t>
            </a:r>
            <a:r>
              <a:rPr lang="it-IT" sz="1400" b="0" i="0" u="none" strike="noStrike" cap="none" dirty="0">
                <a:solidFill>
                  <a:srgbClr val="192D3A"/>
                </a:solidFill>
                <a:latin typeface="Times New Roman"/>
                <a:ea typeface="Times New Roman"/>
                <a:cs typeface="Times New Roman"/>
                <a:sym typeface="Times New Roman"/>
              </a:rPr>
              <a:t>, respectiv se încheie votarea;</a:t>
            </a:r>
            <a:endParaRPr sz="1400" b="0" i="0" u="none" strike="noStrike" cap="none" dirty="0">
              <a:solidFill>
                <a:srgbClr val="192D3A"/>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6. să </a:t>
            </a:r>
            <a:r>
              <a:rPr lang="ro-RO" sz="1400" b="1" i="0" u="none" strike="noStrike" cap="none" dirty="0" err="1">
                <a:solidFill>
                  <a:srgbClr val="192D3A"/>
                </a:solidFill>
                <a:latin typeface="Times New Roman"/>
                <a:ea typeface="Times New Roman"/>
                <a:cs typeface="Times New Roman"/>
                <a:sym typeface="Times New Roman"/>
              </a:rPr>
              <a:t>luaţi</a:t>
            </a:r>
            <a:r>
              <a:rPr lang="ro-RO" sz="1400" b="1" i="0" u="none" strike="noStrike" cap="none" dirty="0">
                <a:solidFill>
                  <a:srgbClr val="192D3A"/>
                </a:solidFill>
                <a:latin typeface="Times New Roman"/>
                <a:ea typeface="Times New Roman"/>
                <a:cs typeface="Times New Roman"/>
                <a:sym typeface="Times New Roman"/>
              </a:rPr>
              <a:t> măsurile necesare pentru ca alegerile să decurgă în bune </a:t>
            </a:r>
            <a:r>
              <a:rPr lang="ro-RO" sz="1400" b="1" i="0" u="none" strike="noStrike" cap="none" dirty="0" err="1">
                <a:solidFill>
                  <a:srgbClr val="192D3A"/>
                </a:solidFill>
                <a:latin typeface="Times New Roman"/>
                <a:ea typeface="Times New Roman"/>
                <a:cs typeface="Times New Roman"/>
                <a:sym typeface="Times New Roman"/>
              </a:rPr>
              <a:t>condiţii</a:t>
            </a:r>
            <a:r>
              <a:rPr lang="ro-RO" sz="1400" b="0" i="0" u="none" strike="noStrike" cap="none" dirty="0">
                <a:solidFill>
                  <a:srgbClr val="192D3A"/>
                </a:solidFill>
                <a:latin typeface="Times New Roman"/>
                <a:ea typeface="Times New Roman"/>
                <a:cs typeface="Times New Roman"/>
                <a:sym typeface="Times New Roman"/>
              </a:rPr>
              <a:t>, inclusiv în afara localului de vot, în sediul </a:t>
            </a:r>
            <a:r>
              <a:rPr lang="ro-RO" sz="1400" b="0" i="0" u="none" strike="noStrike" cap="none" dirty="0" err="1">
                <a:solidFill>
                  <a:srgbClr val="192D3A"/>
                </a:solidFill>
                <a:latin typeface="Times New Roman"/>
                <a:ea typeface="Times New Roman"/>
                <a:cs typeface="Times New Roman"/>
                <a:sym typeface="Times New Roman"/>
              </a:rPr>
              <a:t>secţiei</a:t>
            </a:r>
            <a:r>
              <a:rPr lang="ro-RO" sz="1400" b="0" i="0" u="none" strike="noStrike" cap="none" dirty="0">
                <a:solidFill>
                  <a:srgbClr val="192D3A"/>
                </a:solidFill>
                <a:latin typeface="Times New Roman"/>
                <a:ea typeface="Times New Roman"/>
                <a:cs typeface="Times New Roman"/>
                <a:sym typeface="Times New Roman"/>
              </a:rPr>
              <a:t> de votare, în curtea acestuia, în intrările în curte, în jurul sediului </a:t>
            </a:r>
            <a:r>
              <a:rPr lang="ro-RO" sz="1400" b="0" i="0" u="none" strike="noStrike" cap="none" dirty="0" err="1">
                <a:solidFill>
                  <a:srgbClr val="192D3A"/>
                </a:solidFill>
                <a:latin typeface="Times New Roman"/>
                <a:ea typeface="Times New Roman"/>
                <a:cs typeface="Times New Roman"/>
                <a:sym typeface="Times New Roman"/>
              </a:rPr>
              <a:t>secţiei</a:t>
            </a:r>
            <a:r>
              <a:rPr lang="ro-RO" sz="1400" b="0" i="0" u="none" strike="noStrike" cap="none" dirty="0">
                <a:solidFill>
                  <a:srgbClr val="192D3A"/>
                </a:solidFill>
                <a:latin typeface="Times New Roman"/>
                <a:ea typeface="Times New Roman"/>
                <a:cs typeface="Times New Roman"/>
                <a:sym typeface="Times New Roman"/>
              </a:rPr>
              <a:t> de votare, precum </a:t>
            </a:r>
            <a:r>
              <a:rPr lang="ro-RO" sz="1400" b="0" i="0" u="none" strike="noStrike" cap="none" dirty="0" err="1">
                <a:solidFill>
                  <a:srgbClr val="192D3A"/>
                </a:solidFill>
                <a:latin typeface="Times New Roman"/>
                <a:ea typeface="Times New Roman"/>
                <a:cs typeface="Times New Roman"/>
                <a:sym typeface="Times New Roman"/>
              </a:rPr>
              <a:t>şi</a:t>
            </a:r>
            <a:r>
              <a:rPr lang="ro-RO" sz="1400" b="0" i="0" u="none" strike="noStrike" cap="none" dirty="0">
                <a:solidFill>
                  <a:srgbClr val="192D3A"/>
                </a:solidFill>
                <a:latin typeface="Times New Roman"/>
                <a:ea typeface="Times New Roman"/>
                <a:cs typeface="Times New Roman"/>
                <a:sym typeface="Times New Roman"/>
              </a:rPr>
              <a:t> pe străzi </a:t>
            </a:r>
            <a:r>
              <a:rPr lang="ro-RO" sz="1400" b="0" i="0" u="none" strike="noStrike" cap="none" dirty="0" err="1">
                <a:solidFill>
                  <a:srgbClr val="192D3A"/>
                </a:solidFill>
                <a:latin typeface="Times New Roman"/>
                <a:ea typeface="Times New Roman"/>
                <a:cs typeface="Times New Roman"/>
                <a:sym typeface="Times New Roman"/>
              </a:rPr>
              <a:t>şi</a:t>
            </a:r>
            <a:r>
              <a:rPr lang="ro-RO" sz="1400" b="0" i="0" u="none" strike="noStrike" cap="none" dirty="0">
                <a:solidFill>
                  <a:srgbClr val="192D3A"/>
                </a:solidFill>
                <a:latin typeface="Times New Roman"/>
                <a:ea typeface="Times New Roman"/>
                <a:cs typeface="Times New Roman"/>
                <a:sym typeface="Times New Roman"/>
              </a:rPr>
              <a:t> în </a:t>
            </a:r>
            <a:r>
              <a:rPr lang="ro-RO" sz="1400" b="0" i="0" u="none" strike="noStrike" cap="none" dirty="0" err="1">
                <a:solidFill>
                  <a:srgbClr val="192D3A"/>
                </a:solidFill>
                <a:latin typeface="Times New Roman"/>
                <a:ea typeface="Times New Roman"/>
                <a:cs typeface="Times New Roman"/>
                <a:sym typeface="Times New Roman"/>
              </a:rPr>
              <a:t>pieţe</a:t>
            </a:r>
            <a:r>
              <a:rPr lang="ro-RO" sz="1400" b="0" i="0" u="none" strike="noStrike" cap="none" dirty="0">
                <a:solidFill>
                  <a:srgbClr val="192D3A"/>
                </a:solidFill>
                <a:latin typeface="Times New Roman"/>
                <a:ea typeface="Times New Roman"/>
                <a:cs typeface="Times New Roman"/>
                <a:sym typeface="Times New Roman"/>
              </a:rPr>
              <a:t> publice până la o </a:t>
            </a:r>
            <a:r>
              <a:rPr lang="ro-RO" sz="1400" b="0" i="0" u="none" strike="noStrike" cap="none" dirty="0" err="1">
                <a:solidFill>
                  <a:srgbClr val="192D3A"/>
                </a:solidFill>
                <a:latin typeface="Times New Roman"/>
                <a:ea typeface="Times New Roman"/>
                <a:cs typeface="Times New Roman"/>
                <a:sym typeface="Times New Roman"/>
              </a:rPr>
              <a:t>distanţă</a:t>
            </a:r>
            <a:r>
              <a:rPr lang="ro-RO" sz="1400" b="0" i="0" u="none" strike="noStrike" cap="none" dirty="0">
                <a:solidFill>
                  <a:srgbClr val="192D3A"/>
                </a:solidFill>
                <a:latin typeface="Times New Roman"/>
                <a:ea typeface="Times New Roman"/>
                <a:cs typeface="Times New Roman"/>
                <a:sym typeface="Times New Roman"/>
              </a:rPr>
              <a:t> de </a:t>
            </a:r>
            <a:r>
              <a:rPr lang="ro-RO" sz="1400" b="1" i="0" u="none" strike="noStrike" cap="none" dirty="0">
                <a:solidFill>
                  <a:srgbClr val="192D3A"/>
                </a:solidFill>
                <a:latin typeface="Times New Roman"/>
                <a:ea typeface="Times New Roman"/>
                <a:cs typeface="Times New Roman"/>
                <a:sym typeface="Times New Roman"/>
              </a:rPr>
              <a:t>50 m;</a:t>
            </a:r>
          </a:p>
          <a:p>
            <a:pPr marL="0" marR="0" lvl="0" indent="0" algn="just" rtl="0">
              <a:lnSpc>
                <a:spcPct val="100000"/>
              </a:lnSpc>
              <a:spcBef>
                <a:spcPts val="0"/>
              </a:spcBef>
              <a:spcAft>
                <a:spcPts val="0"/>
              </a:spcAft>
              <a:buNone/>
            </a:pPr>
            <a:r>
              <a:rPr lang="en-US" sz="1400" b="1" dirty="0">
                <a:solidFill>
                  <a:srgbClr val="192D3A"/>
                </a:solidFill>
                <a:latin typeface="Times New Roman"/>
                <a:ea typeface="Times New Roman"/>
                <a:cs typeface="Times New Roman"/>
                <a:sym typeface="Times New Roman"/>
              </a:rPr>
              <a:t>7</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asiguraţi</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aplicarea</a:t>
            </a:r>
            <a:r>
              <a:rPr lang="en-US" sz="1400" b="1"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ştampilei</a:t>
            </a:r>
            <a:r>
              <a:rPr lang="en-US" sz="1400" b="0" i="0" u="none" strike="noStrike" cap="none" dirty="0">
                <a:solidFill>
                  <a:srgbClr val="192D3A"/>
                </a:solidFill>
                <a:latin typeface="Times New Roman"/>
                <a:ea typeface="Times New Roman"/>
                <a:cs typeface="Times New Roman"/>
                <a:sym typeface="Times New Roman"/>
              </a:rPr>
              <a:t> de control </a:t>
            </a:r>
            <a:r>
              <a:rPr lang="en-US" sz="1400" b="1" i="0" u="none" strike="noStrike" cap="none" dirty="0">
                <a:solidFill>
                  <a:srgbClr val="192D3A"/>
                </a:solidFill>
                <a:latin typeface="Times New Roman"/>
                <a:ea typeface="Times New Roman"/>
                <a:cs typeface="Times New Roman"/>
                <a:sym typeface="Times New Roman"/>
              </a:rPr>
              <a:t>pe ultima </a:t>
            </a:r>
            <a:r>
              <a:rPr lang="en-US" sz="1400" b="1" i="0" u="none" strike="noStrike" cap="none" dirty="0" err="1">
                <a:solidFill>
                  <a:srgbClr val="192D3A"/>
                </a:solidFill>
                <a:latin typeface="Times New Roman"/>
                <a:ea typeface="Times New Roman"/>
                <a:cs typeface="Times New Roman"/>
                <a:sym typeface="Times New Roman"/>
              </a:rPr>
              <a:t>pagină</a:t>
            </a:r>
            <a:r>
              <a:rPr lang="en-US" sz="1400" b="0" i="0" u="none" strike="noStrike" cap="none" dirty="0">
                <a:solidFill>
                  <a:srgbClr val="192D3A"/>
                </a:solidFill>
                <a:latin typeface="Times New Roman"/>
                <a:ea typeface="Times New Roman"/>
                <a:cs typeface="Times New Roman"/>
                <a:sym typeface="Times New Roman"/>
              </a:rPr>
              <a:t> a </a:t>
            </a:r>
            <a:r>
              <a:rPr lang="en-US" sz="1400" b="0" i="0" u="none" strike="noStrike" cap="none" dirty="0" err="1">
                <a:solidFill>
                  <a:srgbClr val="192D3A"/>
                </a:solidFill>
                <a:latin typeface="Times New Roman"/>
                <a:ea typeface="Times New Roman"/>
                <a:cs typeface="Times New Roman"/>
                <a:sym typeface="Times New Roman"/>
              </a:rPr>
              <a:t>fiecărui</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buletin</a:t>
            </a:r>
            <a:r>
              <a:rPr lang="en-US" sz="1400" b="0" i="0" u="none" strike="noStrike" cap="none" dirty="0">
                <a:solidFill>
                  <a:srgbClr val="192D3A"/>
                </a:solidFill>
                <a:latin typeface="Times New Roman"/>
                <a:ea typeface="Times New Roman"/>
                <a:cs typeface="Times New Roman"/>
                <a:sym typeface="Times New Roman"/>
              </a:rPr>
              <a:t> de </a:t>
            </a:r>
            <a:r>
              <a:rPr lang="en-US" sz="1400" b="0" i="0" u="none" strike="noStrike" cap="none" dirty="0" err="1">
                <a:solidFill>
                  <a:srgbClr val="192D3A"/>
                </a:solidFill>
                <a:latin typeface="Times New Roman"/>
                <a:ea typeface="Times New Roman"/>
                <a:cs typeface="Times New Roman"/>
                <a:sym typeface="Times New Roman"/>
              </a:rPr>
              <a:t>vot</a:t>
            </a:r>
            <a:r>
              <a:rPr lang="en-US" sz="1400" b="0" i="0" u="none" strike="noStrike" cap="none" dirty="0">
                <a:solidFill>
                  <a:srgbClr val="192D3A"/>
                </a:solidFill>
                <a:latin typeface="Times New Roman"/>
                <a:ea typeface="Times New Roman"/>
                <a:cs typeface="Times New Roman"/>
                <a:sym typeface="Times New Roman"/>
              </a:rPr>
              <a:t>,</a:t>
            </a:r>
            <a:r>
              <a:rPr lang="en-US" sz="1400" b="1" i="0" u="none" strike="noStrike" cap="none" dirty="0">
                <a:solidFill>
                  <a:srgbClr val="192D3A"/>
                </a:solidFill>
                <a:latin typeface="Times New Roman"/>
                <a:ea typeface="Times New Roman"/>
                <a:cs typeface="Times New Roman"/>
                <a:sym typeface="Times New Roman"/>
              </a:rPr>
              <a:t> pe </a:t>
            </a:r>
            <a:r>
              <a:rPr lang="en-US" sz="1400" b="1" i="0" u="none" strike="noStrike" cap="none" dirty="0" err="1">
                <a:solidFill>
                  <a:srgbClr val="192D3A"/>
                </a:solidFill>
                <a:latin typeface="Times New Roman"/>
                <a:ea typeface="Times New Roman"/>
                <a:cs typeface="Times New Roman"/>
                <a:sym typeface="Times New Roman"/>
              </a:rPr>
              <a:t>măsură</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ce</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deschideţi</a:t>
            </a:r>
            <a:r>
              <a:rPr lang="en-US" sz="1400" b="1"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pachetele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sigilate</a:t>
            </a:r>
            <a:r>
              <a:rPr lang="en-US" sz="1400" b="0" i="0" u="none" strike="noStrike" cap="none" dirty="0">
                <a:solidFill>
                  <a:srgbClr val="192D3A"/>
                </a:solidFill>
                <a:latin typeface="Times New Roman"/>
                <a:ea typeface="Times New Roman"/>
                <a:cs typeface="Times New Roman"/>
                <a:sym typeface="Times New Roman"/>
              </a:rPr>
              <a:t> cu </a:t>
            </a:r>
            <a:r>
              <a:rPr lang="en-US" sz="1400" b="0" i="0" u="none" strike="noStrike" cap="none" dirty="0" err="1">
                <a:solidFill>
                  <a:srgbClr val="192D3A"/>
                </a:solidFill>
                <a:latin typeface="Times New Roman"/>
                <a:ea typeface="Times New Roman"/>
                <a:cs typeface="Times New Roman"/>
                <a:sym typeface="Times New Roman"/>
              </a:rPr>
              <a:t>buletinele</a:t>
            </a:r>
            <a:r>
              <a:rPr lang="en-US" sz="1400" b="0" i="0" u="none" strike="noStrike" cap="none" dirty="0">
                <a:solidFill>
                  <a:srgbClr val="192D3A"/>
                </a:solidFill>
                <a:latin typeface="Times New Roman"/>
                <a:ea typeface="Times New Roman"/>
                <a:cs typeface="Times New Roman"/>
                <a:sym typeface="Times New Roman"/>
              </a:rPr>
              <a:t> de </a:t>
            </a:r>
            <a:r>
              <a:rPr lang="en-US" sz="1400" b="0" i="0" u="none" strike="noStrike" cap="none" dirty="0" err="1">
                <a:solidFill>
                  <a:srgbClr val="192D3A"/>
                </a:solidFill>
                <a:latin typeface="Times New Roman"/>
                <a:ea typeface="Times New Roman"/>
                <a:cs typeface="Times New Roman"/>
                <a:sym typeface="Times New Roman"/>
              </a:rPr>
              <a:t>vot</a:t>
            </a:r>
            <a:r>
              <a:rPr lang="en-US" sz="1400" b="0" i="0" u="none" strike="noStrike" cap="none" dirty="0">
                <a:solidFill>
                  <a:srgbClr val="192D3A"/>
                </a:solidFill>
                <a:latin typeface="Times New Roman"/>
                <a:ea typeface="Times New Roman"/>
                <a:cs typeface="Times New Roman"/>
                <a:sym typeface="Times New Roman"/>
              </a:rPr>
              <a:t>;</a:t>
            </a:r>
            <a:endParaRPr lang="ro-RO" sz="1400" b="0" i="0" u="none" strike="noStrike" cap="none" dirty="0">
              <a:solidFill>
                <a:srgbClr val="192D3A"/>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lang="ro-RO" sz="1400" b="0" i="0" u="none" strike="noStrike" cap="none" dirty="0">
              <a:solidFill>
                <a:srgbClr val="192D3A"/>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ro-RO" sz="1400" dirty="0">
                <a:solidFill>
                  <a:srgbClr val="192D3A"/>
                </a:solidFill>
                <a:latin typeface="Times New Roman"/>
                <a:cs typeface="Times New Roman"/>
                <a:sym typeface="Times New Roman"/>
              </a:rPr>
              <a:t>Atenție! </a:t>
            </a:r>
          </a:p>
          <a:p>
            <a:pPr marL="0" marR="0" lvl="0" indent="0" algn="just" rtl="0">
              <a:lnSpc>
                <a:spcPct val="100000"/>
              </a:lnSpc>
              <a:spcBef>
                <a:spcPts val="0"/>
              </a:spcBef>
              <a:spcAft>
                <a:spcPts val="0"/>
              </a:spcAft>
              <a:buNone/>
            </a:pPr>
            <a:r>
              <a:rPr lang="ro-RO" sz="1400" dirty="0">
                <a:solidFill>
                  <a:srgbClr val="192D3A"/>
                </a:solidFill>
                <a:latin typeface="Times New Roman"/>
                <a:cs typeface="Times New Roman"/>
                <a:sym typeface="Times New Roman"/>
              </a:rPr>
              <a:t>Verificați modul de ambalare a buletinelor de vot, asigurându-vă că acestea nu sunt grupate în momentul aplicării ștampilei de control.</a:t>
            </a:r>
            <a:endParaRPr lang="en-US" sz="1400" dirty="0"/>
          </a:p>
        </p:txBody>
      </p:sp>
      <p:pic>
        <p:nvPicPr>
          <p:cNvPr id="258" name="Google Shape;258;p20"/>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222BC6A9-032C-4866-BD09-E18A1673FD6A}"/>
              </a:ext>
            </a:extLst>
          </p:cNvPr>
          <p:cNvPicPr>
            <a:picLocks noChangeAspect="1"/>
          </p:cNvPicPr>
          <p:nvPr/>
        </p:nvPicPr>
        <p:blipFill>
          <a:blip r:embed="rId4"/>
          <a:stretch>
            <a:fillRect/>
          </a:stretch>
        </p:blipFill>
        <p:spPr>
          <a:xfrm>
            <a:off x="3495801" y="5543367"/>
            <a:ext cx="1571844" cy="1314633"/>
          </a:xfrm>
          <a:prstGeom prst="rect">
            <a:avLst/>
          </a:prstGeom>
        </p:spPr>
      </p:pic>
    </p:spTree>
    <p:extLst>
      <p:ext uri="{BB962C8B-B14F-4D97-AF65-F5344CB8AC3E}">
        <p14:creationId xmlns:p14="http://schemas.microsoft.com/office/powerpoint/2010/main" val="1719483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VOTAREA</a:t>
            </a:r>
            <a:endParaRPr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a:t>
            </a:r>
            <a:r>
              <a:rPr lang="ro-RO" sz="2000" b="1" dirty="0">
                <a:solidFill>
                  <a:srgbClr val="192D3A"/>
                </a:solidFill>
                <a:latin typeface="Times New Roman"/>
                <a:ea typeface="Times New Roman"/>
                <a:cs typeface="Times New Roman"/>
                <a:sym typeface="Times New Roman"/>
              </a:rPr>
              <a:t>1 </a:t>
            </a:r>
            <a:r>
              <a:rPr lang="ro-RO" sz="2000" b="1" i="0" u="none" strike="noStrike" cap="none" dirty="0">
                <a:solidFill>
                  <a:srgbClr val="192D3A"/>
                </a:solidFill>
                <a:latin typeface="Times New Roman"/>
                <a:ea typeface="Times New Roman"/>
                <a:cs typeface="Times New Roman"/>
                <a:sym typeface="Times New Roman"/>
              </a:rPr>
              <a:t>DECEMBRIE</a:t>
            </a:r>
            <a:endParaRPr sz="2000" dirty="0"/>
          </a:p>
          <a:p>
            <a:pPr marL="0" marR="0" lvl="0" indent="0" algn="ctr" rtl="0">
              <a:spcBef>
                <a:spcPts val="0"/>
              </a:spcBef>
              <a:spcAft>
                <a:spcPts val="0"/>
              </a:spcAft>
              <a:buNone/>
            </a:pPr>
            <a:r>
              <a:rPr lang="ro-RO" sz="2000" b="1" i="0" strike="noStrike" cap="none" dirty="0">
                <a:solidFill>
                  <a:srgbClr val="192D3A"/>
                </a:solidFill>
                <a:latin typeface="Times New Roman"/>
                <a:ea typeface="Times New Roman"/>
                <a:cs typeface="Times New Roman"/>
                <a:sym typeface="Times New Roman"/>
              </a:rPr>
              <a:t>Operațiuni ce trebuie efectuate în intervalul orar </a:t>
            </a:r>
            <a:r>
              <a:rPr lang="ro-RO" sz="2000" b="1" i="0" u="none" strike="noStrike" cap="none" dirty="0">
                <a:solidFill>
                  <a:srgbClr val="192D3A"/>
                </a:solidFill>
                <a:latin typeface="Times New Roman"/>
                <a:ea typeface="Times New Roman"/>
                <a:cs typeface="Times New Roman"/>
                <a:sym typeface="Times New Roman"/>
              </a:rPr>
              <a:t>07:00 – 21:00</a:t>
            </a:r>
            <a:endParaRPr sz="2000" dirty="0"/>
          </a:p>
          <a:p>
            <a:pPr marL="0" marR="0" lvl="0" indent="0" algn="ctr" rtl="0">
              <a:spcBef>
                <a:spcPts val="0"/>
              </a:spcBef>
              <a:spcAft>
                <a:spcPts val="0"/>
              </a:spcAft>
              <a:buNone/>
            </a:pPr>
            <a:r>
              <a:rPr lang="ro-RO" sz="1200" b="0" i="1" u="none" strike="noStrike" cap="none" dirty="0">
                <a:latin typeface="Times New Roman"/>
                <a:ea typeface="Times New Roman"/>
                <a:cs typeface="Times New Roman"/>
                <a:sym typeface="Times New Roman"/>
              </a:rPr>
              <a:t>(art. 82 alin. (3) și art. 84 alin. (1),(2), (11) din Legea nr. 208/2015, cu modificările și completările ulterioare</a:t>
            </a:r>
            <a:r>
              <a:rPr lang="ro-RO" sz="1200" i="1" dirty="0">
                <a:latin typeface="Times New Roman"/>
                <a:ea typeface="Times New Roman"/>
                <a:cs typeface="Times New Roman"/>
                <a:sym typeface="Times New Roman"/>
              </a:rPr>
              <a:t>,</a:t>
            </a:r>
            <a:r>
              <a:rPr lang="ro-RO" sz="1200" b="0" i="1" u="none" strike="noStrike" cap="none" dirty="0">
                <a:latin typeface="Times New Roman" panose="02020603050405020304" pitchFamily="18" charset="0"/>
                <a:ea typeface="Times New Roman"/>
                <a:cs typeface="Times New Roman" panose="02020603050405020304" pitchFamily="18" charset="0"/>
                <a:sym typeface="Times New Roman"/>
              </a:rPr>
              <a:t>)</a:t>
            </a:r>
            <a:endParaRPr sz="12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sp>
        <p:nvSpPr>
          <p:cNvPr id="264" name="Google Shape;264;p21"/>
          <p:cNvSpPr txBox="1"/>
          <p:nvPr/>
        </p:nvSpPr>
        <p:spPr>
          <a:xfrm>
            <a:off x="440060" y="2434669"/>
            <a:ext cx="8310240" cy="2677616"/>
          </a:xfrm>
          <a:prstGeom prst="rect">
            <a:avLst/>
          </a:prstGeom>
          <a:noFill/>
          <a:ln>
            <a:noFill/>
          </a:ln>
        </p:spPr>
        <p:txBody>
          <a:bodyPr spcFirstLastPara="1" wrap="square" lIns="91425" tIns="45700" rIns="91425" bIns="45700" anchor="t" anchorCtr="0">
            <a:spAutoFit/>
          </a:bodyPr>
          <a:lstStyle/>
          <a:p>
            <a:pPr algn="ctr"/>
            <a:r>
              <a:rPr lang="ro-RO" sz="2400" b="1" i="0" u="none" strike="noStrike" cap="none" dirty="0">
                <a:solidFill>
                  <a:srgbClr val="192D3A"/>
                </a:solidFill>
                <a:latin typeface="Times New Roman"/>
                <a:ea typeface="Times New Roman"/>
                <a:cs typeface="Times New Roman"/>
                <a:sym typeface="Times New Roman"/>
              </a:rPr>
              <a:t>VOTAREA începe la ora 7:00 şi se încheie la ora 21:00, </a:t>
            </a:r>
          </a:p>
          <a:p>
            <a:pPr algn="ct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cu </a:t>
            </a:r>
            <a:r>
              <a:rPr lang="ro-RO" sz="1200" dirty="0" err="1">
                <a:effectLst/>
                <a:latin typeface="Times New Roman" panose="02020603050405020304" pitchFamily="18" charset="0"/>
                <a:ea typeface="Calibri" panose="020F0502020204030204" pitchFamily="34" charset="0"/>
                <a:cs typeface="Times New Roman" panose="02020603050405020304" pitchFamily="18" charset="0"/>
              </a:rPr>
              <a:t>excepţia</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cazului în care la ora </a:t>
            </a:r>
            <a:r>
              <a:rPr lang="ro-RO" sz="1200" b="1" dirty="0">
                <a:effectLst/>
                <a:latin typeface="Times New Roman" panose="02020603050405020304" pitchFamily="18" charset="0"/>
                <a:ea typeface="Calibri" panose="020F0502020204030204" pitchFamily="34" charset="0"/>
                <a:cs typeface="Times New Roman" panose="02020603050405020304" pitchFamily="18" charset="0"/>
              </a:rPr>
              <a:t>21.00</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se află alegători la coadă în afara localului de vot.</a:t>
            </a:r>
            <a:endParaRPr lang="ro-RO" sz="2400" b="1" i="0" u="none" strike="noStrike" cap="none"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lang="en-US" sz="2400" dirty="0">
              <a:solidFill>
                <a:srgbClr val="192D3A"/>
              </a:solidFill>
            </a:endParaRPr>
          </a:p>
          <a:p>
            <a:pPr marR="0" lvl="0" indent="227013" algn="just" rtl="0">
              <a:spcBef>
                <a:spcPts val="0"/>
              </a:spcBef>
              <a:spcAft>
                <a:spcPts val="0"/>
              </a:spcAft>
              <a:buNone/>
            </a:pPr>
            <a:r>
              <a:rPr lang="en-US" sz="1800" b="0" i="0" u="none" strike="noStrike" cap="none" dirty="0" err="1">
                <a:solidFill>
                  <a:srgbClr val="192D3A"/>
                </a:solidFill>
                <a:latin typeface="Times New Roman"/>
                <a:ea typeface="Times New Roman"/>
                <a:cs typeface="Times New Roman"/>
                <a:sym typeface="Times New Roman"/>
              </a:rPr>
              <a:t>Accesul</a:t>
            </a:r>
            <a:r>
              <a:rPr lang="en-US" sz="1800" b="0" i="0" u="none" strike="noStrike" cap="none" dirty="0">
                <a:solidFill>
                  <a:srgbClr val="192D3A"/>
                </a:solidFill>
                <a:latin typeface="Times New Roman"/>
                <a:ea typeface="Times New Roman"/>
                <a:cs typeface="Times New Roman"/>
                <a:sym typeface="Times New Roman"/>
              </a:rPr>
              <a:t> </a:t>
            </a:r>
            <a:r>
              <a:rPr lang="en-US" sz="1800" b="0" i="0" u="none" strike="noStrike" cap="none" dirty="0" err="1">
                <a:solidFill>
                  <a:srgbClr val="192D3A"/>
                </a:solidFill>
                <a:latin typeface="Times New Roman"/>
                <a:ea typeface="Times New Roman"/>
                <a:cs typeface="Times New Roman"/>
                <a:sym typeface="Times New Roman"/>
              </a:rPr>
              <a:t>alegătorilor</a:t>
            </a:r>
            <a:r>
              <a:rPr lang="en-US" sz="1800" b="0" i="0" u="none" strike="noStrike" cap="none" dirty="0">
                <a:solidFill>
                  <a:srgbClr val="192D3A"/>
                </a:solidFill>
                <a:latin typeface="Times New Roman"/>
                <a:ea typeface="Times New Roman"/>
                <a:cs typeface="Times New Roman"/>
                <a:sym typeface="Times New Roman"/>
              </a:rPr>
              <a:t> </a:t>
            </a:r>
            <a:r>
              <a:rPr lang="en-US" sz="1800" b="0" i="0" u="none" strike="noStrike" cap="none" dirty="0" err="1">
                <a:solidFill>
                  <a:srgbClr val="192D3A"/>
                </a:solidFill>
                <a:latin typeface="Times New Roman"/>
                <a:ea typeface="Times New Roman"/>
                <a:cs typeface="Times New Roman"/>
                <a:sym typeface="Times New Roman"/>
              </a:rPr>
              <a:t>în</a:t>
            </a:r>
            <a:r>
              <a:rPr lang="en-US" sz="1800" b="0" i="0" u="none" strike="noStrike" cap="none" dirty="0">
                <a:solidFill>
                  <a:srgbClr val="192D3A"/>
                </a:solidFill>
                <a:latin typeface="Times New Roman"/>
                <a:ea typeface="Times New Roman"/>
                <a:cs typeface="Times New Roman"/>
                <a:sym typeface="Times New Roman"/>
              </a:rPr>
              <a:t> sala de </a:t>
            </a:r>
            <a:r>
              <a:rPr lang="en-US" sz="1800" b="0" i="0" u="none" strike="noStrike" cap="none" dirty="0" err="1">
                <a:solidFill>
                  <a:srgbClr val="192D3A"/>
                </a:solidFill>
                <a:latin typeface="Times New Roman"/>
                <a:ea typeface="Times New Roman"/>
                <a:cs typeface="Times New Roman"/>
                <a:sym typeface="Times New Roman"/>
              </a:rPr>
              <a:t>votare</a:t>
            </a:r>
            <a:r>
              <a:rPr lang="en-US" sz="1800" b="0" i="0" u="none" strike="noStrike" cap="none" dirty="0">
                <a:solidFill>
                  <a:srgbClr val="192D3A"/>
                </a:solidFill>
                <a:latin typeface="Times New Roman"/>
                <a:ea typeface="Times New Roman"/>
                <a:cs typeface="Times New Roman"/>
                <a:sym typeface="Times New Roman"/>
              </a:rPr>
              <a:t> are loc </a:t>
            </a:r>
            <a:r>
              <a:rPr lang="en-US" sz="1800" b="0" i="0" u="none" strike="noStrike" cap="none" dirty="0" err="1">
                <a:solidFill>
                  <a:srgbClr val="192D3A"/>
                </a:solidFill>
                <a:latin typeface="Times New Roman"/>
                <a:ea typeface="Times New Roman"/>
                <a:cs typeface="Times New Roman"/>
                <a:sym typeface="Times New Roman"/>
              </a:rPr>
              <a:t>în</a:t>
            </a:r>
            <a:r>
              <a:rPr lang="en-US" sz="1800" b="0" i="0" u="none" strike="noStrike" cap="none" dirty="0">
                <a:solidFill>
                  <a:srgbClr val="192D3A"/>
                </a:solidFill>
                <a:latin typeface="Times New Roman"/>
                <a:ea typeface="Times New Roman"/>
                <a:cs typeface="Times New Roman"/>
                <a:sym typeface="Times New Roman"/>
              </a:rPr>
              <a:t> </a:t>
            </a:r>
            <a:r>
              <a:rPr lang="en-US" sz="1800" b="0" i="0" u="none" strike="noStrike" cap="none" dirty="0" err="1">
                <a:solidFill>
                  <a:srgbClr val="192D3A"/>
                </a:solidFill>
                <a:latin typeface="Times New Roman"/>
                <a:ea typeface="Times New Roman"/>
                <a:cs typeface="Times New Roman"/>
                <a:sym typeface="Times New Roman"/>
              </a:rPr>
              <a:t>serii</a:t>
            </a:r>
            <a:r>
              <a:rPr lang="en-US" sz="1800" b="0" i="0" u="none" strike="noStrike" cap="none" dirty="0">
                <a:solidFill>
                  <a:srgbClr val="192D3A"/>
                </a:solidFill>
                <a:latin typeface="Times New Roman"/>
                <a:ea typeface="Times New Roman"/>
                <a:cs typeface="Times New Roman"/>
                <a:sym typeface="Times New Roman"/>
              </a:rPr>
              <a:t> </a:t>
            </a:r>
            <a:r>
              <a:rPr lang="en-US" sz="1800" b="0" i="0" u="none" strike="noStrike" cap="none" dirty="0" err="1">
                <a:solidFill>
                  <a:srgbClr val="192D3A"/>
                </a:solidFill>
                <a:latin typeface="Times New Roman"/>
                <a:ea typeface="Times New Roman"/>
                <a:cs typeface="Times New Roman"/>
                <a:sym typeface="Times New Roman"/>
              </a:rPr>
              <a:t>corespunzătoare</a:t>
            </a:r>
            <a:r>
              <a:rPr lang="en-US" sz="1800" b="0" i="0" u="none" strike="noStrike" cap="none" dirty="0">
                <a:solidFill>
                  <a:srgbClr val="192D3A"/>
                </a:solidFill>
                <a:latin typeface="Times New Roman"/>
                <a:ea typeface="Times New Roman"/>
                <a:cs typeface="Times New Roman"/>
                <a:sym typeface="Times New Roman"/>
              </a:rPr>
              <a:t> </a:t>
            </a:r>
            <a:r>
              <a:rPr lang="en-US" sz="1800" b="0" i="0" u="none" strike="noStrike" cap="none" dirty="0" err="1">
                <a:solidFill>
                  <a:srgbClr val="192D3A"/>
                </a:solidFill>
                <a:latin typeface="Times New Roman"/>
                <a:ea typeface="Times New Roman"/>
                <a:cs typeface="Times New Roman"/>
                <a:sym typeface="Times New Roman"/>
              </a:rPr>
              <a:t>numărului</a:t>
            </a:r>
            <a:r>
              <a:rPr lang="en-US" sz="1800" b="0" i="0" u="none" strike="noStrike" cap="none" dirty="0">
                <a:solidFill>
                  <a:srgbClr val="192D3A"/>
                </a:solidFill>
                <a:latin typeface="Times New Roman"/>
                <a:ea typeface="Times New Roman"/>
                <a:cs typeface="Times New Roman"/>
                <a:sym typeface="Times New Roman"/>
              </a:rPr>
              <a:t> </a:t>
            </a:r>
            <a:r>
              <a:rPr lang="en-US" sz="1800" b="0" i="0" u="none" strike="noStrike" cap="none" dirty="0" err="1">
                <a:solidFill>
                  <a:srgbClr val="192D3A"/>
                </a:solidFill>
                <a:latin typeface="Times New Roman"/>
                <a:ea typeface="Times New Roman"/>
                <a:cs typeface="Times New Roman"/>
                <a:sym typeface="Times New Roman"/>
              </a:rPr>
              <a:t>cabinelor</a:t>
            </a:r>
            <a:r>
              <a:rPr lang="en-US" sz="1800" b="0" i="0" u="none" strike="noStrike" cap="none" dirty="0">
                <a:solidFill>
                  <a:srgbClr val="192D3A"/>
                </a:solidFill>
                <a:latin typeface="Times New Roman"/>
                <a:ea typeface="Times New Roman"/>
                <a:cs typeface="Times New Roman"/>
                <a:sym typeface="Times New Roman"/>
              </a:rPr>
              <a:t>. </a:t>
            </a:r>
            <a:endParaRPr lang="ro-RO" sz="1800" b="0" i="0" u="none" strike="noStrike" cap="none" dirty="0">
              <a:solidFill>
                <a:srgbClr val="192D3A"/>
              </a:solidFill>
              <a:latin typeface="Times New Roman"/>
              <a:ea typeface="Times New Roman"/>
              <a:cs typeface="Times New Roman"/>
              <a:sym typeface="Times New Roman"/>
            </a:endParaRPr>
          </a:p>
          <a:p>
            <a:pPr marR="0" lvl="0" indent="227013" algn="just" rtl="0">
              <a:spcBef>
                <a:spcPts val="0"/>
              </a:spcBef>
              <a:spcAft>
                <a:spcPts val="0"/>
              </a:spcAft>
              <a:buNone/>
            </a:pPr>
            <a:endParaRPr lang="en-US" sz="1800" b="0" i="0" u="none" strike="noStrike" cap="none" dirty="0">
              <a:solidFill>
                <a:srgbClr val="192D3A"/>
              </a:solidFill>
              <a:latin typeface="Times New Roman"/>
              <a:ea typeface="Times New Roman"/>
              <a:cs typeface="Times New Roman"/>
              <a:sym typeface="Times New Roman"/>
            </a:endParaRPr>
          </a:p>
          <a:p>
            <a:pPr marR="0" lvl="0" algn="just" defTabSz="914400" rtl="0" eaLnBrk="1" fontAlgn="auto" latinLnBrk="0" hangingPunct="1">
              <a:lnSpc>
                <a:spcPct val="100000"/>
              </a:lnSpc>
              <a:spcBef>
                <a:spcPts val="0"/>
              </a:spcBef>
              <a:spcAft>
                <a:spcPts val="0"/>
              </a:spcAft>
              <a:buClr>
                <a:srgbClr val="000000"/>
              </a:buClr>
              <a:buSzTx/>
              <a:tabLst/>
              <a:defRPr/>
            </a:pPr>
            <a:r>
              <a:rPr kumimoji="0" lang="ro-RO"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Alegătorii nu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vor</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staţiona</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în</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interiorul</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localului</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de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vot</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sau</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al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sediului</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secţiei</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de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votare</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şi</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vor</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părăsi</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imediat</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sediul</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secţiei</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de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votare</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urmând</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traseele</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indicate,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după</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exprimarea</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votului</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a:t>
            </a:r>
            <a:endParaRPr kumimoji="0" lang="ro-RO"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endParaRPr>
          </a:p>
        </p:txBody>
      </p:sp>
      <p:pic>
        <p:nvPicPr>
          <p:cNvPr id="265" name="Google Shape;265;p21"/>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2389919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VOTAREA</a:t>
            </a:r>
            <a:endParaRPr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1 DECEMBRIE</a:t>
            </a:r>
            <a:endParaRPr sz="2000" dirty="0"/>
          </a:p>
          <a:p>
            <a:pPr marL="0" marR="0" lvl="0" indent="0" algn="ctr" rtl="0">
              <a:spcBef>
                <a:spcPts val="0"/>
              </a:spcBef>
              <a:spcAft>
                <a:spcPts val="0"/>
              </a:spcAft>
              <a:buNone/>
            </a:pPr>
            <a:r>
              <a:rPr lang="ro-RO" sz="2000" b="1" i="0" strike="noStrike" cap="none" dirty="0">
                <a:solidFill>
                  <a:srgbClr val="192D3A"/>
                </a:solidFill>
                <a:latin typeface="Times New Roman"/>
                <a:ea typeface="Times New Roman"/>
                <a:cs typeface="Times New Roman"/>
                <a:sym typeface="Times New Roman"/>
              </a:rPr>
              <a:t>Operațiuni ce trebuie efectuate în intervalul orar </a:t>
            </a:r>
            <a:r>
              <a:rPr lang="ro-RO" sz="2000" b="1" i="0" u="none" strike="noStrike" cap="none" dirty="0">
                <a:solidFill>
                  <a:srgbClr val="192D3A"/>
                </a:solidFill>
                <a:latin typeface="Times New Roman"/>
                <a:ea typeface="Times New Roman"/>
                <a:cs typeface="Times New Roman"/>
                <a:sym typeface="Times New Roman"/>
              </a:rPr>
              <a:t>07:00 – 21:00</a:t>
            </a:r>
            <a:endParaRPr lang="ro-RO" sz="2000" dirty="0"/>
          </a:p>
          <a:p>
            <a:pPr marL="0" marR="0" lvl="0" indent="0" algn="ctr" rtl="0">
              <a:spcBef>
                <a:spcPts val="0"/>
              </a:spcBef>
              <a:spcAft>
                <a:spcPts val="0"/>
              </a:spcAft>
              <a:buNone/>
            </a:pPr>
            <a:r>
              <a:rPr lang="ro-RO" sz="1200" b="0" i="1" u="none" strike="noStrike" cap="none" dirty="0">
                <a:latin typeface="Times New Roman"/>
                <a:ea typeface="Times New Roman"/>
                <a:cs typeface="Times New Roman"/>
                <a:sym typeface="Times New Roman"/>
              </a:rPr>
              <a:t>(art. 4, art. 84 alin. (1) din Legea nr. 208/2015, cu modificările și completările ulterioare, art. 1 din Decizia BEC nr. 23/2024)</a:t>
            </a:r>
            <a:endParaRPr dirty="0"/>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sp>
        <p:nvSpPr>
          <p:cNvPr id="264" name="Google Shape;264;p21"/>
          <p:cNvSpPr txBox="1"/>
          <p:nvPr/>
        </p:nvSpPr>
        <p:spPr>
          <a:xfrm>
            <a:off x="369815" y="2140772"/>
            <a:ext cx="8310240" cy="3970277"/>
          </a:xfrm>
          <a:prstGeom prst="rect">
            <a:avLst/>
          </a:prstGeom>
          <a:noFill/>
          <a:ln>
            <a:noFill/>
          </a:ln>
        </p:spPr>
        <p:txBody>
          <a:bodyPr spcFirstLastPara="1" wrap="square" lIns="91425" tIns="45700" rIns="91425" bIns="45700" anchor="t" anchorCtr="0">
            <a:spAutoFit/>
          </a:bodyPr>
          <a:lstStyle/>
          <a:p>
            <a:pPr algn="just"/>
            <a:r>
              <a:rPr lang="ro-RO" sz="1800" b="1" dirty="0">
                <a:solidFill>
                  <a:srgbClr val="7030A0"/>
                </a:solidFill>
                <a:latin typeface="Times New Roman"/>
                <a:ea typeface="Times New Roman"/>
                <a:cs typeface="Times New Roman"/>
                <a:sym typeface="Times New Roman"/>
              </a:rPr>
              <a:t>Pasul 1</a:t>
            </a:r>
            <a:r>
              <a:rPr lang="ro-RO" sz="1800" b="1" dirty="0">
                <a:solidFill>
                  <a:srgbClr val="192D3A"/>
                </a:solidFill>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Alegătorii</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îşi</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prezintă</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actele</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de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identitate</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operatorilor</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de calculator, care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preiau</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şi</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introduc</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datele</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personale</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ale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alegătorilor</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în</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SIMPV.</a:t>
            </a:r>
          </a:p>
          <a:p>
            <a:pPr marL="0" marR="0" lvl="0" indent="0" algn="just" rtl="0">
              <a:spcBef>
                <a:spcPts val="0"/>
              </a:spcBef>
              <a:spcAft>
                <a:spcPts val="0"/>
              </a:spcAft>
              <a:buNone/>
            </a:pPr>
            <a:endParaRPr lang="ro-RO" sz="1800" b="1" i="0" u="sng"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800" b="1" i="0" u="sng" strike="noStrike" cap="none" dirty="0">
                <a:solidFill>
                  <a:srgbClr val="0070C0"/>
                </a:solidFill>
                <a:latin typeface="Times New Roman"/>
                <a:ea typeface="Times New Roman"/>
                <a:cs typeface="Times New Roman"/>
                <a:sym typeface="Times New Roman"/>
              </a:rPr>
              <a:t>IMPORTANT</a:t>
            </a:r>
          </a:p>
          <a:p>
            <a:pPr marL="0" marR="0" lvl="0" indent="0" algn="just" rtl="0">
              <a:spcBef>
                <a:spcPts val="0"/>
              </a:spcBef>
              <a:spcAft>
                <a:spcPts val="0"/>
              </a:spcAft>
              <a:buNone/>
            </a:pPr>
            <a:endParaRPr sz="1800" dirty="0"/>
          </a:p>
          <a:p>
            <a:pPr marL="0" marR="0" lvl="0" indent="0" algn="just" rtl="0">
              <a:spcBef>
                <a:spcPts val="0"/>
              </a:spcBef>
              <a:spcAft>
                <a:spcPts val="0"/>
              </a:spcAft>
              <a:buNone/>
            </a:pPr>
            <a:r>
              <a:rPr lang="ro-RO" sz="1800" b="1" dirty="0">
                <a:solidFill>
                  <a:srgbClr val="192D3A"/>
                </a:solidFill>
                <a:latin typeface="Times New Roman"/>
                <a:ea typeface="Times New Roman"/>
                <a:cs typeface="Times New Roman"/>
                <a:sym typeface="Times New Roman"/>
              </a:rPr>
              <a:t>Dacă se află în localitatea de domiciliu sau reședință, </a:t>
            </a:r>
            <a:r>
              <a:rPr lang="ro-RO" sz="1800" b="1" i="0" u="none" strike="noStrike" cap="none" dirty="0">
                <a:solidFill>
                  <a:srgbClr val="192D3A"/>
                </a:solidFill>
                <a:latin typeface="Times New Roman"/>
                <a:ea typeface="Times New Roman"/>
                <a:cs typeface="Times New Roman"/>
                <a:sym typeface="Times New Roman"/>
              </a:rPr>
              <a:t>alegătorii votează numai la secția de votare la care este arondată strada sau localitatea unde își au domiciliul ori reședința</a:t>
            </a:r>
            <a:r>
              <a:rPr lang="ro-RO" sz="1800" b="0" i="0" u="none" strike="noStrike" cap="none" dirty="0">
                <a:solidFill>
                  <a:srgbClr val="192D3A"/>
                </a:solidFill>
                <a:latin typeface="Times New Roman"/>
                <a:ea typeface="Times New Roman"/>
                <a:cs typeface="Times New Roman"/>
                <a:sym typeface="Times New Roman"/>
              </a:rPr>
              <a:t>.</a:t>
            </a:r>
          </a:p>
          <a:p>
            <a:pPr marL="0" marR="0" lvl="0" indent="0" algn="just" rtl="0">
              <a:spcBef>
                <a:spcPts val="0"/>
              </a:spcBef>
              <a:spcAft>
                <a:spcPts val="0"/>
              </a:spcAft>
              <a:buNone/>
            </a:pPr>
            <a:endParaRPr sz="1800" dirty="0"/>
          </a:p>
          <a:p>
            <a:pPr marL="0" marR="0" lvl="0" indent="0" algn="just" rtl="0">
              <a:spcBef>
                <a:spcPts val="0"/>
              </a:spcBef>
              <a:spcAft>
                <a:spcPts val="0"/>
              </a:spcAft>
              <a:buNone/>
            </a:pP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Circumscripţii</a:t>
            </a:r>
            <a:r>
              <a:rPr lang="ro-RO" sz="1800" b="0" i="0" u="none" strike="noStrike" dirty="0">
                <a:solidFill>
                  <a:srgbClr val="000000"/>
                </a:solidFill>
                <a:effectLst/>
                <a:latin typeface="Times New Roman" panose="02020603050405020304" pitchFamily="18" charset="0"/>
                <a:cs typeface="Times New Roman" panose="02020603050405020304" pitchFamily="18" charset="0"/>
              </a:rPr>
              <a:t>le</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electorale</a:t>
            </a:r>
            <a:r>
              <a:rPr lang="ro-RO" sz="1800" dirty="0">
                <a:solidFill>
                  <a:srgbClr val="192D3A"/>
                </a:solidFill>
                <a:effectLst/>
                <a:latin typeface="Times New Roman" panose="02020603050405020304" pitchFamily="18" charset="0"/>
                <a:cs typeface="Times New Roman" panose="02020603050405020304" pitchFamily="18" charset="0"/>
                <a:sym typeface="Times New Roman"/>
              </a:rPr>
              <a:t> sunt constituite </a:t>
            </a:r>
            <a:r>
              <a:rPr lang="es-ES" sz="1800" dirty="0">
                <a:solidFill>
                  <a:srgbClr val="192D3A"/>
                </a:solidFill>
                <a:effectLst/>
                <a:latin typeface="Times New Roman" panose="02020603050405020304" pitchFamily="18" charset="0"/>
                <a:cs typeface="Times New Roman" panose="02020603050405020304" pitchFamily="18" charset="0"/>
                <a:sym typeface="Times New Roman"/>
              </a:rPr>
              <a:t>la </a:t>
            </a:r>
            <a:r>
              <a:rPr lang="es-ES" sz="1800" dirty="0" err="1">
                <a:solidFill>
                  <a:srgbClr val="192D3A"/>
                </a:solidFill>
                <a:effectLst/>
                <a:latin typeface="Times New Roman" panose="02020603050405020304" pitchFamily="18" charset="0"/>
                <a:cs typeface="Times New Roman" panose="02020603050405020304" pitchFamily="18" charset="0"/>
                <a:sym typeface="Times New Roman"/>
              </a:rPr>
              <a:t>nivelul</a:t>
            </a:r>
            <a:r>
              <a:rPr lang="es-ES" sz="1800" dirty="0">
                <a:solidFill>
                  <a:srgbClr val="192D3A"/>
                </a:solidFill>
                <a:effectLst/>
                <a:latin typeface="Times New Roman" panose="02020603050405020304" pitchFamily="18" charset="0"/>
                <a:cs typeface="Times New Roman" panose="02020603050405020304" pitchFamily="18" charset="0"/>
                <a:sym typeface="Times New Roman"/>
              </a:rPr>
              <a:t> </a:t>
            </a:r>
            <a:r>
              <a:rPr lang="es-ES" sz="1800" dirty="0" err="1">
                <a:solidFill>
                  <a:srgbClr val="192D3A"/>
                </a:solidFill>
                <a:effectLst/>
                <a:latin typeface="Times New Roman" panose="02020603050405020304" pitchFamily="18" charset="0"/>
                <a:cs typeface="Times New Roman" panose="02020603050405020304" pitchFamily="18" charset="0"/>
                <a:sym typeface="Times New Roman"/>
              </a:rPr>
              <a:t>celor</a:t>
            </a:r>
            <a:r>
              <a:rPr lang="es-ES" sz="1800" dirty="0">
                <a:solidFill>
                  <a:srgbClr val="192D3A"/>
                </a:solidFill>
                <a:effectLst/>
                <a:latin typeface="Times New Roman" panose="02020603050405020304" pitchFamily="18" charset="0"/>
                <a:cs typeface="Times New Roman" panose="02020603050405020304" pitchFamily="18" charset="0"/>
                <a:sym typeface="Times New Roman"/>
              </a:rPr>
              <a:t> 41 de </a:t>
            </a:r>
            <a:r>
              <a:rPr lang="es-ES" sz="1800" dirty="0" err="1">
                <a:solidFill>
                  <a:srgbClr val="192D3A"/>
                </a:solidFill>
                <a:effectLst/>
                <a:latin typeface="Times New Roman" panose="02020603050405020304" pitchFamily="18" charset="0"/>
                <a:cs typeface="Times New Roman" panose="02020603050405020304" pitchFamily="18" charset="0"/>
                <a:sym typeface="Times New Roman"/>
              </a:rPr>
              <a:t>judeţe</a:t>
            </a:r>
            <a:r>
              <a:rPr lang="ro-RO" sz="1800" dirty="0">
                <a:solidFill>
                  <a:srgbClr val="192D3A"/>
                </a:solidFill>
                <a:effectLst/>
                <a:latin typeface="Times New Roman" panose="02020603050405020304" pitchFamily="18" charset="0"/>
                <a:cs typeface="Times New Roman" panose="02020603050405020304" pitchFamily="18" charset="0"/>
                <a:sym typeface="Times New Roman"/>
              </a:rPr>
              <a:t>, </a:t>
            </a:r>
            <a:r>
              <a:rPr lang="ro-RO" sz="18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o </a:t>
            </a:r>
            <a:r>
              <a:rPr lang="ro-RO" sz="1800" b="0" i="0" u="none" strike="noStrike" cap="none" dirty="0" err="1">
                <a:solidFill>
                  <a:srgbClr val="192D3A"/>
                </a:solidFill>
                <a:latin typeface="Times New Roman" panose="02020603050405020304" pitchFamily="18" charset="0"/>
                <a:ea typeface="Times New Roman"/>
                <a:cs typeface="Times New Roman" panose="02020603050405020304" pitchFamily="18" charset="0"/>
                <a:sym typeface="Times New Roman"/>
              </a:rPr>
              <a:t>circumscripţie</a:t>
            </a:r>
            <a:r>
              <a:rPr lang="ro-RO" sz="18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în municipiul </a:t>
            </a:r>
            <a:r>
              <a:rPr lang="ro-RO" sz="1800" b="0" i="0" u="none" strike="noStrike" cap="none" dirty="0" err="1">
                <a:solidFill>
                  <a:srgbClr val="192D3A"/>
                </a:solidFill>
                <a:latin typeface="Times New Roman" panose="02020603050405020304" pitchFamily="18" charset="0"/>
                <a:ea typeface="Times New Roman"/>
                <a:cs typeface="Times New Roman" panose="02020603050405020304" pitchFamily="18" charset="0"/>
                <a:sym typeface="Times New Roman"/>
              </a:rPr>
              <a:t>Bucureşti</a:t>
            </a:r>
            <a:r>
              <a:rPr lang="ro-RO" sz="18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a:t>
            </a:r>
            <a:r>
              <a:rPr lang="ro-RO" sz="1800" b="0" i="0" u="none" strike="noStrike" cap="none" dirty="0" err="1">
                <a:solidFill>
                  <a:srgbClr val="192D3A"/>
                </a:solidFill>
                <a:latin typeface="Times New Roman" panose="02020603050405020304" pitchFamily="18" charset="0"/>
                <a:ea typeface="Times New Roman"/>
                <a:cs typeface="Times New Roman" panose="02020603050405020304" pitchFamily="18" charset="0"/>
                <a:sym typeface="Times New Roman"/>
              </a:rPr>
              <a:t>şi</a:t>
            </a:r>
            <a:r>
              <a:rPr lang="ro-RO" sz="18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o </a:t>
            </a:r>
            <a:r>
              <a:rPr lang="ro-RO" sz="1800" b="0" i="0" u="none" strike="noStrike" cap="none" dirty="0" err="1">
                <a:solidFill>
                  <a:srgbClr val="192D3A"/>
                </a:solidFill>
                <a:latin typeface="Times New Roman" panose="02020603050405020304" pitchFamily="18" charset="0"/>
                <a:ea typeface="Times New Roman"/>
                <a:cs typeface="Times New Roman" panose="02020603050405020304" pitchFamily="18" charset="0"/>
                <a:sym typeface="Times New Roman"/>
              </a:rPr>
              <a:t>circumscripţie</a:t>
            </a:r>
            <a:r>
              <a:rPr lang="ro-RO" sz="18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pentru </a:t>
            </a:r>
            <a:r>
              <a:rPr lang="ro-RO" sz="1800" b="0" i="0" u="none" strike="noStrike" cap="none" dirty="0" err="1">
                <a:solidFill>
                  <a:srgbClr val="192D3A"/>
                </a:solidFill>
                <a:latin typeface="Times New Roman" panose="02020603050405020304" pitchFamily="18" charset="0"/>
                <a:ea typeface="Times New Roman"/>
                <a:cs typeface="Times New Roman" panose="02020603050405020304" pitchFamily="18" charset="0"/>
                <a:sym typeface="Times New Roman"/>
              </a:rPr>
              <a:t>cetăţenii</a:t>
            </a:r>
            <a:r>
              <a:rPr lang="ro-RO" sz="18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români cu domiciliul sau </a:t>
            </a:r>
            <a:r>
              <a:rPr lang="ro-RO" sz="1800" b="0" i="0" u="none" strike="noStrike" cap="none" dirty="0" err="1">
                <a:solidFill>
                  <a:srgbClr val="192D3A"/>
                </a:solidFill>
                <a:latin typeface="Times New Roman" panose="02020603050405020304" pitchFamily="18" charset="0"/>
                <a:ea typeface="Times New Roman"/>
                <a:cs typeface="Times New Roman" panose="02020603050405020304" pitchFamily="18" charset="0"/>
                <a:sym typeface="Times New Roman"/>
              </a:rPr>
              <a:t>reşedinţa</a:t>
            </a:r>
            <a:r>
              <a:rPr lang="ro-RO" sz="18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în afara </a:t>
            </a:r>
            <a:r>
              <a:rPr lang="ro-RO" sz="1800" b="0" i="0" u="none" strike="noStrike" cap="none" dirty="0" err="1">
                <a:solidFill>
                  <a:srgbClr val="192D3A"/>
                </a:solidFill>
                <a:latin typeface="Times New Roman" panose="02020603050405020304" pitchFamily="18" charset="0"/>
                <a:ea typeface="Times New Roman"/>
                <a:cs typeface="Times New Roman" panose="02020603050405020304" pitchFamily="18" charset="0"/>
                <a:sym typeface="Times New Roman"/>
              </a:rPr>
              <a:t>ţării</a:t>
            </a:r>
            <a:r>
              <a:rPr lang="ro-RO" sz="18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a:t>
            </a:r>
          </a:p>
          <a:p>
            <a:pPr marL="0" marR="0" lvl="0" indent="0" algn="just" rtl="0">
              <a:spcBef>
                <a:spcPts val="0"/>
              </a:spcBef>
              <a:spcAft>
                <a:spcPts val="0"/>
              </a:spcAft>
              <a:buNone/>
            </a:pPr>
            <a:endParaRPr lang="ro-RO"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spcBef>
                <a:spcPts val="0"/>
              </a:spcBef>
              <a:spcAft>
                <a:spcPts val="0"/>
              </a:spcAft>
              <a:buNone/>
            </a:pPr>
            <a:endParaRPr sz="1800" b="1" i="0" u="none" strike="noStrike" cap="none" dirty="0">
              <a:solidFill>
                <a:srgbClr val="192D3A"/>
              </a:solidFill>
              <a:latin typeface="Times New Roman"/>
              <a:ea typeface="Times New Roman"/>
              <a:cs typeface="Times New Roman"/>
              <a:sym typeface="Times New Roman"/>
            </a:endParaRPr>
          </a:p>
        </p:txBody>
      </p:sp>
      <p:pic>
        <p:nvPicPr>
          <p:cNvPr id="265" name="Google Shape;265;p21"/>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3038079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VOTAREA</a:t>
            </a:r>
            <a:endParaRPr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1 DECEMBRIE</a:t>
            </a:r>
            <a:endParaRPr sz="2000" dirty="0"/>
          </a:p>
          <a:p>
            <a:pPr algn="ctr"/>
            <a:r>
              <a:rPr lang="ro-RO" sz="2000" b="1" i="0" strike="noStrike" cap="none" dirty="0">
                <a:solidFill>
                  <a:srgbClr val="192D3A"/>
                </a:solidFill>
                <a:latin typeface="Times New Roman"/>
                <a:ea typeface="Times New Roman"/>
                <a:cs typeface="Times New Roman"/>
                <a:sym typeface="Times New Roman"/>
              </a:rPr>
              <a:t>Operațiuni ce trebuie efectuate în intervalul orar </a:t>
            </a:r>
            <a:r>
              <a:rPr lang="ro-RO" sz="2000" b="1" i="0" u="none" strike="noStrike" cap="none" dirty="0">
                <a:solidFill>
                  <a:srgbClr val="192D3A"/>
                </a:solidFill>
                <a:latin typeface="Times New Roman"/>
                <a:ea typeface="Times New Roman"/>
                <a:cs typeface="Times New Roman"/>
                <a:sym typeface="Times New Roman"/>
              </a:rPr>
              <a:t>07:00 – 21:00</a:t>
            </a:r>
            <a:endParaRPr lang="ro-RO" sz="2000" dirty="0"/>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4, art. 84 alin. (1) din Legea nr. 208/2015, cu modificările și completările ulterioare, art. 1 din Decizia BEC nr. 23/2024)</a:t>
            </a:r>
            <a:endParaRPr dirty="0"/>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sp>
        <p:nvSpPr>
          <p:cNvPr id="264" name="Google Shape;264;p21"/>
          <p:cNvSpPr txBox="1"/>
          <p:nvPr/>
        </p:nvSpPr>
        <p:spPr>
          <a:xfrm>
            <a:off x="445428" y="1820602"/>
            <a:ext cx="8310240" cy="4625841"/>
          </a:xfrm>
          <a:prstGeom prst="rect">
            <a:avLst/>
          </a:prstGeom>
          <a:noFill/>
          <a:ln>
            <a:noFill/>
          </a:ln>
        </p:spPr>
        <p:txBody>
          <a:bodyPr spcFirstLastPara="1" wrap="square" lIns="91425" tIns="45700" rIns="91425" bIns="45700" anchor="t" anchorCtr="0">
            <a:spAutoFit/>
          </a:bodyPr>
          <a:lstStyle/>
          <a:p>
            <a:pPr marL="342900" indent="-342900" algn="just">
              <a:lnSpc>
                <a:spcPct val="115000"/>
              </a:lnSpc>
              <a:spcAft>
                <a:spcPts val="600"/>
              </a:spcAft>
              <a:buAutoNum type="arabicParenR" startAt="2"/>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fost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omis</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din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permanentă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arondată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strada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localitatea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suplimentară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15000"/>
              </a:lnSpc>
              <a:spcAft>
                <a:spcPts val="600"/>
              </a:spcAft>
              <a:buAutoNum type="arabicParenR" startAt="2"/>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ziua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votării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află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unitatea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administrativ-teritorială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stabilit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alta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decât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domiciliu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votează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numai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la care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arondată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strada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localitatea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indiferent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data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stabilirii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vechimii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acesteia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60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acest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alegătorii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care nu au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formulat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cereri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privind</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înscrierea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Registrul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electoral cu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adresa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reședință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conform art. 42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alin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(1) din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Legea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nr. 208/2015,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modificările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completările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ulterioare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sunt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înscriși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suplimentară</a:t>
            </a:r>
            <a:r>
              <a:rPr lang="ro-RO" sz="1400" b="1" dirty="0">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
              <a:lnSpc>
                <a:spcPct val="115000"/>
              </a:lnSpc>
              <a:spcAft>
                <a:spcPts val="600"/>
              </a:spcAft>
              <a:buAutoNum type="arabicParenR" startAt="2"/>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aceeași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unitate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administrativ-teritorială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poate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vota fie la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permanentă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fie la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la care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arondată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strada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localitatea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fi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suplimentară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15000"/>
              </a:lnSpc>
              <a:spcAft>
                <a:spcPts val="600"/>
              </a:spcAft>
              <a:buAutoNum type="arabicParenR" startAt="2"/>
            </a:pP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cazul</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ziua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votării</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află</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într</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altă</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unitate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administrativ-teritorială</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decât</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cea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stabilit</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poate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vota la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orice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secție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sub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condiția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aceasta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să</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afle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cadrul</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circumscripției</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electorale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județene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stabilit</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acest</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suplimentară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rtl="0">
              <a:spcBef>
                <a:spcPts val="0"/>
              </a:spcBef>
              <a:spcAft>
                <a:spcPts val="0"/>
              </a:spcAft>
              <a:buNone/>
            </a:pPr>
            <a:endParaRPr sz="1200" b="1" i="0" u="none" strike="noStrike" cap="none" dirty="0">
              <a:solidFill>
                <a:srgbClr val="192D3A"/>
              </a:solidFill>
              <a:latin typeface="Times New Roman"/>
              <a:ea typeface="Times New Roman"/>
              <a:cs typeface="Times New Roman"/>
              <a:sym typeface="Times New Roman"/>
            </a:endParaRPr>
          </a:p>
        </p:txBody>
      </p:sp>
      <p:pic>
        <p:nvPicPr>
          <p:cNvPr id="265" name="Google Shape;265;p21"/>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3892765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VOTAREA</a:t>
            </a:r>
            <a:endParaRPr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1 DECEMBRIE</a:t>
            </a:r>
            <a:endParaRPr sz="2000" dirty="0"/>
          </a:p>
          <a:p>
            <a:pPr algn="ctr"/>
            <a:r>
              <a:rPr lang="ro-RO" sz="2000" b="1" i="0" strike="noStrike" cap="none" dirty="0">
                <a:solidFill>
                  <a:srgbClr val="192D3A"/>
                </a:solidFill>
                <a:latin typeface="Times New Roman"/>
                <a:ea typeface="Times New Roman"/>
                <a:cs typeface="Times New Roman"/>
                <a:sym typeface="Times New Roman"/>
              </a:rPr>
              <a:t>Operațiuni ce trebuie efectuate în intervalul orar </a:t>
            </a:r>
            <a:r>
              <a:rPr lang="ro-RO" sz="2000" b="1" i="0" u="none" strike="noStrike" cap="none" dirty="0">
                <a:solidFill>
                  <a:srgbClr val="192D3A"/>
                </a:solidFill>
                <a:latin typeface="Times New Roman"/>
                <a:ea typeface="Times New Roman"/>
                <a:cs typeface="Times New Roman"/>
                <a:sym typeface="Times New Roman"/>
              </a:rPr>
              <a:t>07:00 – 21:00</a:t>
            </a:r>
            <a:endParaRPr lang="ro-RO" sz="2000" dirty="0"/>
          </a:p>
          <a:p>
            <a:pPr marL="0" marR="0" lvl="0" indent="0" algn="ctr" rtl="0">
              <a:spcBef>
                <a:spcPts val="0"/>
              </a:spcBef>
              <a:spcAft>
                <a:spcPts val="0"/>
              </a:spcAft>
              <a:buNone/>
            </a:pPr>
            <a:r>
              <a:rPr lang="ro-RO" sz="1200" b="0" i="1" u="none" strike="noStrike" cap="none" dirty="0">
                <a:latin typeface="Times New Roman"/>
                <a:ea typeface="Times New Roman"/>
                <a:cs typeface="Times New Roman"/>
                <a:sym typeface="Times New Roman"/>
              </a:rPr>
              <a:t>(art. 4, art. 84 alin. (1) din Legea nr. 208/2015, cu modificările și completările ulterioare, art. 2 din Decizia BEC nr. 23D/2024)</a:t>
            </a:r>
            <a:endParaRPr dirty="0"/>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pic>
        <p:nvPicPr>
          <p:cNvPr id="265" name="Google Shape;265;p21"/>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EB7E00EC-773F-14EB-CFDD-86568957D85A}"/>
              </a:ext>
            </a:extLst>
          </p:cNvPr>
          <p:cNvSpPr txBox="1"/>
          <p:nvPr/>
        </p:nvSpPr>
        <p:spPr>
          <a:xfrm>
            <a:off x="529450" y="1588149"/>
            <a:ext cx="8142196" cy="4669163"/>
          </a:xfrm>
          <a:prstGeom prst="rect">
            <a:avLst/>
          </a:prstGeom>
          <a:noFill/>
        </p:spPr>
        <p:txBody>
          <a:bodyPr wrap="square">
            <a:spAutoFit/>
          </a:bodyPr>
          <a:lstStyle/>
          <a:p>
            <a:pPr indent="533400" algn="just">
              <a:lnSpc>
                <a:spcPct val="115000"/>
              </a:lnSpc>
              <a:spcAft>
                <a:spcPts val="600"/>
              </a:spcAft>
            </a:pPr>
            <a:r>
              <a:rPr lang="ro-RO" sz="1400" b="1" dirty="0">
                <a:effectLst/>
                <a:latin typeface="Times New Roman" panose="02020603050405020304" pitchFamily="18" charset="0"/>
                <a:ea typeface="Times New Roman" panose="02020603050405020304" pitchFamily="18" charset="0"/>
                <a:cs typeface="Times New Roman" panose="02020603050405020304" pitchFamily="18" charset="0"/>
              </a:rPr>
              <a:t>Municipiul București</a:t>
            </a:r>
          </a:p>
          <a:p>
            <a:pPr indent="533400" algn="just">
              <a:lnSpc>
                <a:spcPct val="115000"/>
              </a:lnSpc>
              <a:spcAft>
                <a:spcPts val="600"/>
              </a:spcAft>
            </a:pP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municipiul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ziua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votării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află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raza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teritorială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acestuia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votează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numai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permanentă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indent="533400" algn="just">
              <a:lnSpc>
                <a:spcPct val="115000"/>
              </a:lnSpc>
              <a:spcAft>
                <a:spcPts val="6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municipiul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care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fost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omis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din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permanentă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arondată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strada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suplimentară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indent="533400" algn="just">
              <a:lnSpc>
                <a:spcPct val="115000"/>
              </a:lnSpc>
              <a:spcAft>
                <a:spcPts val="6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municipiul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fără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avea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municipiul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ziua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votării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află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raza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teritorială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acestuia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poate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exercita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dreptul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numai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arondată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strada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indiferent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data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stabilirii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vechimii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acesteia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acest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nu au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formulat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cereri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privind</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înscrierea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Registrul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electoral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adresa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conform art. 42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alin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(1) din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Legea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nr. 208/2015,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modificările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completările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ulterioare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sunt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suplimentară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indent="533400" algn="just">
              <a:lnSpc>
                <a:spcPct val="115000"/>
              </a:lnSpc>
              <a:spcAft>
                <a:spcPts val="6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atât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cât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municipiul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poate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vota fie la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permanentă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fie la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arondată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strada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fi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suplimentară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indent="533400" algn="just">
              <a:lnSpc>
                <a:spcPct val="115000"/>
              </a:lnSpc>
              <a:spcAft>
                <a:spcPts val="6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municipiul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nu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poate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exercita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dreptul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o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situată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alt sector al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municipiului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decât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cel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71125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VOTAREA</a:t>
            </a:r>
            <a:endParaRPr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1 DECEMBRIE</a:t>
            </a:r>
            <a:endParaRPr sz="2000" dirty="0"/>
          </a:p>
          <a:p>
            <a:pPr algn="ctr"/>
            <a:r>
              <a:rPr lang="ro-RO" sz="2000" b="1" i="0" strike="noStrike" cap="none" dirty="0">
                <a:latin typeface="Times New Roman"/>
                <a:ea typeface="Times New Roman"/>
                <a:cs typeface="Times New Roman"/>
                <a:sym typeface="Times New Roman"/>
              </a:rPr>
              <a:t>Operațiuni ce trebuie efectuate în intervalul orar </a:t>
            </a:r>
            <a:r>
              <a:rPr lang="ro-RO" sz="2000" b="1" i="0" u="none" strike="noStrike" cap="none" dirty="0">
                <a:latin typeface="Times New Roman"/>
                <a:ea typeface="Times New Roman"/>
                <a:cs typeface="Times New Roman"/>
                <a:sym typeface="Times New Roman"/>
              </a:rPr>
              <a:t>07:00 – 21:00</a:t>
            </a:r>
            <a:endParaRPr lang="ro-RO" sz="2000" dirty="0"/>
          </a:p>
          <a:p>
            <a:pPr marL="0" marR="0" lvl="0" indent="0" algn="ctr" rtl="0">
              <a:spcBef>
                <a:spcPts val="0"/>
              </a:spcBef>
              <a:spcAft>
                <a:spcPts val="0"/>
              </a:spcAft>
              <a:buNone/>
            </a:pPr>
            <a:r>
              <a:rPr lang="ro-RO" sz="1200" b="0" i="1" u="none" strike="noStrike" cap="none" dirty="0">
                <a:latin typeface="Times New Roman"/>
                <a:ea typeface="Times New Roman"/>
                <a:cs typeface="Times New Roman"/>
                <a:sym typeface="Times New Roman"/>
              </a:rPr>
              <a:t>(art. 4, art. 84 alin</a:t>
            </a:r>
            <a:r>
              <a:rPr lang="ro-RO" sz="1200" b="0" i="1" u="none" strike="noStrike" cap="none" dirty="0">
                <a:solidFill>
                  <a:srgbClr val="192D3A"/>
                </a:solidFill>
                <a:latin typeface="Times New Roman"/>
                <a:ea typeface="Times New Roman"/>
                <a:cs typeface="Times New Roman"/>
                <a:sym typeface="Times New Roman"/>
              </a:rPr>
              <a:t>. (1) din Legea nr. 208/2015, cu modificările și completările ulterioare, art. 2 din Decizia BEC nr. 23D/2024)</a:t>
            </a:r>
            <a:endParaRPr dirty="0"/>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pic>
        <p:nvPicPr>
          <p:cNvPr id="265" name="Google Shape;265;p21"/>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4" name="TextBox 3">
            <a:extLst>
              <a:ext uri="{FF2B5EF4-FFF2-40B4-BE49-F238E27FC236}">
                <a16:creationId xmlns:a16="http://schemas.microsoft.com/office/drawing/2014/main" id="{A19320EB-9949-8D6B-7E9D-BE4CA919B87D}"/>
              </a:ext>
            </a:extLst>
          </p:cNvPr>
          <p:cNvSpPr txBox="1"/>
          <p:nvPr/>
        </p:nvSpPr>
        <p:spPr>
          <a:xfrm>
            <a:off x="434748" y="1808890"/>
            <a:ext cx="8095719" cy="3524235"/>
          </a:xfrm>
          <a:prstGeom prst="rect">
            <a:avLst/>
          </a:prstGeom>
          <a:noFill/>
        </p:spPr>
        <p:txBody>
          <a:bodyPr wrap="square">
            <a:spAutoFit/>
          </a:bodyPr>
          <a:lstStyle/>
          <a:p>
            <a:pPr indent="176213" algn="just">
              <a:lnSpc>
                <a:spcPct val="115000"/>
              </a:lnSpc>
              <a:spcAft>
                <a:spcPts val="600"/>
              </a:spcAft>
            </a:pPr>
            <a:r>
              <a:rPr lang="ro-RO" sz="1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IMPORTANT</a:t>
            </a:r>
          </a:p>
          <a:p>
            <a:pPr marL="171450" indent="-171450" algn="just">
              <a:lnSpc>
                <a:spcPct val="115000"/>
              </a:lnSpc>
              <a:spcAft>
                <a:spcPts val="600"/>
              </a:spcAft>
              <a:buFont typeface="Arial" panose="020B0604020202020204" pitchFamily="34" charset="0"/>
              <a:buChar char="•"/>
            </a:pPr>
            <a:r>
              <a:rPr lang="ro-RO" sz="1400" dirty="0">
                <a:latin typeface="Times New Roman" panose="02020603050405020304" pitchFamily="18" charset="0"/>
                <a:ea typeface="Times New Roman" panose="02020603050405020304" pitchFamily="18" charset="0"/>
                <a:cs typeface="Times New Roman" panose="02020603050405020304" pitchFamily="18" charset="0"/>
              </a:rPr>
              <a:t>M</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embrii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birourilor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ale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secțiilor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operatorii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calculator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persoanele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însărcinate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menținerea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ordinii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siguranței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publice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verificarea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dispozitivului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menținere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ordinii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siguranței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publice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pot vota la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desfășoară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activitatea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dacă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au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pe raza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circumscripției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electorale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județene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municipiului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care se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află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respectivă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lgn="just">
              <a:lnSpc>
                <a:spcPct val="115000"/>
              </a:lnSpc>
              <a:spcAft>
                <a:spcPts val="600"/>
              </a:spcAft>
              <a:buFont typeface="Arial" panose="020B0604020202020204" pitchFamily="34" charset="0"/>
              <a:buChar char="•"/>
            </a:pP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Candidații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pot vota la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orice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din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circumscripția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județeană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municipiului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candidează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171450" indent="-171450" algn="just">
              <a:lnSpc>
                <a:spcPct val="115000"/>
              </a:lnSpc>
              <a:spcAft>
                <a:spcPts val="600"/>
              </a:spcAft>
              <a:buFont typeface="Arial" panose="020B0604020202020204" pitchFamily="34" charset="0"/>
              <a:buChar char="•"/>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nu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preschimbat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actul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identitate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după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modificarea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limitei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unității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administrativ-teritoriale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votează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cărei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listă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permanentă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dacă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nu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permanentă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votează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arondată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strada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localitatea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figurează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mențiunea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privind</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pe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actul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identitate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acestuia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8116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4"/>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127" name="Google Shape;127;p4"/>
          <p:cNvSpPr txBox="1"/>
          <p:nvPr/>
        </p:nvSpPr>
        <p:spPr>
          <a:xfrm>
            <a:off x="457200" y="732240"/>
            <a:ext cx="8229600" cy="6158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124163"/>
              </a:buClr>
              <a:buSzPts val="3600"/>
              <a:buFont typeface="Times New Roman"/>
              <a:buNone/>
            </a:pPr>
            <a:r>
              <a:rPr lang="ro-RO" sz="2000" b="1" dirty="0">
                <a:latin typeface="Times New Roman"/>
                <a:ea typeface="Times New Roman"/>
                <a:cs typeface="Times New Roman"/>
                <a:sym typeface="Times New Roman"/>
              </a:rPr>
              <a:t>O</a:t>
            </a:r>
            <a:r>
              <a:rPr lang="en-US" sz="2000" b="1" dirty="0" err="1">
                <a:latin typeface="Times New Roman"/>
                <a:ea typeface="Times New Roman"/>
                <a:cs typeface="Times New Roman"/>
                <a:sym typeface="Times New Roman"/>
              </a:rPr>
              <a:t>rganismele</a:t>
            </a:r>
            <a:r>
              <a:rPr lang="en-US" sz="2000" b="1" dirty="0">
                <a:latin typeface="Times New Roman"/>
                <a:ea typeface="Times New Roman"/>
                <a:cs typeface="Times New Roman"/>
                <a:sym typeface="Times New Roman"/>
              </a:rPr>
              <a:t> </a:t>
            </a:r>
            <a:r>
              <a:rPr lang="en-US" sz="2000" b="1" dirty="0" err="1">
                <a:latin typeface="Times New Roman"/>
                <a:ea typeface="Times New Roman"/>
                <a:cs typeface="Times New Roman"/>
                <a:sym typeface="Times New Roman"/>
              </a:rPr>
              <a:t>electorale</a:t>
            </a:r>
            <a:br>
              <a:rPr lang="ro-RO" sz="3600" b="1" i="0" u="none" strike="noStrike" cap="none" dirty="0">
                <a:latin typeface="Times New Roman"/>
                <a:ea typeface="Times New Roman"/>
                <a:cs typeface="Times New Roman"/>
                <a:sym typeface="Times New Roman"/>
              </a:rPr>
            </a:br>
            <a:r>
              <a:rPr lang="ro-RO" sz="1200" b="0" i="1" u="none" strike="noStrike" cap="none" dirty="0">
                <a:latin typeface="Times New Roman"/>
                <a:ea typeface="Times New Roman"/>
                <a:cs typeface="Times New Roman"/>
                <a:sym typeface="Times New Roman"/>
              </a:rPr>
              <a:t>[art. 7 alin. (1) din Legea nr. 208/2015, cu modificările și completările ulterioare]</a:t>
            </a:r>
            <a:br>
              <a:rPr lang="ro-RO" sz="2000" b="1" i="0" u="none" strike="noStrike" cap="none" dirty="0">
                <a:latin typeface="Times New Roman"/>
                <a:ea typeface="Times New Roman"/>
                <a:cs typeface="Times New Roman"/>
                <a:sym typeface="Times New Roman"/>
              </a:rPr>
            </a:br>
            <a:endParaRPr sz="2000" b="0" i="0" u="none" strike="noStrike" cap="none" dirty="0">
              <a:latin typeface="Arial"/>
              <a:ea typeface="Arial"/>
              <a:cs typeface="Arial"/>
              <a:sym typeface="Arial"/>
            </a:endParaRPr>
          </a:p>
        </p:txBody>
      </p:sp>
      <p:grpSp>
        <p:nvGrpSpPr>
          <p:cNvPr id="128" name="Google Shape;128;p4"/>
          <p:cNvGrpSpPr/>
          <p:nvPr/>
        </p:nvGrpSpPr>
        <p:grpSpPr>
          <a:xfrm>
            <a:off x="2810366" y="2148203"/>
            <a:ext cx="6181554" cy="3089882"/>
            <a:chOff x="2879725" y="2291311"/>
            <a:chExt cx="6181554" cy="3089882"/>
          </a:xfrm>
        </p:grpSpPr>
        <p:sp>
          <p:nvSpPr>
            <p:cNvPr id="129" name="Google Shape;129;p4"/>
            <p:cNvSpPr/>
            <p:nvPr/>
          </p:nvSpPr>
          <p:spPr>
            <a:xfrm>
              <a:off x="2879725" y="2291311"/>
              <a:ext cx="3168650" cy="512762"/>
            </a:xfrm>
            <a:prstGeom prst="roundRect">
              <a:avLst>
                <a:gd name="adj" fmla="val 16667"/>
              </a:avLst>
            </a:prstGeom>
            <a:solidFill>
              <a:srgbClr val="D0EE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o-RO" sz="1800" b="0" i="0" u="none" strike="noStrike" cap="none" dirty="0">
                  <a:solidFill>
                    <a:srgbClr val="124163"/>
                  </a:solidFill>
                  <a:latin typeface="Times New Roman"/>
                  <a:ea typeface="Times New Roman"/>
                  <a:cs typeface="Times New Roman"/>
                  <a:sym typeface="Times New Roman"/>
                </a:rPr>
                <a:t>Biroul Electoral Central </a:t>
              </a:r>
              <a:endParaRPr dirty="0"/>
            </a:p>
            <a:p>
              <a:pPr marL="0" marR="0" lvl="0" indent="0" algn="ctr" rtl="0">
                <a:spcBef>
                  <a:spcPts val="0"/>
                </a:spcBef>
                <a:spcAft>
                  <a:spcPts val="0"/>
                </a:spcAft>
                <a:buNone/>
              </a:pPr>
              <a:r>
                <a:rPr lang="ro-RO" sz="1800" b="0" i="0" u="sng" strike="noStrike" cap="none" dirty="0">
                  <a:solidFill>
                    <a:srgbClr val="062B39"/>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www.bec.ro</a:t>
              </a:r>
              <a:r>
                <a:rPr lang="ro-RO" sz="1800" b="0" i="0" u="none" strike="noStrike" cap="none" dirty="0">
                  <a:solidFill>
                    <a:srgbClr val="062B39"/>
                  </a:solidFill>
                  <a:latin typeface="Times New Roman"/>
                  <a:ea typeface="Times New Roman"/>
                  <a:cs typeface="Times New Roman"/>
                  <a:sym typeface="Times New Roman"/>
                </a:rPr>
                <a:t> </a:t>
              </a:r>
              <a:endParaRPr dirty="0"/>
            </a:p>
          </p:txBody>
        </p:sp>
        <p:sp>
          <p:nvSpPr>
            <p:cNvPr id="130" name="Google Shape;130;p4"/>
            <p:cNvSpPr/>
            <p:nvPr/>
          </p:nvSpPr>
          <p:spPr>
            <a:xfrm>
              <a:off x="4533489" y="3047859"/>
              <a:ext cx="4527790" cy="1382712"/>
            </a:xfrm>
            <a:prstGeom prst="roundRect">
              <a:avLst>
                <a:gd name="adj" fmla="val 16667"/>
              </a:avLst>
            </a:prstGeom>
            <a:solidFill>
              <a:srgbClr val="D0EEF9"/>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19194D"/>
                </a:buClr>
                <a:buSzPts val="1800"/>
                <a:buFont typeface="Times New Roman"/>
                <a:buNone/>
              </a:pPr>
              <a:r>
                <a:rPr lang="ro-RO" sz="1800" b="1" i="0" u="none" strike="noStrike" cap="none" dirty="0">
                  <a:solidFill>
                    <a:srgbClr val="19194D"/>
                  </a:solidFill>
                  <a:latin typeface="Times New Roman"/>
                  <a:ea typeface="Times New Roman"/>
                  <a:cs typeface="Times New Roman"/>
                  <a:sym typeface="Times New Roman"/>
                </a:rPr>
                <a:t>birouri electorale de circumscripție județeană</a:t>
              </a:r>
              <a:r>
                <a:rPr lang="ro-RO" sz="1800" b="0" i="0" u="none" strike="noStrike" cap="none" dirty="0">
                  <a:solidFill>
                    <a:srgbClr val="19194D"/>
                  </a:solidFill>
                  <a:latin typeface="Times New Roman"/>
                  <a:ea typeface="Times New Roman"/>
                  <a:cs typeface="Times New Roman"/>
                  <a:sym typeface="Times New Roman"/>
                </a:rPr>
                <a:t>,</a:t>
              </a:r>
              <a:endParaRPr dirty="0"/>
            </a:p>
            <a:p>
              <a:pPr marL="0" marR="0" lvl="0" indent="0" algn="ctr" rtl="0">
                <a:spcBef>
                  <a:spcPts val="0"/>
                </a:spcBef>
                <a:spcAft>
                  <a:spcPts val="0"/>
                </a:spcAft>
                <a:buClr>
                  <a:srgbClr val="19194D"/>
                </a:buClr>
                <a:buSzPts val="1800"/>
                <a:buFont typeface="Times New Roman"/>
                <a:buNone/>
              </a:pPr>
              <a:r>
                <a:rPr lang="ro-RO" sz="1800" b="0" i="0" u="none" strike="noStrike" cap="none" dirty="0">
                  <a:solidFill>
                    <a:srgbClr val="19194D"/>
                  </a:solidFill>
                  <a:latin typeface="Times New Roman"/>
                  <a:ea typeface="Times New Roman"/>
                  <a:cs typeface="Times New Roman"/>
                  <a:sym typeface="Times New Roman"/>
                </a:rPr>
                <a:t>biroul electoral de circumscripție pentru cetățenii români cu domiciliul sau reședința în afara </a:t>
              </a:r>
              <a:r>
                <a:rPr lang="ro-RO" sz="1800" b="0" i="0" u="none" strike="noStrike" cap="none" dirty="0" err="1">
                  <a:solidFill>
                    <a:srgbClr val="19194D"/>
                  </a:solidFill>
                  <a:latin typeface="Times New Roman"/>
                  <a:ea typeface="Times New Roman"/>
                  <a:cs typeface="Times New Roman"/>
                  <a:sym typeface="Times New Roman"/>
                </a:rPr>
                <a:t>ţării</a:t>
              </a:r>
              <a:endParaRPr dirty="0"/>
            </a:p>
          </p:txBody>
        </p:sp>
        <p:sp>
          <p:nvSpPr>
            <p:cNvPr id="131" name="Google Shape;131;p4"/>
            <p:cNvSpPr/>
            <p:nvPr/>
          </p:nvSpPr>
          <p:spPr>
            <a:xfrm>
              <a:off x="4934428" y="4818151"/>
              <a:ext cx="3912663" cy="563042"/>
            </a:xfrm>
            <a:prstGeom prst="roundRect">
              <a:avLst>
                <a:gd name="adj" fmla="val 16667"/>
              </a:avLst>
            </a:prstGeom>
            <a:solidFill>
              <a:srgbClr val="D0EE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o-RO" sz="1800" b="1" i="0" u="none" strike="noStrike" cap="none">
                  <a:solidFill>
                    <a:srgbClr val="124163"/>
                  </a:solidFill>
                  <a:latin typeface="Times New Roman"/>
                  <a:ea typeface="Times New Roman"/>
                  <a:cs typeface="Times New Roman"/>
                  <a:sym typeface="Times New Roman"/>
                </a:rPr>
                <a:t>birouri electorale ale secțiilor de votare</a:t>
              </a:r>
              <a:endParaRPr/>
            </a:p>
          </p:txBody>
        </p:sp>
        <p:cxnSp>
          <p:nvCxnSpPr>
            <p:cNvPr id="132" name="Google Shape;132;p4"/>
            <p:cNvCxnSpPr/>
            <p:nvPr/>
          </p:nvCxnSpPr>
          <p:spPr>
            <a:xfrm>
              <a:off x="4464050" y="2940050"/>
              <a:ext cx="0" cy="279400"/>
            </a:xfrm>
            <a:prstGeom prst="straightConnector1">
              <a:avLst/>
            </a:prstGeom>
            <a:noFill/>
            <a:ln>
              <a:noFill/>
            </a:ln>
          </p:spPr>
        </p:cxnSp>
        <p:cxnSp>
          <p:nvCxnSpPr>
            <p:cNvPr id="133" name="Google Shape;133;p4"/>
            <p:cNvCxnSpPr/>
            <p:nvPr/>
          </p:nvCxnSpPr>
          <p:spPr>
            <a:xfrm>
              <a:off x="4452938" y="3941762"/>
              <a:ext cx="0" cy="279400"/>
            </a:xfrm>
            <a:prstGeom prst="straightConnector1">
              <a:avLst/>
            </a:prstGeom>
            <a:noFill/>
            <a:ln>
              <a:noFill/>
            </a:ln>
          </p:spPr>
        </p:cxnSp>
        <p:cxnSp>
          <p:nvCxnSpPr>
            <p:cNvPr id="134" name="Google Shape;134;p4"/>
            <p:cNvCxnSpPr/>
            <p:nvPr/>
          </p:nvCxnSpPr>
          <p:spPr>
            <a:xfrm>
              <a:off x="4452938" y="5021262"/>
              <a:ext cx="0" cy="279400"/>
            </a:xfrm>
            <a:prstGeom prst="straightConnector1">
              <a:avLst/>
            </a:prstGeom>
            <a:noFill/>
            <a:ln>
              <a:noFill/>
            </a:ln>
          </p:spPr>
        </p:cxnSp>
      </p:grpSp>
      <p:cxnSp>
        <p:nvCxnSpPr>
          <p:cNvPr id="135" name="Google Shape;135;p4"/>
          <p:cNvCxnSpPr/>
          <p:nvPr/>
        </p:nvCxnSpPr>
        <p:spPr>
          <a:xfrm>
            <a:off x="4381506" y="2660965"/>
            <a:ext cx="0" cy="279400"/>
          </a:xfrm>
          <a:prstGeom prst="straightConnector1">
            <a:avLst/>
          </a:prstGeom>
          <a:noFill/>
          <a:ln w="12700" cap="flat" cmpd="sng">
            <a:solidFill>
              <a:srgbClr val="0D5672"/>
            </a:solidFill>
            <a:prstDash val="solid"/>
            <a:round/>
            <a:headEnd type="none" w="sm" len="sm"/>
            <a:tailEnd type="triangle" w="med" len="med"/>
          </a:ln>
        </p:spPr>
      </p:cxnSp>
      <p:cxnSp>
        <p:nvCxnSpPr>
          <p:cNvPr id="136" name="Google Shape;136;p4"/>
          <p:cNvCxnSpPr/>
          <p:nvPr/>
        </p:nvCxnSpPr>
        <p:spPr>
          <a:xfrm>
            <a:off x="2151160" y="3771508"/>
            <a:ext cx="0" cy="279400"/>
          </a:xfrm>
          <a:prstGeom prst="straightConnector1">
            <a:avLst/>
          </a:prstGeom>
          <a:noFill/>
          <a:ln w="12700" cap="flat" cmpd="sng">
            <a:solidFill>
              <a:srgbClr val="0D5672"/>
            </a:solidFill>
            <a:prstDash val="solid"/>
            <a:round/>
            <a:headEnd type="none" w="sm" len="sm"/>
            <a:tailEnd type="triangle" w="med" len="med"/>
          </a:ln>
        </p:spPr>
      </p:cxnSp>
      <p:sp>
        <p:nvSpPr>
          <p:cNvPr id="137" name="Google Shape;137;p4"/>
          <p:cNvSpPr/>
          <p:nvPr/>
        </p:nvSpPr>
        <p:spPr>
          <a:xfrm>
            <a:off x="382458" y="4051880"/>
            <a:ext cx="3912663" cy="625284"/>
          </a:xfrm>
          <a:prstGeom prst="roundRect">
            <a:avLst>
              <a:gd name="adj" fmla="val 16667"/>
            </a:avLst>
          </a:prstGeom>
          <a:solidFill>
            <a:srgbClr val="D0EE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o-RO" sz="1800" b="0" i="0" u="none" strike="noStrike" cap="none">
                <a:solidFill>
                  <a:srgbClr val="124163"/>
                </a:solidFill>
                <a:latin typeface="Times New Roman"/>
                <a:ea typeface="Times New Roman"/>
                <a:cs typeface="Times New Roman"/>
                <a:sym typeface="Times New Roman"/>
              </a:rPr>
              <a:t>oficiile electorale organizate la nivelul sectoarelor municipiului București </a:t>
            </a:r>
            <a:endParaRPr sz="1800" b="0" i="0" u="none" strike="noStrike" cap="none">
              <a:solidFill>
                <a:srgbClr val="062B39"/>
              </a:solidFill>
              <a:latin typeface="Times New Roman"/>
              <a:ea typeface="Times New Roman"/>
              <a:cs typeface="Times New Roman"/>
              <a:sym typeface="Times New Roman"/>
            </a:endParaRPr>
          </a:p>
        </p:txBody>
      </p:sp>
      <p:sp>
        <p:nvSpPr>
          <p:cNvPr id="138" name="Google Shape;138;p4"/>
          <p:cNvSpPr/>
          <p:nvPr/>
        </p:nvSpPr>
        <p:spPr>
          <a:xfrm>
            <a:off x="412592" y="2858813"/>
            <a:ext cx="3912662" cy="912695"/>
          </a:xfrm>
          <a:prstGeom prst="roundRect">
            <a:avLst>
              <a:gd name="adj" fmla="val 16667"/>
            </a:avLst>
          </a:prstGeom>
          <a:solidFill>
            <a:srgbClr val="D0EEF9"/>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19194D"/>
              </a:solidFill>
              <a:latin typeface="Times New Roman"/>
              <a:ea typeface="Times New Roman"/>
              <a:cs typeface="Times New Roman"/>
              <a:sym typeface="Times New Roman"/>
            </a:endParaRPr>
          </a:p>
        </p:txBody>
      </p:sp>
      <p:sp>
        <p:nvSpPr>
          <p:cNvPr id="139" name="Google Shape;139;p4"/>
          <p:cNvSpPr txBox="1"/>
          <p:nvPr/>
        </p:nvSpPr>
        <p:spPr>
          <a:xfrm>
            <a:off x="515740" y="2993938"/>
            <a:ext cx="374683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1800" b="1" i="0" u="none" strike="noStrike" cap="none" dirty="0">
                <a:solidFill>
                  <a:srgbClr val="19194D"/>
                </a:solidFill>
                <a:latin typeface="Times New Roman"/>
                <a:ea typeface="Times New Roman"/>
                <a:cs typeface="Times New Roman"/>
                <a:sym typeface="Times New Roman"/>
              </a:rPr>
              <a:t>biroul electoral de circumscripție al municipiului București</a:t>
            </a:r>
            <a:endParaRPr sz="1800" b="0" i="0" u="none" strike="noStrike" cap="none" dirty="0">
              <a:solidFill>
                <a:schemeClr val="dk1"/>
              </a:solidFill>
              <a:latin typeface="Calibri"/>
              <a:ea typeface="Calibri"/>
              <a:cs typeface="Calibri"/>
              <a:sym typeface="Calibri"/>
            </a:endParaRPr>
          </a:p>
        </p:txBody>
      </p:sp>
      <p:cxnSp>
        <p:nvCxnSpPr>
          <p:cNvPr id="140" name="Google Shape;140;p4"/>
          <p:cNvCxnSpPr/>
          <p:nvPr/>
        </p:nvCxnSpPr>
        <p:spPr>
          <a:xfrm>
            <a:off x="6687664" y="4287463"/>
            <a:ext cx="0" cy="279400"/>
          </a:xfrm>
          <a:prstGeom prst="straightConnector1">
            <a:avLst/>
          </a:prstGeom>
          <a:noFill/>
          <a:ln w="12700" cap="flat" cmpd="sng">
            <a:solidFill>
              <a:srgbClr val="0D5672"/>
            </a:solidFill>
            <a:prstDash val="solid"/>
            <a:round/>
            <a:headEnd type="none" w="sm" len="sm"/>
            <a:tailEnd type="triangle" w="med" len="med"/>
          </a:ln>
        </p:spPr>
      </p:cxnSp>
      <p:cxnSp>
        <p:nvCxnSpPr>
          <p:cNvPr id="141" name="Google Shape;141;p4"/>
          <p:cNvCxnSpPr/>
          <p:nvPr/>
        </p:nvCxnSpPr>
        <p:spPr>
          <a:xfrm>
            <a:off x="2151160" y="4677164"/>
            <a:ext cx="0" cy="279400"/>
          </a:xfrm>
          <a:prstGeom prst="straightConnector1">
            <a:avLst/>
          </a:prstGeom>
          <a:noFill/>
          <a:ln w="12700" cap="flat" cmpd="sng">
            <a:solidFill>
              <a:srgbClr val="0D5672"/>
            </a:solidFill>
            <a:prstDash val="solid"/>
            <a:round/>
            <a:headEnd type="none" w="sm" len="sm"/>
            <a:tailEnd type="triangle" w="med" len="med"/>
          </a:ln>
        </p:spPr>
      </p:cxnSp>
      <p:sp>
        <p:nvSpPr>
          <p:cNvPr id="142" name="Google Shape;142;p4"/>
          <p:cNvSpPr/>
          <p:nvPr/>
        </p:nvSpPr>
        <p:spPr>
          <a:xfrm>
            <a:off x="462253" y="4956564"/>
            <a:ext cx="3912663" cy="563042"/>
          </a:xfrm>
          <a:prstGeom prst="roundRect">
            <a:avLst>
              <a:gd name="adj" fmla="val 16667"/>
            </a:avLst>
          </a:prstGeom>
          <a:solidFill>
            <a:srgbClr val="D0EE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o-RO" sz="1800" b="1" i="0" u="none" strike="noStrike" cap="none">
                <a:solidFill>
                  <a:srgbClr val="124163"/>
                </a:solidFill>
                <a:latin typeface="Times New Roman"/>
                <a:ea typeface="Times New Roman"/>
                <a:cs typeface="Times New Roman"/>
                <a:sym typeface="Times New Roman"/>
              </a:rPr>
              <a:t>birouri electorale ale secțiilor de votare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VOTAREA</a:t>
            </a:r>
            <a:endParaRPr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1 DECEMBRIE</a:t>
            </a:r>
            <a:endParaRPr sz="2000" dirty="0"/>
          </a:p>
          <a:p>
            <a:pPr algn="ctr"/>
            <a:r>
              <a:rPr lang="ro-RO" sz="2000" b="1" i="0" strike="noStrike" cap="none" dirty="0">
                <a:solidFill>
                  <a:srgbClr val="192D3A"/>
                </a:solidFill>
                <a:latin typeface="Times New Roman"/>
                <a:ea typeface="Times New Roman"/>
                <a:cs typeface="Times New Roman"/>
                <a:sym typeface="Times New Roman"/>
              </a:rPr>
              <a:t>Operațiuni ce trebuie efectuate în intervalul orar </a:t>
            </a:r>
            <a:r>
              <a:rPr lang="ro-RO" sz="2000" b="1" i="0" u="none" strike="noStrike" cap="none" dirty="0">
                <a:solidFill>
                  <a:srgbClr val="192D3A"/>
                </a:solidFill>
                <a:latin typeface="Times New Roman"/>
                <a:ea typeface="Times New Roman"/>
                <a:cs typeface="Times New Roman"/>
                <a:sym typeface="Times New Roman"/>
              </a:rPr>
              <a:t>07:00 – 21:00</a:t>
            </a:r>
            <a:endParaRPr lang="ro-RO" sz="2000" dirty="0"/>
          </a:p>
          <a:p>
            <a:pPr marL="0" marR="0" lvl="0" indent="0" algn="ctr" rtl="0">
              <a:spcBef>
                <a:spcPts val="0"/>
              </a:spcBef>
              <a:spcAft>
                <a:spcPts val="0"/>
              </a:spcAft>
              <a:buNone/>
            </a:pPr>
            <a:r>
              <a:rPr lang="ro-RO" sz="1200" b="0" i="1" u="none" strike="noStrike" cap="none" dirty="0">
                <a:latin typeface="Times New Roman"/>
                <a:ea typeface="Times New Roman"/>
                <a:cs typeface="Times New Roman"/>
                <a:sym typeface="Times New Roman"/>
              </a:rPr>
              <a:t>(art. 4, art. 84 </a:t>
            </a:r>
            <a:r>
              <a:rPr lang="ro-RO" sz="1200" b="0" i="1" u="none" strike="noStrike" cap="none" dirty="0">
                <a:solidFill>
                  <a:srgbClr val="192D3A"/>
                </a:solidFill>
                <a:latin typeface="Times New Roman"/>
                <a:ea typeface="Times New Roman"/>
                <a:cs typeface="Times New Roman"/>
                <a:sym typeface="Times New Roman"/>
              </a:rPr>
              <a:t>alin. (1) din Legea nr. 208/2015, cu modificările și completările ulterioare, art. 5 din Decizia BEC nr. 23/2024)</a:t>
            </a:r>
            <a:endParaRPr dirty="0"/>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pic>
        <p:nvPicPr>
          <p:cNvPr id="265" name="Google Shape;265;p21"/>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6" name="TextBox 5">
            <a:extLst>
              <a:ext uri="{FF2B5EF4-FFF2-40B4-BE49-F238E27FC236}">
                <a16:creationId xmlns:a16="http://schemas.microsoft.com/office/drawing/2014/main" id="{F09F9B91-370F-2345-FA96-A662B7846A76}"/>
              </a:ext>
            </a:extLst>
          </p:cNvPr>
          <p:cNvSpPr txBox="1"/>
          <p:nvPr/>
        </p:nvSpPr>
        <p:spPr>
          <a:xfrm>
            <a:off x="377559" y="2615179"/>
            <a:ext cx="8658865" cy="1804918"/>
          </a:xfrm>
          <a:prstGeom prst="rect">
            <a:avLst/>
          </a:prstGeom>
          <a:noFill/>
        </p:spPr>
        <p:txBody>
          <a:bodyPr wrap="square">
            <a:spAutoFit/>
          </a:bodyPr>
          <a:lstStyle/>
          <a:p>
            <a:pPr>
              <a:lnSpc>
                <a:spcPct val="115000"/>
              </a:lnSpc>
              <a:spcAft>
                <a:spcPts val="600"/>
              </a:spcAft>
            </a:pPr>
            <a:r>
              <a:rPr lang="ro-RO"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ATENȚIE!</a:t>
            </a:r>
          </a:p>
          <a:p>
            <a:pPr marL="342900" indent="-342900">
              <a:lnSpc>
                <a:spcPct val="115000"/>
              </a:lnSpc>
              <a:spcAft>
                <a:spcPts val="600"/>
              </a:spcAft>
              <a:buFont typeface="Arial" panose="020B0604020202020204" pitchFamily="34"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Persoanele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fără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cetățenie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română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nu au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drept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nSpc>
                <a:spcPct val="115000"/>
              </a:lnSpc>
              <a:spcAft>
                <a:spcPts val="600"/>
              </a:spcAft>
              <a:buFont typeface="Arial" panose="020B0604020202020204" pitchFamily="34"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Vechimea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domiciliului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reședinței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nu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reprezintă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condiție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exercitarea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dreptului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63798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2"/>
          <p:cNvSpPr txBox="1"/>
          <p:nvPr/>
        </p:nvSpPr>
        <p:spPr>
          <a:xfrm>
            <a:off x="827584" y="404664"/>
            <a:ext cx="7292480" cy="11430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192D3A"/>
              </a:buClr>
              <a:buSzPts val="2000"/>
              <a:buFont typeface="Times New Roman"/>
              <a:buNone/>
            </a:pPr>
            <a:r>
              <a:rPr lang="ro-RO" sz="2000" b="1" i="0" u="none" strike="noStrike" cap="none" dirty="0">
                <a:solidFill>
                  <a:srgbClr val="192D3A"/>
                </a:solidFill>
                <a:latin typeface="Times New Roman"/>
                <a:ea typeface="Times New Roman"/>
                <a:cs typeface="Times New Roman"/>
                <a:sym typeface="Times New Roman"/>
              </a:rPr>
              <a:t>Documentele în baza cărora se exercită </a:t>
            </a:r>
            <a:endParaRPr dirty="0"/>
          </a:p>
          <a:p>
            <a:pPr marL="0" marR="0" lvl="0" indent="0" algn="ctr" rtl="0">
              <a:spcBef>
                <a:spcPts val="0"/>
              </a:spcBef>
              <a:spcAft>
                <a:spcPts val="0"/>
              </a:spcAft>
              <a:buClr>
                <a:srgbClr val="192D3A"/>
              </a:buClr>
              <a:buSzPts val="2000"/>
              <a:buFont typeface="Times New Roman"/>
              <a:buNone/>
            </a:pPr>
            <a:r>
              <a:rPr lang="ro-RO" sz="2000" b="1" i="0" u="none" strike="noStrike" cap="none" dirty="0">
                <a:solidFill>
                  <a:srgbClr val="192D3A"/>
                </a:solidFill>
                <a:latin typeface="Times New Roman"/>
                <a:ea typeface="Times New Roman"/>
                <a:cs typeface="Times New Roman"/>
                <a:sym typeface="Times New Roman"/>
              </a:rPr>
              <a:t>DREPTUL DE VOT</a:t>
            </a:r>
            <a:endParaRPr dirty="0"/>
          </a:p>
          <a:p>
            <a:pPr marL="0" marR="0" lvl="0" indent="0" algn="ctr" rtl="0">
              <a:spcBef>
                <a:spcPts val="0"/>
              </a:spcBef>
              <a:spcAft>
                <a:spcPts val="0"/>
              </a:spcAft>
              <a:buClr>
                <a:srgbClr val="192D3A"/>
              </a:buClr>
              <a:buSzPts val="1200"/>
              <a:buFont typeface="Times New Roman"/>
              <a:buNone/>
            </a:pPr>
            <a:r>
              <a:rPr lang="ro-RO" sz="1200" b="0" i="1" u="none" strike="noStrike" cap="none" dirty="0">
                <a:solidFill>
                  <a:srgbClr val="192D3A"/>
                </a:solidFill>
                <a:latin typeface="Times New Roman"/>
                <a:ea typeface="Times New Roman"/>
                <a:cs typeface="Times New Roman"/>
                <a:sym typeface="Times New Roman"/>
              </a:rPr>
              <a:t>( art. 83 alin. (1) din Legea nr. 208/2015, cu modificările și completările ulterioare)</a:t>
            </a:r>
            <a:endParaRPr dirty="0"/>
          </a:p>
          <a:p>
            <a:pPr marL="0" marR="0" lvl="0" indent="0" algn="ctr" rtl="0">
              <a:spcBef>
                <a:spcPts val="0"/>
              </a:spcBef>
              <a:spcAft>
                <a:spcPts val="0"/>
              </a:spcAft>
              <a:buClr>
                <a:schemeClr val="dk1"/>
              </a:buClr>
              <a:buSzPts val="2000"/>
              <a:buFont typeface="Calibri"/>
              <a:buNone/>
            </a:pPr>
            <a:endParaRPr sz="2000" b="1" i="0" u="none" strike="noStrike" cap="none" dirty="0">
              <a:solidFill>
                <a:srgbClr val="192D3A"/>
              </a:solidFill>
              <a:latin typeface="Times New Roman"/>
              <a:ea typeface="Times New Roman"/>
              <a:cs typeface="Times New Roman"/>
              <a:sym typeface="Times New Roman"/>
            </a:endParaRPr>
          </a:p>
        </p:txBody>
      </p:sp>
      <p:sp>
        <p:nvSpPr>
          <p:cNvPr id="271" name="Google Shape;271;p22"/>
          <p:cNvSpPr txBox="1"/>
          <p:nvPr/>
        </p:nvSpPr>
        <p:spPr>
          <a:xfrm>
            <a:off x="306727" y="1677210"/>
            <a:ext cx="8640960" cy="4254971"/>
          </a:xfrm>
          <a:prstGeom prst="rect">
            <a:avLst/>
          </a:prstGeom>
          <a:noFill/>
          <a:ln>
            <a:noFill/>
          </a:ln>
        </p:spPr>
        <p:txBody>
          <a:bodyPr spcFirstLastPara="1" wrap="square" lIns="91425" tIns="45700" rIns="91425" bIns="45700" anchor="t" anchorCtr="0">
            <a:spAutoFit/>
          </a:bodyPr>
          <a:lstStyle/>
          <a:p>
            <a:pPr marR="0" lvl="0" algn="just" rtl="0">
              <a:lnSpc>
                <a:spcPct val="115000"/>
              </a:lnSpc>
              <a:spcBef>
                <a:spcPts val="0"/>
              </a:spcBef>
              <a:spcAft>
                <a:spcPts val="0"/>
              </a:spcAft>
              <a:buNone/>
            </a:pPr>
            <a:r>
              <a:rPr lang="ro-RO" sz="1600" b="0" i="0" u="none" strike="noStrike" cap="none" dirty="0">
                <a:solidFill>
                  <a:srgbClr val="192D3A"/>
                </a:solidFill>
                <a:latin typeface="Times New Roman"/>
                <a:ea typeface="Times New Roman"/>
                <a:cs typeface="Times New Roman"/>
                <a:sym typeface="Times New Roman"/>
              </a:rPr>
              <a:t>	</a:t>
            </a:r>
            <a:endParaRPr dirty="0"/>
          </a:p>
          <a:p>
            <a:pPr marL="0" marR="0" lvl="0" indent="0" algn="just" rtl="0">
              <a:spcBef>
                <a:spcPts val="0"/>
              </a:spcBef>
              <a:spcAft>
                <a:spcPts val="0"/>
              </a:spcAft>
              <a:buNone/>
            </a:pPr>
            <a:endParaRPr sz="12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0" i="0" u="none" strike="noStrike" cap="none" dirty="0">
                <a:solidFill>
                  <a:srgbClr val="192D3A"/>
                </a:solidFill>
                <a:latin typeface="Times New Roman"/>
                <a:ea typeface="Times New Roman"/>
                <a:cs typeface="Times New Roman"/>
                <a:sym typeface="Times New Roman"/>
              </a:rPr>
              <a:t> 	Cetățenii români cu domiciliul sau reședința în România care în ziua votării se află în țară își pot exercita dreptul de vot la secțiile de votare organizate în România în baza unuia dintre următoarele acte de identitate, valabile în ziua votării:</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a)</a:t>
            </a:r>
            <a:r>
              <a:rPr lang="ro-RO" sz="1600" b="0" i="0" u="none" strike="noStrike" cap="none" dirty="0">
                <a:solidFill>
                  <a:srgbClr val="192D3A"/>
                </a:solidFill>
                <a:latin typeface="Times New Roman"/>
                <a:ea typeface="Times New Roman"/>
                <a:cs typeface="Times New Roman"/>
                <a:sym typeface="Times New Roman"/>
              </a:rPr>
              <a:t> </a:t>
            </a:r>
            <a:r>
              <a:rPr lang="ro-RO" sz="1600" b="1" i="0" u="none" strike="noStrike" cap="none" dirty="0">
                <a:solidFill>
                  <a:srgbClr val="192D3A"/>
                </a:solidFill>
                <a:latin typeface="Times New Roman"/>
                <a:ea typeface="Times New Roman"/>
                <a:cs typeface="Times New Roman"/>
                <a:sym typeface="Times New Roman"/>
              </a:rPr>
              <a:t>cartea de identitate</a:t>
            </a:r>
            <a:r>
              <a:rPr lang="ro-RO" sz="1600" b="0" i="0" u="none" strike="noStrike" cap="none" dirty="0">
                <a:solidFill>
                  <a:srgbClr val="192D3A"/>
                </a:solidFill>
                <a:latin typeface="Times New Roman"/>
                <a:ea typeface="Times New Roman"/>
                <a:cs typeface="Times New Roman"/>
                <a:sym typeface="Times New Roman"/>
              </a:rPr>
              <a:t>, cartea electronică de identitate, cartea de identitate provizorie;</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b)</a:t>
            </a:r>
            <a:r>
              <a:rPr lang="ro-RO" sz="1600" b="0" i="0" u="none" strike="noStrike" cap="none" dirty="0">
                <a:solidFill>
                  <a:srgbClr val="192D3A"/>
                </a:solidFill>
                <a:latin typeface="Times New Roman"/>
                <a:ea typeface="Times New Roman"/>
                <a:cs typeface="Times New Roman"/>
                <a:sym typeface="Times New Roman"/>
              </a:rPr>
              <a:t> </a:t>
            </a:r>
            <a:r>
              <a:rPr lang="ro-RO" sz="1600" b="1" i="0" u="none" strike="noStrike" cap="none" dirty="0">
                <a:solidFill>
                  <a:srgbClr val="192D3A"/>
                </a:solidFill>
                <a:latin typeface="Times New Roman"/>
                <a:ea typeface="Times New Roman"/>
                <a:cs typeface="Times New Roman"/>
                <a:sym typeface="Times New Roman"/>
              </a:rPr>
              <a:t>buletinul de identitate</a:t>
            </a:r>
            <a:r>
              <a:rPr lang="ro-RO" sz="1600" b="0" i="0" u="none" strike="noStrike" cap="none" dirty="0">
                <a:solidFill>
                  <a:srgbClr val="192D3A"/>
                </a:solidFill>
                <a:latin typeface="Times New Roman"/>
                <a:ea typeface="Times New Roman"/>
                <a:cs typeface="Times New Roman"/>
                <a:sym typeface="Times New Roman"/>
              </a:rPr>
              <a:t>;</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c)</a:t>
            </a:r>
            <a:r>
              <a:rPr lang="ro-RO" sz="1600" b="0" i="0" u="none" strike="noStrike" cap="none" dirty="0">
                <a:solidFill>
                  <a:srgbClr val="192D3A"/>
                </a:solidFill>
                <a:latin typeface="Times New Roman"/>
                <a:ea typeface="Times New Roman"/>
                <a:cs typeface="Times New Roman"/>
                <a:sym typeface="Times New Roman"/>
              </a:rPr>
              <a:t> </a:t>
            </a:r>
            <a:r>
              <a:rPr lang="ro-RO" sz="1600" b="1" i="0" u="none" strike="noStrike" cap="none" dirty="0">
                <a:solidFill>
                  <a:srgbClr val="192D3A"/>
                </a:solidFill>
                <a:latin typeface="Times New Roman"/>
                <a:ea typeface="Times New Roman"/>
                <a:cs typeface="Times New Roman"/>
                <a:sym typeface="Times New Roman"/>
              </a:rPr>
              <a:t>pașaportul diplomatic</a:t>
            </a:r>
            <a:r>
              <a:rPr lang="ro-RO" sz="1600" b="0" i="0" u="none" strike="noStrike" cap="none" dirty="0">
                <a:solidFill>
                  <a:srgbClr val="192D3A"/>
                </a:solidFill>
                <a:latin typeface="Times New Roman"/>
                <a:ea typeface="Times New Roman"/>
                <a:cs typeface="Times New Roman"/>
                <a:sym typeface="Times New Roman"/>
              </a:rPr>
              <a:t>, pașaportul diplomatic electronic;</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d)</a:t>
            </a:r>
            <a:r>
              <a:rPr lang="ro-RO" sz="1600" b="0" i="0" u="none" strike="noStrike" cap="none" dirty="0">
                <a:solidFill>
                  <a:srgbClr val="192D3A"/>
                </a:solidFill>
                <a:latin typeface="Times New Roman"/>
                <a:ea typeface="Times New Roman"/>
                <a:cs typeface="Times New Roman"/>
                <a:sym typeface="Times New Roman"/>
              </a:rPr>
              <a:t> </a:t>
            </a:r>
            <a:r>
              <a:rPr lang="ro-RO" sz="1600" b="1" i="0" u="none" strike="noStrike" cap="none" dirty="0">
                <a:solidFill>
                  <a:srgbClr val="192D3A"/>
                </a:solidFill>
                <a:latin typeface="Times New Roman"/>
                <a:ea typeface="Times New Roman"/>
                <a:cs typeface="Times New Roman"/>
                <a:sym typeface="Times New Roman"/>
              </a:rPr>
              <a:t>pașaportul de serviciu</a:t>
            </a:r>
            <a:r>
              <a:rPr lang="ro-RO" sz="1600" b="0" i="0" u="none" strike="noStrike" cap="none" dirty="0">
                <a:solidFill>
                  <a:srgbClr val="192D3A"/>
                </a:solidFill>
                <a:latin typeface="Times New Roman"/>
                <a:ea typeface="Times New Roman"/>
                <a:cs typeface="Times New Roman"/>
                <a:sym typeface="Times New Roman"/>
              </a:rPr>
              <a:t>, pașaportul de serviciu electronic;</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e) carnetul de serviciu militar</a:t>
            </a:r>
            <a:r>
              <a:rPr lang="ro-RO" sz="1600" b="0" i="0" u="none" strike="noStrike" cap="none" dirty="0">
                <a:solidFill>
                  <a:srgbClr val="192D3A"/>
                </a:solidFill>
                <a:latin typeface="Times New Roman"/>
                <a:ea typeface="Times New Roman"/>
                <a:cs typeface="Times New Roman"/>
                <a:sym typeface="Times New Roman"/>
              </a:rPr>
              <a:t>, în cazul elevilor din școlile militare.</a:t>
            </a:r>
            <a:endParaRPr dirty="0"/>
          </a:p>
          <a:p>
            <a:pPr marL="0" marR="0" lvl="0" indent="0" algn="just" rtl="0">
              <a:spcBef>
                <a:spcPts val="0"/>
              </a:spcBef>
              <a:spcAft>
                <a:spcPts val="0"/>
              </a:spcAft>
              <a:buNone/>
            </a:pPr>
            <a:endParaRPr sz="12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b="1" i="0" u="none" strike="noStrike" cap="none" dirty="0">
                <a:solidFill>
                  <a:srgbClr val="FF0000"/>
                </a:solidFill>
                <a:latin typeface="Times New Roman"/>
                <a:ea typeface="Times New Roman"/>
                <a:cs typeface="Times New Roman"/>
                <a:sym typeface="Times New Roman"/>
              </a:rPr>
              <a:t>ATENȚIE!</a:t>
            </a:r>
            <a:endParaRPr sz="2000" b="1" i="0" u="none" strike="noStrike" cap="none" dirty="0">
              <a:solidFill>
                <a:srgbClr val="FF0000"/>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0" i="0" u="none" strike="noStrike" cap="none" dirty="0">
                <a:solidFill>
                  <a:srgbClr val="192D3A"/>
                </a:solidFill>
                <a:latin typeface="Times New Roman"/>
                <a:ea typeface="Times New Roman"/>
                <a:cs typeface="Times New Roman"/>
                <a:sym typeface="Times New Roman"/>
              </a:rPr>
              <a:t>În țară nu se poate vota cu:</a:t>
            </a:r>
            <a:endParaRPr dirty="0"/>
          </a:p>
          <a:p>
            <a:pPr marL="742950" marR="0" lvl="1" indent="-285750" algn="just" rtl="0">
              <a:spcBef>
                <a:spcPts val="0"/>
              </a:spcBef>
              <a:spcAft>
                <a:spcPts val="0"/>
              </a:spcAft>
              <a:buClr>
                <a:srgbClr val="192D3A"/>
              </a:buClr>
              <a:buSzPts val="1600"/>
              <a:buFont typeface="Arial"/>
              <a:buChar char="•"/>
            </a:pPr>
            <a:r>
              <a:rPr lang="ro-RO" sz="1600" b="0" i="0" u="none" strike="noStrike" cap="none" dirty="0">
                <a:solidFill>
                  <a:srgbClr val="192D3A"/>
                </a:solidFill>
                <a:latin typeface="Times New Roman"/>
                <a:ea typeface="Times New Roman"/>
                <a:cs typeface="Times New Roman"/>
                <a:sym typeface="Times New Roman"/>
              </a:rPr>
              <a:t>pașaport simplu;</a:t>
            </a:r>
            <a:endParaRPr dirty="0"/>
          </a:p>
          <a:p>
            <a:pPr marL="742950" marR="0" lvl="1" indent="-285750" algn="just" rtl="0">
              <a:spcBef>
                <a:spcPts val="0"/>
              </a:spcBef>
              <a:spcAft>
                <a:spcPts val="0"/>
              </a:spcAft>
              <a:buClr>
                <a:srgbClr val="192D3A"/>
              </a:buClr>
              <a:buSzPts val="1600"/>
              <a:buFont typeface="Arial"/>
              <a:buChar char="•"/>
            </a:pPr>
            <a:r>
              <a:rPr lang="ro-RO" sz="1600" b="0" i="0" u="none" strike="noStrike" cap="none" dirty="0">
                <a:solidFill>
                  <a:srgbClr val="192D3A"/>
                </a:solidFill>
                <a:latin typeface="Times New Roman"/>
                <a:ea typeface="Times New Roman"/>
                <a:cs typeface="Times New Roman"/>
                <a:sym typeface="Times New Roman"/>
              </a:rPr>
              <a:t>pașaport simplu electronic;</a:t>
            </a:r>
            <a:endParaRPr dirty="0"/>
          </a:p>
          <a:p>
            <a:pPr marL="742950" marR="0" lvl="1" indent="-285750" algn="just" rtl="0">
              <a:spcBef>
                <a:spcPts val="0"/>
              </a:spcBef>
              <a:spcAft>
                <a:spcPts val="0"/>
              </a:spcAft>
              <a:buClr>
                <a:srgbClr val="192D3A"/>
              </a:buClr>
              <a:buSzPts val="1600"/>
              <a:buFont typeface="Arial"/>
              <a:buChar char="•"/>
            </a:pPr>
            <a:r>
              <a:rPr lang="ro-RO" sz="1600" b="0" i="0" u="none" strike="noStrike" cap="none" dirty="0">
                <a:solidFill>
                  <a:srgbClr val="192D3A"/>
                </a:solidFill>
                <a:latin typeface="Times New Roman"/>
                <a:ea typeface="Times New Roman"/>
                <a:cs typeface="Times New Roman"/>
                <a:sym typeface="Times New Roman"/>
              </a:rPr>
              <a:t>pașaport simplu temporar.</a:t>
            </a:r>
            <a:endParaRPr sz="1600" b="0" i="0" u="none" strike="noStrike" cap="none" dirty="0">
              <a:solidFill>
                <a:srgbClr val="192D3A"/>
              </a:solidFill>
              <a:latin typeface="Times New Roman"/>
              <a:ea typeface="Times New Roman"/>
              <a:cs typeface="Times New Roman"/>
              <a:sym typeface="Times New Roman"/>
            </a:endParaRPr>
          </a:p>
          <a:p>
            <a:pPr marL="0" marR="0" lvl="0" indent="540385" algn="ctr" rtl="0">
              <a:lnSpc>
                <a:spcPct val="115000"/>
              </a:lnSpc>
              <a:spcBef>
                <a:spcPts val="0"/>
              </a:spcBef>
              <a:spcAft>
                <a:spcPts val="0"/>
              </a:spcAft>
              <a:buNone/>
            </a:pPr>
            <a:endParaRPr sz="1400" b="0" i="0" u="none" strike="noStrike" cap="none" dirty="0">
              <a:solidFill>
                <a:srgbClr val="192D3A"/>
              </a:solidFill>
              <a:latin typeface="Times New Roman"/>
              <a:ea typeface="Times New Roman"/>
              <a:cs typeface="Times New Roman"/>
              <a:sym typeface="Times New Roman"/>
            </a:endParaRPr>
          </a:p>
        </p:txBody>
      </p:sp>
      <p:pic>
        <p:nvPicPr>
          <p:cNvPr id="272" name="Google Shape;272;p22"/>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3"/>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VOTAREA</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DUMINICĂ – 1 DECEMBRIE</a:t>
            </a:r>
            <a:endParaRPr lang="ro-RO" sz="2000" dirty="0">
              <a:latin typeface="Times New Roman" panose="02020603050405020304" pitchFamily="18" charset="0"/>
              <a:cs typeface="Times New Roman" panose="02020603050405020304" pitchFamily="18" charset="0"/>
            </a:endParaRPr>
          </a:p>
          <a:p>
            <a:pPr algn="ctr"/>
            <a:r>
              <a:rPr lang="ro-RO" sz="2000" b="1" i="0"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Operațiuni ce trebuie efectuate în intervalul orar </a:t>
            </a: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07:00 – 21:00</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84 alin. (4) din Legea nr. 208/2015, cu modificările și completările ulterioare, art. 10 din Decizia BEC nr. 23/2024)</a:t>
            </a:r>
            <a:endParaRPr dirty="0"/>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sp>
        <p:nvSpPr>
          <p:cNvPr id="278" name="Google Shape;278;p23"/>
          <p:cNvSpPr txBox="1"/>
          <p:nvPr/>
        </p:nvSpPr>
        <p:spPr>
          <a:xfrm>
            <a:off x="179512" y="1700808"/>
            <a:ext cx="8784976" cy="45242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În baza rezultatelor generate de SIMPV, a comunicărilor efectuate prin intermediul acestuia și a verificării actului de identitate, președintele biroului electoral al secției de votare:</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a)</a:t>
            </a:r>
            <a:r>
              <a:rPr lang="ro-RO" sz="1600" b="0" i="0" u="none" strike="noStrike" cap="none" dirty="0">
                <a:solidFill>
                  <a:srgbClr val="192D3A"/>
                </a:solidFill>
                <a:latin typeface="Times New Roman"/>
                <a:ea typeface="Times New Roman"/>
                <a:cs typeface="Times New Roman"/>
                <a:sym typeface="Times New Roman"/>
              </a:rPr>
              <a:t> </a:t>
            </a:r>
            <a:r>
              <a:rPr lang="ro-RO" sz="1600" b="1" i="0" u="none" strike="noStrike" cap="none" dirty="0">
                <a:solidFill>
                  <a:srgbClr val="192D3A"/>
                </a:solidFill>
                <a:latin typeface="Times New Roman"/>
                <a:ea typeface="Times New Roman"/>
                <a:cs typeface="Times New Roman"/>
                <a:sym typeface="Times New Roman"/>
              </a:rPr>
              <a:t>oprește de la votare </a:t>
            </a:r>
            <a:r>
              <a:rPr lang="ro-RO" sz="1600" b="0" i="0" u="none" strike="noStrike" cap="none" dirty="0">
                <a:solidFill>
                  <a:srgbClr val="192D3A"/>
                </a:solidFill>
                <a:latin typeface="Times New Roman"/>
                <a:ea typeface="Times New Roman"/>
                <a:cs typeface="Times New Roman"/>
                <a:sym typeface="Times New Roman"/>
              </a:rPr>
              <a:t>persoana care nu a împlinit vârsta de 18 ani până în ziua votării, persoana care și-a pierdut drepturile electorale și persoana care a optat să voteze prin corespondență;</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b)</a:t>
            </a:r>
            <a:r>
              <a:rPr lang="ro-RO" sz="1600" b="0" i="0" u="none" strike="noStrike" cap="none" dirty="0">
                <a:solidFill>
                  <a:srgbClr val="192D3A"/>
                </a:solidFill>
                <a:latin typeface="Times New Roman"/>
                <a:ea typeface="Times New Roman"/>
                <a:cs typeface="Times New Roman"/>
                <a:sym typeface="Times New Roman"/>
              </a:rPr>
              <a:t> </a:t>
            </a:r>
            <a:r>
              <a:rPr lang="ro-RO" sz="1600" b="1" i="0" u="none" strike="noStrike" cap="none" dirty="0">
                <a:solidFill>
                  <a:srgbClr val="192D3A"/>
                </a:solidFill>
                <a:latin typeface="Times New Roman"/>
                <a:ea typeface="Times New Roman"/>
                <a:cs typeface="Times New Roman"/>
                <a:sym typeface="Times New Roman"/>
              </a:rPr>
              <a:t>îndrumă alegătorul </a:t>
            </a:r>
            <a:r>
              <a:rPr lang="ro-RO" sz="1600" b="0" i="0" u="none" strike="noStrike" cap="none" dirty="0">
                <a:solidFill>
                  <a:srgbClr val="192D3A"/>
                </a:solidFill>
                <a:latin typeface="Times New Roman"/>
                <a:ea typeface="Times New Roman"/>
                <a:cs typeface="Times New Roman"/>
                <a:sym typeface="Times New Roman"/>
              </a:rPr>
              <a:t>să voteze la secția de votare la care este arondat, în cazul în care este arondat la altă secție de votare;</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c)</a:t>
            </a:r>
            <a:r>
              <a:rPr lang="ro-RO" sz="1600" b="0" i="0" u="none" strike="noStrike" cap="none" dirty="0">
                <a:solidFill>
                  <a:srgbClr val="192D3A"/>
                </a:solidFill>
                <a:latin typeface="Times New Roman"/>
                <a:ea typeface="Times New Roman"/>
                <a:cs typeface="Times New Roman"/>
                <a:sym typeface="Times New Roman"/>
              </a:rPr>
              <a:t> </a:t>
            </a:r>
            <a:r>
              <a:rPr lang="ro-RO" sz="1600" b="1" i="0" u="none" strike="noStrike" cap="none" dirty="0">
                <a:solidFill>
                  <a:srgbClr val="192D3A"/>
                </a:solidFill>
                <a:latin typeface="Times New Roman"/>
                <a:ea typeface="Times New Roman"/>
                <a:cs typeface="Times New Roman"/>
                <a:sym typeface="Times New Roman"/>
              </a:rPr>
              <a:t>îndrumă alegătorul </a:t>
            </a:r>
            <a:r>
              <a:rPr lang="ro-RO" sz="1600" b="0" i="0" u="none" strike="noStrike" cap="none" dirty="0">
                <a:solidFill>
                  <a:srgbClr val="192D3A"/>
                </a:solidFill>
                <a:latin typeface="Times New Roman"/>
                <a:ea typeface="Times New Roman"/>
                <a:cs typeface="Times New Roman"/>
                <a:sym typeface="Times New Roman"/>
              </a:rPr>
              <a:t>să voteze la secția de votare unde a fost arondat conform reședinței, în cazul în care acesta a fost înscris în Registrul electoral cu adresa de reședință;</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d)</a:t>
            </a:r>
            <a:r>
              <a:rPr lang="ro-RO" sz="1600" b="0" i="0" u="none" strike="noStrike" cap="none" dirty="0">
                <a:solidFill>
                  <a:srgbClr val="192D3A"/>
                </a:solidFill>
                <a:latin typeface="Times New Roman"/>
                <a:ea typeface="Times New Roman"/>
                <a:cs typeface="Times New Roman"/>
                <a:sym typeface="Times New Roman"/>
              </a:rPr>
              <a:t> </a:t>
            </a:r>
            <a:r>
              <a:rPr lang="ro-RO" sz="1600" b="1" i="0" u="none" strike="noStrike" cap="none" dirty="0">
                <a:solidFill>
                  <a:srgbClr val="192D3A"/>
                </a:solidFill>
                <a:latin typeface="Times New Roman"/>
                <a:ea typeface="Times New Roman"/>
                <a:cs typeface="Times New Roman"/>
                <a:sym typeface="Times New Roman"/>
              </a:rPr>
              <a:t>înscrie în lista electorală suplimentară persoana </a:t>
            </a:r>
            <a:r>
              <a:rPr lang="ro-RO" sz="1600" b="0" i="0" u="none" strike="noStrike" cap="none" dirty="0">
                <a:solidFill>
                  <a:srgbClr val="192D3A"/>
                </a:solidFill>
                <a:latin typeface="Times New Roman"/>
                <a:ea typeface="Times New Roman"/>
                <a:cs typeface="Times New Roman"/>
                <a:sym typeface="Times New Roman"/>
              </a:rPr>
              <a:t>care s-a prezentat la vot, este omisă din lista electorală permanentă, are domiciliul sau reședința în raza teritorială a secției de votare respective; în cazul în care persoana omisă este înscrisă în lista electorală permanentă existentă la altă secție de votare, președintele biroului electoral al acelei secții de votare va fi notificat de către sistemul informatic în acest sens și va radia persoana respectivă din lista electorală permanentă; </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e)</a:t>
            </a:r>
            <a:r>
              <a:rPr lang="ro-RO" sz="1600" b="0" i="0" u="none" strike="noStrike" cap="none" dirty="0">
                <a:solidFill>
                  <a:srgbClr val="192D3A"/>
                </a:solidFill>
                <a:latin typeface="Times New Roman"/>
                <a:ea typeface="Times New Roman"/>
                <a:cs typeface="Times New Roman"/>
                <a:sym typeface="Times New Roman"/>
              </a:rPr>
              <a:t> înscrie în lista electorală suplimentară persoana care s-a prezentat la vot, are domiciliul sau reședința în altă unitate administrativ-teritorială din cadrul aceleiași circumscripții electorale; în cazul în care persoana este înscrisă în lista electorală permanentă existentă la altă secție de votare, președintele biroului electoral al acelei secții de votare va fi notificat de către sistemul informatic în acest sens și va </a:t>
            </a:r>
            <a:r>
              <a:rPr lang="ro-RO" sz="1600" b="1" i="0" u="none" strike="noStrike" cap="none" dirty="0">
                <a:solidFill>
                  <a:srgbClr val="192D3A"/>
                </a:solidFill>
                <a:latin typeface="Times New Roman"/>
                <a:ea typeface="Times New Roman"/>
                <a:cs typeface="Times New Roman"/>
                <a:sym typeface="Times New Roman"/>
              </a:rPr>
              <a:t>radia</a:t>
            </a:r>
            <a:r>
              <a:rPr lang="ro-RO" sz="1600" b="0" i="0" u="none" strike="noStrike" cap="none" dirty="0">
                <a:solidFill>
                  <a:srgbClr val="192D3A"/>
                </a:solidFill>
                <a:latin typeface="Times New Roman"/>
                <a:ea typeface="Times New Roman"/>
                <a:cs typeface="Times New Roman"/>
                <a:sym typeface="Times New Roman"/>
              </a:rPr>
              <a:t> persoana respectivă din lista electorală permanentă.</a:t>
            </a:r>
            <a:endParaRPr sz="1600" b="1" i="0" u="none" strike="noStrike" cap="none" dirty="0">
              <a:solidFill>
                <a:srgbClr val="192D3A"/>
              </a:solidFill>
              <a:latin typeface="Times New Roman"/>
              <a:ea typeface="Times New Roman"/>
              <a:cs typeface="Times New Roman"/>
              <a:sym typeface="Times New Roman"/>
            </a:endParaRPr>
          </a:p>
        </p:txBody>
      </p:sp>
      <p:pic>
        <p:nvPicPr>
          <p:cNvPr id="279" name="Google Shape;279;p23"/>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3"/>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VOTAREA</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DUMINICĂ – 1 DECEMBRIE</a:t>
            </a:r>
            <a:endParaRPr lang="ro-RO" sz="2000" dirty="0">
              <a:latin typeface="Times New Roman" panose="02020603050405020304" pitchFamily="18" charset="0"/>
              <a:cs typeface="Times New Roman" panose="02020603050405020304" pitchFamily="18" charset="0"/>
            </a:endParaRPr>
          </a:p>
          <a:p>
            <a:pPr algn="ctr"/>
            <a:r>
              <a:rPr lang="ro-RO" sz="2000" b="1" i="0"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Operațiuni ce trebuie efectuate în intervalul orar </a:t>
            </a: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07:00 – 21:00</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1200" i="1" u="none" cap="none" dirty="0">
                <a:latin typeface="Times New Roman"/>
                <a:ea typeface="Times New Roman"/>
                <a:cs typeface="Times New Roman"/>
                <a:sym typeface="Times New Roman"/>
              </a:rPr>
              <a:t>(art. 7 din Decizia BEC nr. </a:t>
            </a:r>
            <a:r>
              <a:rPr lang="ro-RO" sz="1200" i="1" dirty="0">
                <a:latin typeface="Times New Roman"/>
                <a:ea typeface="Times New Roman"/>
                <a:cs typeface="Times New Roman"/>
                <a:sym typeface="Times New Roman"/>
              </a:rPr>
              <a:t>23</a:t>
            </a:r>
            <a:r>
              <a:rPr lang="ro-RO" sz="1200" i="1" u="none" cap="none" dirty="0">
                <a:latin typeface="Times New Roman"/>
                <a:ea typeface="Times New Roman"/>
                <a:cs typeface="Times New Roman"/>
                <a:sym typeface="Times New Roman"/>
              </a:rPr>
              <a:t>/2024)</a:t>
            </a:r>
            <a:endParaRPr dirty="0"/>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sp>
        <p:nvSpPr>
          <p:cNvPr id="278" name="Google Shape;278;p23"/>
          <p:cNvSpPr txBox="1"/>
          <p:nvPr/>
        </p:nvSpPr>
        <p:spPr>
          <a:xfrm>
            <a:off x="105621" y="1724650"/>
            <a:ext cx="8784976" cy="48936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i="0" u="none" cap="none" dirty="0">
                <a:solidFill>
                  <a:srgbClr val="192D3A"/>
                </a:solidFill>
                <a:latin typeface="Times New Roman"/>
                <a:ea typeface="Times New Roman"/>
                <a:cs typeface="Times New Roman"/>
                <a:sym typeface="Times New Roman"/>
              </a:rPr>
              <a:t>	</a:t>
            </a:r>
            <a:r>
              <a:rPr lang="ro-RO" sz="1800" i="0" u="none" cap="none" dirty="0">
                <a:solidFill>
                  <a:srgbClr val="192D3A"/>
                </a:solidFill>
                <a:latin typeface="Times New Roman"/>
                <a:ea typeface="Times New Roman"/>
                <a:cs typeface="Times New Roman"/>
                <a:sym typeface="Times New Roman"/>
              </a:rPr>
              <a:t>În cazul în care SIMPV semnalează, la o secție de votare din țară, faptul că </a:t>
            </a:r>
            <a:r>
              <a:rPr lang="ro-RO" sz="1800" b="1" i="0" u="none" cap="none" dirty="0">
                <a:latin typeface="Times New Roman"/>
                <a:ea typeface="Times New Roman"/>
                <a:cs typeface="Times New Roman"/>
                <a:sym typeface="Times New Roman"/>
              </a:rPr>
              <a:t>alegătorul care s-a prezentat la vot figurează deja </a:t>
            </a:r>
            <a:r>
              <a:rPr lang="ro-RO" sz="1800" b="1" dirty="0">
                <a:latin typeface="Times New Roman"/>
                <a:ea typeface="Times New Roman"/>
                <a:cs typeface="Times New Roman"/>
                <a:sym typeface="Times New Roman"/>
              </a:rPr>
              <a:t>î</a:t>
            </a:r>
            <a:r>
              <a:rPr lang="ro-RO" sz="1800" b="1" i="0" u="none" cap="none" dirty="0">
                <a:latin typeface="Times New Roman"/>
                <a:ea typeface="Times New Roman"/>
                <a:cs typeface="Times New Roman"/>
                <a:sym typeface="Times New Roman"/>
              </a:rPr>
              <a:t>n SIMPV</a:t>
            </a:r>
            <a:r>
              <a:rPr lang="ro-RO" sz="1800" i="0" u="none" cap="none" dirty="0">
                <a:solidFill>
                  <a:srgbClr val="192D3A"/>
                </a:solidFill>
                <a:latin typeface="Times New Roman"/>
                <a:ea typeface="Times New Roman"/>
                <a:cs typeface="Times New Roman"/>
                <a:sym typeface="Times New Roman"/>
              </a:rPr>
              <a:t>, președintele biroului electoral al secției de votare va lua următoarele măsuri:</a:t>
            </a:r>
          </a:p>
          <a:p>
            <a:pPr marL="0" marR="0" lvl="0" indent="0" algn="just" rtl="0">
              <a:spcBef>
                <a:spcPts val="0"/>
              </a:spcBef>
              <a:spcAft>
                <a:spcPts val="0"/>
              </a:spcAft>
              <a:buNone/>
            </a:pPr>
            <a:endParaRPr lang="ro-RO" sz="1800" i="0" u="none" cap="none" dirty="0">
              <a:solidFill>
                <a:srgbClr val="192D3A"/>
              </a:solidFill>
              <a:latin typeface="Times New Roman"/>
              <a:ea typeface="Times New Roman"/>
              <a:cs typeface="Times New Roman"/>
              <a:sym typeface="Times New Roman"/>
            </a:endParaRPr>
          </a:p>
          <a:p>
            <a:pPr marL="342900" marR="0" lvl="0" indent="-342900" algn="just" rtl="0">
              <a:spcBef>
                <a:spcPts val="0"/>
              </a:spcBef>
              <a:spcAft>
                <a:spcPts val="0"/>
              </a:spcAft>
              <a:buAutoNum type="arabicPeriod"/>
            </a:pPr>
            <a:r>
              <a:rPr lang="ro-RO" sz="1600" b="1" i="0" u="none" cap="none" dirty="0">
                <a:solidFill>
                  <a:srgbClr val="192D3A"/>
                </a:solidFill>
                <a:latin typeface="Times New Roman"/>
                <a:ea typeface="Times New Roman"/>
                <a:cs typeface="Times New Roman"/>
                <a:sym typeface="Times New Roman"/>
              </a:rPr>
              <a:t>informează alegătorul </a:t>
            </a:r>
            <a:r>
              <a:rPr lang="ro-RO" sz="1600" i="0" u="none" cap="none" dirty="0">
                <a:solidFill>
                  <a:srgbClr val="192D3A"/>
                </a:solidFill>
                <a:latin typeface="Times New Roman"/>
                <a:ea typeface="Times New Roman"/>
                <a:cs typeface="Times New Roman"/>
                <a:sym typeface="Times New Roman"/>
              </a:rPr>
              <a:t>că SIMPV a semnalat faptul că s-a prezentat la vot la același scrutin;</a:t>
            </a:r>
          </a:p>
          <a:p>
            <a:pPr marR="0" lvl="0" algn="just" rtl="0">
              <a:spcBef>
                <a:spcPts val="0"/>
              </a:spcBef>
              <a:spcAft>
                <a:spcPts val="0"/>
              </a:spcAft>
            </a:pPr>
            <a:endParaRPr lang="ro-RO" sz="1600" i="0" u="non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1" dirty="0">
                <a:solidFill>
                  <a:srgbClr val="192D3A"/>
                </a:solidFill>
                <a:latin typeface="Times New Roman"/>
                <a:ea typeface="Times New Roman"/>
                <a:cs typeface="Times New Roman"/>
                <a:sym typeface="Times New Roman"/>
              </a:rPr>
              <a:t>2</a:t>
            </a:r>
            <a:r>
              <a:rPr lang="ro-RO" sz="1600" dirty="0">
                <a:solidFill>
                  <a:srgbClr val="192D3A"/>
                </a:solidFill>
                <a:latin typeface="Times New Roman"/>
                <a:ea typeface="Times New Roman"/>
                <a:cs typeface="Times New Roman"/>
                <a:sym typeface="Times New Roman"/>
              </a:rPr>
              <a:t>. </a:t>
            </a:r>
            <a:r>
              <a:rPr lang="ro-RO" sz="1600" b="1" dirty="0">
                <a:solidFill>
                  <a:srgbClr val="192D3A"/>
                </a:solidFill>
                <a:latin typeface="Times New Roman"/>
                <a:ea typeface="Times New Roman"/>
                <a:cs typeface="Times New Roman"/>
                <a:sym typeface="Times New Roman"/>
              </a:rPr>
              <a:t>aduce la cunoștința alegătorului prevederile art. 387 alin. (1) lit. b) din Legea nr. 286/2009 </a:t>
            </a:r>
            <a:r>
              <a:rPr lang="ro-RO" sz="1600" dirty="0">
                <a:solidFill>
                  <a:srgbClr val="192D3A"/>
                </a:solidFill>
                <a:latin typeface="Times New Roman"/>
                <a:ea typeface="Times New Roman"/>
                <a:cs typeface="Times New Roman"/>
                <a:sym typeface="Times New Roman"/>
              </a:rPr>
              <a:t>privind Codul Penal, cu modificările și completările ulterioare, </a:t>
            </a:r>
            <a:r>
              <a:rPr lang="ro-RO" sz="1600" b="1" dirty="0">
                <a:solidFill>
                  <a:srgbClr val="192D3A"/>
                </a:solidFill>
                <a:latin typeface="Times New Roman"/>
                <a:ea typeface="Times New Roman"/>
                <a:cs typeface="Times New Roman"/>
                <a:sym typeface="Times New Roman"/>
              </a:rPr>
              <a:t>potrivit cărora fapta unei persoane care votează de două sau mai multe ori constituie infracțiunea de fraudă la vot care se pedepsește cu închisoare de la 6 luni la 3 ani sau cu amendă și interzicerea exercitării unor drepturi</a:t>
            </a:r>
            <a:r>
              <a:rPr lang="ro-RO" sz="1600" dirty="0">
                <a:solidFill>
                  <a:srgbClr val="192D3A"/>
                </a:solidFill>
                <a:latin typeface="Times New Roman"/>
                <a:ea typeface="Times New Roman"/>
                <a:cs typeface="Times New Roman"/>
                <a:sym typeface="Times New Roman"/>
              </a:rPr>
              <a:t>;</a:t>
            </a:r>
          </a:p>
          <a:p>
            <a:pPr marL="0" marR="0" lvl="0" indent="0" algn="just" rtl="0">
              <a:spcBef>
                <a:spcPts val="0"/>
              </a:spcBef>
              <a:spcAft>
                <a:spcPts val="0"/>
              </a:spcAft>
              <a:buNone/>
            </a:pPr>
            <a:endParaRPr lang="ro-RO" sz="1600" dirty="0">
              <a:solidFill>
                <a:srgbClr val="192D3A"/>
              </a:solidFill>
              <a:latin typeface="Times New Roman"/>
              <a:ea typeface="Times New Roman"/>
              <a:cs typeface="Times New Roman"/>
              <a:sym typeface="Times New Roman"/>
            </a:endParaRPr>
          </a:p>
          <a:p>
            <a:pPr marL="285750" lvl="1" indent="157163" algn="just">
              <a:buFont typeface="Arial" panose="020B0604020202020204" pitchFamily="34" charset="0"/>
              <a:buChar char="•"/>
            </a:pPr>
            <a:r>
              <a:rPr lang="ro-RO" sz="1600" b="1" dirty="0">
                <a:solidFill>
                  <a:srgbClr val="192D3A"/>
                </a:solidFill>
                <a:latin typeface="Times New Roman"/>
                <a:ea typeface="Times New Roman"/>
                <a:cs typeface="Times New Roman"/>
                <a:sym typeface="Times New Roman"/>
              </a:rPr>
              <a:t>În cazul în care alegătorul stăruie în solicitarea de a-și exercita dreptul de vot</a:t>
            </a:r>
            <a:r>
              <a:rPr lang="ro-RO" sz="1600" dirty="0">
                <a:solidFill>
                  <a:srgbClr val="192D3A"/>
                </a:solidFill>
                <a:latin typeface="Times New Roman"/>
                <a:ea typeface="Times New Roman"/>
                <a:cs typeface="Times New Roman"/>
                <a:sym typeface="Times New Roman"/>
              </a:rPr>
              <a:t>, chiar și după ce i s-au făcut precizările menționate mai sus, președintele biroului electoral al secției de votare </a:t>
            </a:r>
            <a:r>
              <a:rPr lang="ro-RO" sz="1600" b="1" dirty="0">
                <a:solidFill>
                  <a:srgbClr val="192D3A"/>
                </a:solidFill>
                <a:latin typeface="Times New Roman"/>
                <a:ea typeface="Times New Roman"/>
                <a:cs typeface="Times New Roman"/>
                <a:sym typeface="Times New Roman"/>
              </a:rPr>
              <a:t>va contacta telefonic, prin intermediul terminalului pus la dispoziție de STS, președintele biroului electoral al secției de votare unde alegătorul figurează deja înscris în SIMPV, în vederea identificării eventualei semnături a acestuia în dreptul datelor sale de identificare din listele electorale;</a:t>
            </a:r>
          </a:p>
          <a:p>
            <a:pPr marL="285750" lvl="1" indent="157163" algn="just">
              <a:buFont typeface="Arial" panose="020B0604020202020204" pitchFamily="34" charset="0"/>
              <a:buChar char="•"/>
            </a:pPr>
            <a:endParaRPr lang="ro-RO" sz="16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1600" i="0" u="none" strike="noStrike" cap="none" dirty="0">
              <a:solidFill>
                <a:srgbClr val="192D3A"/>
              </a:solidFill>
              <a:latin typeface="Times New Roman"/>
              <a:ea typeface="Times New Roman"/>
              <a:cs typeface="Times New Roman"/>
              <a:sym typeface="Times New Roman"/>
            </a:endParaRPr>
          </a:p>
        </p:txBody>
      </p:sp>
      <p:pic>
        <p:nvPicPr>
          <p:cNvPr id="279" name="Google Shape;279;p2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519836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3"/>
          <p:cNvSpPr/>
          <p:nvPr/>
        </p:nvSpPr>
        <p:spPr>
          <a:xfrm>
            <a:off x="40554" y="116632"/>
            <a:ext cx="9119988"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VOTAREA</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DUMINICĂ – 1 DECEMBRIE</a:t>
            </a:r>
            <a:endParaRPr lang="ro-RO" sz="2000" dirty="0">
              <a:latin typeface="Times New Roman" panose="02020603050405020304" pitchFamily="18" charset="0"/>
              <a:cs typeface="Times New Roman" panose="02020603050405020304" pitchFamily="18" charset="0"/>
            </a:endParaRPr>
          </a:p>
          <a:p>
            <a:pPr algn="ctr"/>
            <a:r>
              <a:rPr lang="ro-RO" sz="2000" b="1" i="0"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Operațiuni ce trebuie efectuate în intervalul orar </a:t>
            </a: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07:00 – 21:00</a:t>
            </a:r>
            <a:endParaRPr lang="ro-RO" sz="2000" dirty="0">
              <a:latin typeface="Times New Roman" panose="02020603050405020304" pitchFamily="18" charset="0"/>
              <a:cs typeface="Times New Roman" panose="02020603050405020304" pitchFamily="18" charset="0"/>
            </a:endParaRPr>
          </a:p>
          <a:p>
            <a:pPr algn="ctr"/>
            <a:r>
              <a:rPr lang="ro-RO" sz="1200" i="1" u="none" cap="none" dirty="0">
                <a:latin typeface="Times New Roman"/>
                <a:ea typeface="Times New Roman"/>
                <a:cs typeface="Times New Roman"/>
                <a:sym typeface="Times New Roman"/>
              </a:rPr>
              <a:t>(art. 7 din Decizia BEC nr. </a:t>
            </a:r>
            <a:r>
              <a:rPr lang="ro-RO" sz="1200" i="1" dirty="0">
                <a:latin typeface="Times New Roman"/>
                <a:ea typeface="Times New Roman"/>
                <a:cs typeface="Times New Roman"/>
                <a:sym typeface="Times New Roman"/>
              </a:rPr>
              <a:t>23D</a:t>
            </a:r>
            <a:r>
              <a:rPr lang="ro-RO" sz="1200" i="1" u="none" cap="none" dirty="0">
                <a:latin typeface="Times New Roman"/>
                <a:ea typeface="Times New Roman"/>
                <a:cs typeface="Times New Roman"/>
                <a:sym typeface="Times New Roman"/>
              </a:rPr>
              <a:t>/2024)</a:t>
            </a:r>
            <a:endParaRPr lang="ro-RO" sz="1200" dirty="0"/>
          </a:p>
          <a:p>
            <a:pPr marL="0" marR="0" lvl="0" indent="0" algn="ctr" rtl="0">
              <a:spcBef>
                <a:spcPts val="0"/>
              </a:spcBef>
              <a:spcAft>
                <a:spcPts val="0"/>
              </a:spcAft>
              <a:buNone/>
            </a:pPr>
            <a:endParaRPr dirty="0">
              <a:solidFill>
                <a:srgbClr val="FF0000"/>
              </a:solidFill>
            </a:endParaRPr>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sp>
        <p:nvSpPr>
          <p:cNvPr id="278" name="Google Shape;278;p23"/>
          <p:cNvSpPr txBox="1"/>
          <p:nvPr/>
        </p:nvSpPr>
        <p:spPr>
          <a:xfrm>
            <a:off x="179512" y="2126986"/>
            <a:ext cx="8784976" cy="4278054"/>
          </a:xfrm>
          <a:prstGeom prst="rect">
            <a:avLst/>
          </a:prstGeom>
          <a:noFill/>
          <a:ln>
            <a:noFill/>
          </a:ln>
        </p:spPr>
        <p:txBody>
          <a:bodyPr spcFirstLastPara="1" wrap="square" lIns="91425" tIns="45700" rIns="91425" bIns="45700" anchor="t" anchorCtr="0">
            <a:spAutoFit/>
          </a:bodyPr>
          <a:lstStyle/>
          <a:p>
            <a:pPr marL="285750" algn="just"/>
            <a:r>
              <a:rPr lang="ro-RO" sz="1600" b="1" dirty="0">
                <a:solidFill>
                  <a:srgbClr val="192D3A"/>
                </a:solidFill>
                <a:latin typeface="Times New Roman"/>
                <a:ea typeface="Times New Roman"/>
                <a:cs typeface="Times New Roman"/>
                <a:sym typeface="Times New Roman"/>
              </a:rPr>
              <a:t>În situația în care secția indicată în mesaj este o secție de votare din străinătate, care este deja închisă sau o secție de votare din țară unde votarea s-a încheiat, </a:t>
            </a:r>
            <a:r>
              <a:rPr lang="ro-RO" sz="1600" dirty="0">
                <a:solidFill>
                  <a:srgbClr val="192D3A"/>
                </a:solidFill>
                <a:latin typeface="Times New Roman"/>
                <a:ea typeface="Times New Roman"/>
                <a:cs typeface="Times New Roman"/>
                <a:sym typeface="Times New Roman"/>
              </a:rPr>
              <a:t>operatorul Centrului de preluare a apelurilor îi va comunica acest lucru președintelui biroului electoral al secției de votare, iar acesta va permite alegătorului să-și exercite dreptul de vot, doar după ce alegătorul va completa </a:t>
            </a:r>
            <a:r>
              <a:rPr lang="ro-RO" sz="1600" dirty="0" err="1">
                <a:solidFill>
                  <a:srgbClr val="192D3A"/>
                </a:solidFill>
                <a:latin typeface="Times New Roman"/>
                <a:ea typeface="Times New Roman"/>
                <a:cs typeface="Times New Roman"/>
                <a:sym typeface="Times New Roman"/>
              </a:rPr>
              <a:t>şi</a:t>
            </a:r>
            <a:r>
              <a:rPr lang="ro-RO" sz="1600" dirty="0">
                <a:solidFill>
                  <a:srgbClr val="192D3A"/>
                </a:solidFill>
                <a:latin typeface="Times New Roman"/>
                <a:ea typeface="Times New Roman"/>
                <a:cs typeface="Times New Roman"/>
                <a:sym typeface="Times New Roman"/>
              </a:rPr>
              <a:t> semna împreună cu </a:t>
            </a:r>
            <a:r>
              <a:rPr lang="ro-RO" sz="1600" dirty="0" err="1">
                <a:solidFill>
                  <a:srgbClr val="192D3A"/>
                </a:solidFill>
                <a:latin typeface="Times New Roman"/>
                <a:ea typeface="Times New Roman"/>
                <a:cs typeface="Times New Roman"/>
                <a:sym typeface="Times New Roman"/>
              </a:rPr>
              <a:t>preşedintele</a:t>
            </a:r>
            <a:r>
              <a:rPr lang="ro-RO" sz="1600" dirty="0">
                <a:solidFill>
                  <a:srgbClr val="192D3A"/>
                </a:solidFill>
                <a:latin typeface="Times New Roman"/>
                <a:ea typeface="Times New Roman"/>
                <a:cs typeface="Times New Roman"/>
                <a:sym typeface="Times New Roman"/>
              </a:rPr>
              <a:t> biroului electoral al </a:t>
            </a:r>
            <a:r>
              <a:rPr lang="ro-RO" sz="1600" dirty="0" err="1">
                <a:solidFill>
                  <a:srgbClr val="192D3A"/>
                </a:solidFill>
                <a:latin typeface="Times New Roman"/>
                <a:ea typeface="Times New Roman"/>
                <a:cs typeface="Times New Roman"/>
                <a:sym typeface="Times New Roman"/>
              </a:rPr>
              <a:t>secţiei</a:t>
            </a:r>
            <a:r>
              <a:rPr lang="ro-RO" sz="1600" dirty="0">
                <a:solidFill>
                  <a:srgbClr val="192D3A"/>
                </a:solidFill>
                <a:latin typeface="Times New Roman"/>
                <a:ea typeface="Times New Roman"/>
                <a:cs typeface="Times New Roman"/>
                <a:sym typeface="Times New Roman"/>
              </a:rPr>
              <a:t> de votare </a:t>
            </a:r>
            <a:r>
              <a:rPr lang="ro-RO" sz="1600" dirty="0" err="1">
                <a:solidFill>
                  <a:srgbClr val="192D3A"/>
                </a:solidFill>
                <a:latin typeface="Times New Roman"/>
                <a:ea typeface="Times New Roman"/>
                <a:cs typeface="Times New Roman"/>
                <a:sym typeface="Times New Roman"/>
              </a:rPr>
              <a:t>şi</a:t>
            </a:r>
            <a:r>
              <a:rPr lang="ro-RO" sz="1600" dirty="0">
                <a:solidFill>
                  <a:srgbClr val="192D3A"/>
                </a:solidFill>
                <a:latin typeface="Times New Roman"/>
                <a:ea typeface="Times New Roman"/>
                <a:cs typeface="Times New Roman"/>
                <a:sym typeface="Times New Roman"/>
              </a:rPr>
              <a:t> operatorul de calculator din </a:t>
            </a:r>
            <a:r>
              <a:rPr lang="ro-RO" sz="1600" dirty="0" err="1">
                <a:solidFill>
                  <a:srgbClr val="192D3A"/>
                </a:solidFill>
                <a:latin typeface="Times New Roman"/>
                <a:ea typeface="Times New Roman"/>
                <a:cs typeface="Times New Roman"/>
                <a:sym typeface="Times New Roman"/>
              </a:rPr>
              <a:t>secţie</a:t>
            </a:r>
            <a:r>
              <a:rPr lang="ro-RO" sz="1600" dirty="0">
                <a:solidFill>
                  <a:srgbClr val="192D3A"/>
                </a:solidFill>
                <a:latin typeface="Times New Roman"/>
                <a:ea typeface="Times New Roman"/>
                <a:cs typeface="Times New Roman"/>
                <a:sym typeface="Times New Roman"/>
              </a:rPr>
              <a:t>, declarația al cărei model este prevăzut în Anexa nr. 1 care face parte integrantă din prezenta decizie;</a:t>
            </a:r>
          </a:p>
          <a:p>
            <a:pPr marL="285750" algn="just"/>
            <a:r>
              <a:rPr lang="ro-RO" sz="1600" i="0" u="none" cap="none" dirty="0">
                <a:solidFill>
                  <a:srgbClr val="192D3A"/>
                </a:solidFill>
                <a:latin typeface="Times New Roman"/>
                <a:ea typeface="Times New Roman"/>
                <a:cs typeface="Times New Roman"/>
                <a:sym typeface="Times New Roman"/>
              </a:rPr>
              <a:t>	</a:t>
            </a:r>
          </a:p>
          <a:p>
            <a:pPr marL="285750" marR="0" lvl="0" algn="just" rtl="0">
              <a:spcBef>
                <a:spcPts val="0"/>
              </a:spcBef>
              <a:spcAft>
                <a:spcPts val="0"/>
              </a:spcAft>
            </a:pPr>
            <a:r>
              <a:rPr lang="ro-RO" sz="1600" b="1" dirty="0">
                <a:solidFill>
                  <a:srgbClr val="192D3A"/>
                </a:solidFill>
                <a:latin typeface="Times New Roman"/>
                <a:ea typeface="Times New Roman"/>
                <a:cs typeface="Times New Roman"/>
                <a:sym typeface="Times New Roman"/>
              </a:rPr>
              <a:t>Î</a:t>
            </a:r>
            <a:r>
              <a:rPr lang="ro-RO" sz="1600" b="1" i="0" u="none" cap="none" dirty="0">
                <a:solidFill>
                  <a:srgbClr val="192D3A"/>
                </a:solidFill>
                <a:latin typeface="Times New Roman"/>
                <a:ea typeface="Times New Roman"/>
                <a:cs typeface="Times New Roman"/>
                <a:sym typeface="Times New Roman"/>
              </a:rPr>
              <a:t>n cazul în care secția de votare respectivă este deschisă </a:t>
            </a:r>
            <a:r>
              <a:rPr lang="ro-RO" sz="1600" i="0" u="none" cap="none" dirty="0">
                <a:solidFill>
                  <a:srgbClr val="192D3A"/>
                </a:solidFill>
                <a:latin typeface="Times New Roman"/>
                <a:ea typeface="Times New Roman"/>
                <a:cs typeface="Times New Roman"/>
                <a:sym typeface="Times New Roman"/>
              </a:rPr>
              <a:t>inclusiv în situațiile prevăzute la art. 88 alin. (2) </a:t>
            </a:r>
            <a:r>
              <a:rPr lang="ro-RO" sz="1600" dirty="0">
                <a:solidFill>
                  <a:srgbClr val="192D3A"/>
                </a:solidFill>
                <a:latin typeface="Times New Roman"/>
                <a:ea typeface="Times New Roman"/>
                <a:cs typeface="Times New Roman"/>
                <a:sym typeface="Times New Roman"/>
              </a:rPr>
              <a:t>ș</a:t>
            </a:r>
            <a:r>
              <a:rPr lang="ro-RO" sz="1600" i="0" u="none" cap="none" dirty="0">
                <a:solidFill>
                  <a:srgbClr val="192D3A"/>
                </a:solidFill>
                <a:latin typeface="Times New Roman"/>
                <a:ea typeface="Times New Roman"/>
                <a:cs typeface="Times New Roman"/>
                <a:sym typeface="Times New Roman"/>
              </a:rPr>
              <a:t>i (4) din Legea nr. 208/2015, cu modificările și completările ulterioare, i se va face legătura și va solicita președintelui biroului electoral al secției de votare cu care i s-a făcut legătura sa îi confirme dacă alegătorul pentru care s-a primit mesajul că figurează deja în SIMPV, a semnat în lista electorală permanentă sau suplimentară;</a:t>
            </a:r>
          </a:p>
          <a:p>
            <a:pPr marL="285750" marR="0" lvl="0" indent="249238" algn="just" rtl="0">
              <a:spcBef>
                <a:spcPts val="0"/>
              </a:spcBef>
              <a:spcAft>
                <a:spcPts val="0"/>
              </a:spcAft>
              <a:buFont typeface="Arial" panose="020B0604020202020204" pitchFamily="34" charset="0"/>
              <a:buChar char="•"/>
            </a:pPr>
            <a:endParaRPr lang="ro-RO" sz="1600" i="0" u="none" cap="none" dirty="0">
              <a:solidFill>
                <a:srgbClr val="192D3A"/>
              </a:solidFill>
              <a:latin typeface="Times New Roman"/>
              <a:ea typeface="Times New Roman"/>
              <a:cs typeface="Times New Roman"/>
              <a:sym typeface="Times New Roman"/>
            </a:endParaRPr>
          </a:p>
          <a:p>
            <a:pPr marR="0" lvl="0" algn="just" rtl="0">
              <a:spcBef>
                <a:spcPts val="0"/>
              </a:spcBef>
              <a:spcAft>
                <a:spcPts val="0"/>
              </a:spcAft>
            </a:pPr>
            <a:r>
              <a:rPr lang="ro-RO" sz="1600" dirty="0">
                <a:solidFill>
                  <a:srgbClr val="192D3A"/>
                </a:solidFill>
                <a:latin typeface="Times New Roman"/>
                <a:ea typeface="Times New Roman"/>
                <a:cs typeface="Times New Roman"/>
                <a:sym typeface="Times New Roman"/>
              </a:rPr>
              <a:t>   </a:t>
            </a:r>
            <a:r>
              <a:rPr lang="ro-RO" sz="1600" b="1" dirty="0">
                <a:solidFill>
                  <a:srgbClr val="192D3A"/>
                </a:solidFill>
                <a:latin typeface="Times New Roman"/>
                <a:ea typeface="Times New Roman"/>
                <a:cs typeface="Times New Roman"/>
                <a:sym typeface="Times New Roman"/>
              </a:rPr>
              <a:t>3</a:t>
            </a:r>
            <a:r>
              <a:rPr lang="ro-RO" sz="1600" dirty="0">
                <a:solidFill>
                  <a:srgbClr val="192D3A"/>
                </a:solidFill>
                <a:latin typeface="Times New Roman"/>
                <a:ea typeface="Times New Roman"/>
                <a:cs typeface="Times New Roman"/>
                <a:sym typeface="Times New Roman"/>
              </a:rPr>
              <a:t>. În cazul în care președintele biroului electoral al secției de votare apelate </a:t>
            </a:r>
            <a:r>
              <a:rPr lang="ro-RO" sz="1600" dirty="0">
                <a:latin typeface="Times New Roman"/>
                <a:ea typeface="Times New Roman"/>
                <a:cs typeface="Times New Roman"/>
                <a:sym typeface="Times New Roman"/>
              </a:rPr>
              <a:t>infirmă </a:t>
            </a:r>
            <a:r>
              <a:rPr lang="ro-RO" sz="1600" b="1" dirty="0">
                <a:latin typeface="Times New Roman"/>
                <a:ea typeface="Times New Roman"/>
                <a:cs typeface="Times New Roman"/>
                <a:sym typeface="Times New Roman"/>
              </a:rPr>
              <a:t>existența unei semnături </a:t>
            </a:r>
            <a:r>
              <a:rPr lang="ro-RO" sz="1600" dirty="0">
                <a:solidFill>
                  <a:srgbClr val="192D3A"/>
                </a:solidFill>
                <a:latin typeface="Times New Roman"/>
                <a:ea typeface="Times New Roman"/>
                <a:cs typeface="Times New Roman"/>
                <a:sym typeface="Times New Roman"/>
              </a:rPr>
              <a:t>în lista electorală în dreptul alegătorului în cauză, </a:t>
            </a:r>
            <a:r>
              <a:rPr lang="ro-RO" sz="1600" b="1" dirty="0">
                <a:solidFill>
                  <a:srgbClr val="192D3A"/>
                </a:solidFill>
                <a:latin typeface="Times New Roman"/>
                <a:ea typeface="Times New Roman"/>
                <a:cs typeface="Times New Roman"/>
                <a:sym typeface="Times New Roman"/>
              </a:rPr>
              <a:t>se va permite exercitarea dreptului de vot.</a:t>
            </a:r>
          </a:p>
          <a:p>
            <a:pPr marL="0" marR="0" lvl="0" indent="0" algn="just" rtl="0">
              <a:spcBef>
                <a:spcPts val="0"/>
              </a:spcBef>
              <a:spcAft>
                <a:spcPts val="0"/>
              </a:spcAft>
              <a:buNone/>
            </a:pPr>
            <a:endParaRPr sz="1600" i="0" u="none" strike="noStrike" cap="none" dirty="0">
              <a:solidFill>
                <a:srgbClr val="192D3A"/>
              </a:solidFill>
              <a:latin typeface="Times New Roman"/>
              <a:ea typeface="Times New Roman"/>
              <a:cs typeface="Times New Roman"/>
              <a:sym typeface="Times New Roman"/>
            </a:endParaRPr>
          </a:p>
        </p:txBody>
      </p:sp>
      <p:pic>
        <p:nvPicPr>
          <p:cNvPr id="279" name="Google Shape;279;p2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2746920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3"/>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VOTAREA</a:t>
            </a:r>
            <a:endParaRPr lang="ro-RO"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1 DECEMBRIE</a:t>
            </a:r>
            <a:endParaRPr lang="ro-RO" sz="2000" dirty="0"/>
          </a:p>
          <a:p>
            <a:pPr algn="ctr"/>
            <a:r>
              <a:rPr lang="ro-RO" sz="2000" b="1" i="0" strike="noStrike" cap="none" dirty="0">
                <a:solidFill>
                  <a:srgbClr val="192D3A"/>
                </a:solidFill>
                <a:latin typeface="Times New Roman"/>
                <a:ea typeface="Times New Roman"/>
                <a:cs typeface="Times New Roman"/>
                <a:sym typeface="Times New Roman"/>
              </a:rPr>
              <a:t>Operațiuni ce trebuie efectuate în intervalul orar </a:t>
            </a:r>
            <a:r>
              <a:rPr lang="ro-RO" sz="2000" b="1" i="0" u="none" strike="noStrike" cap="none" dirty="0">
                <a:solidFill>
                  <a:srgbClr val="192D3A"/>
                </a:solidFill>
                <a:latin typeface="Times New Roman"/>
                <a:ea typeface="Times New Roman"/>
                <a:cs typeface="Times New Roman"/>
                <a:sym typeface="Times New Roman"/>
              </a:rPr>
              <a:t>07:00 – 21:00</a:t>
            </a:r>
            <a:endParaRPr lang="ro-RO" sz="2000" dirty="0"/>
          </a:p>
          <a:p>
            <a:pPr algn="ctr"/>
            <a:r>
              <a:rPr lang="ro-RO" sz="1200" i="1" u="none" cap="none" dirty="0">
                <a:latin typeface="Times New Roman"/>
                <a:ea typeface="Times New Roman"/>
                <a:cs typeface="Times New Roman"/>
                <a:sym typeface="Times New Roman"/>
              </a:rPr>
              <a:t>(art. 7 din Decizia BEC nr. </a:t>
            </a:r>
            <a:r>
              <a:rPr lang="ro-RO" sz="1200" i="1" dirty="0">
                <a:latin typeface="Times New Roman"/>
                <a:ea typeface="Times New Roman"/>
                <a:cs typeface="Times New Roman"/>
                <a:sym typeface="Times New Roman"/>
              </a:rPr>
              <a:t>23</a:t>
            </a:r>
            <a:r>
              <a:rPr lang="ro-RO" sz="1200" i="1" u="none" cap="none" dirty="0">
                <a:latin typeface="Times New Roman"/>
                <a:ea typeface="Times New Roman"/>
                <a:cs typeface="Times New Roman"/>
                <a:sym typeface="Times New Roman"/>
              </a:rPr>
              <a:t>/2024)</a:t>
            </a:r>
            <a:endParaRPr lang="ro-RO" sz="1200" dirty="0"/>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sp>
        <p:nvSpPr>
          <p:cNvPr id="278" name="Google Shape;278;p23"/>
          <p:cNvSpPr txBox="1"/>
          <p:nvPr/>
        </p:nvSpPr>
        <p:spPr>
          <a:xfrm>
            <a:off x="139281" y="2397968"/>
            <a:ext cx="4263179" cy="2062063"/>
          </a:xfrm>
          <a:prstGeom prst="rect">
            <a:avLst/>
          </a:prstGeom>
          <a:noFill/>
          <a:ln>
            <a:noFill/>
          </a:ln>
        </p:spPr>
        <p:txBody>
          <a:bodyPr spcFirstLastPara="1" wrap="square" lIns="91425" tIns="45700" rIns="91425" bIns="45700" anchor="t" anchorCtr="0">
            <a:spAutoFit/>
          </a:bodyPr>
          <a:lstStyle/>
          <a:p>
            <a:pPr marR="0" lvl="0" algn="just" rtl="0">
              <a:spcBef>
                <a:spcPts val="0"/>
              </a:spcBef>
              <a:spcAft>
                <a:spcPts val="0"/>
              </a:spcAft>
            </a:pPr>
            <a:r>
              <a:rPr lang="ro-RO" sz="1600" b="1" i="0" u="none" cap="none" dirty="0">
                <a:solidFill>
                  <a:srgbClr val="192D3A"/>
                </a:solidFill>
                <a:latin typeface="Times New Roman"/>
                <a:ea typeface="Times New Roman"/>
                <a:cs typeface="Times New Roman"/>
                <a:sym typeface="Times New Roman"/>
              </a:rPr>
              <a:t>4</a:t>
            </a:r>
            <a:r>
              <a:rPr lang="ro-RO" sz="1600" dirty="0">
                <a:solidFill>
                  <a:srgbClr val="192D3A"/>
                </a:solidFill>
                <a:latin typeface="Times New Roman"/>
                <a:ea typeface="Times New Roman"/>
                <a:cs typeface="Times New Roman"/>
                <a:sym typeface="Times New Roman"/>
              </a:rPr>
              <a:t>. În cazul în care </a:t>
            </a:r>
            <a:r>
              <a:rPr lang="ro-RO" sz="1600" dirty="0" err="1">
                <a:solidFill>
                  <a:srgbClr val="192D3A"/>
                </a:solidFill>
                <a:latin typeface="Times New Roman"/>
                <a:ea typeface="Times New Roman"/>
                <a:cs typeface="Times New Roman"/>
                <a:sym typeface="Times New Roman"/>
              </a:rPr>
              <a:t>preşedintele</a:t>
            </a:r>
            <a:r>
              <a:rPr lang="ro-RO" sz="1600" dirty="0">
                <a:solidFill>
                  <a:srgbClr val="192D3A"/>
                </a:solidFill>
                <a:latin typeface="Times New Roman"/>
                <a:ea typeface="Times New Roman"/>
                <a:cs typeface="Times New Roman"/>
                <a:sym typeface="Times New Roman"/>
              </a:rPr>
              <a:t> biroului electoral al </a:t>
            </a:r>
            <a:r>
              <a:rPr lang="ro-RO" sz="1600" dirty="0" err="1">
                <a:solidFill>
                  <a:srgbClr val="192D3A"/>
                </a:solidFill>
                <a:latin typeface="Times New Roman"/>
                <a:ea typeface="Times New Roman"/>
                <a:cs typeface="Times New Roman"/>
                <a:sym typeface="Times New Roman"/>
              </a:rPr>
              <a:t>secţiei</a:t>
            </a:r>
            <a:r>
              <a:rPr lang="ro-RO" sz="1600" dirty="0">
                <a:solidFill>
                  <a:srgbClr val="192D3A"/>
                </a:solidFill>
                <a:latin typeface="Times New Roman"/>
                <a:ea typeface="Times New Roman"/>
                <a:cs typeface="Times New Roman"/>
                <a:sym typeface="Times New Roman"/>
              </a:rPr>
              <a:t> de votare apelate </a:t>
            </a:r>
            <a:r>
              <a:rPr lang="ro-RO" sz="1600" b="1" dirty="0">
                <a:solidFill>
                  <a:srgbClr val="192D3A"/>
                </a:solidFill>
                <a:latin typeface="Times New Roman"/>
                <a:ea typeface="Times New Roman"/>
                <a:cs typeface="Times New Roman"/>
                <a:sym typeface="Times New Roman"/>
              </a:rPr>
              <a:t>confirmă </a:t>
            </a:r>
            <a:r>
              <a:rPr lang="ro-RO" sz="1600" b="1" dirty="0" err="1">
                <a:solidFill>
                  <a:srgbClr val="192D3A"/>
                </a:solidFill>
                <a:latin typeface="Times New Roman"/>
                <a:ea typeface="Times New Roman"/>
                <a:cs typeface="Times New Roman"/>
                <a:sym typeface="Times New Roman"/>
              </a:rPr>
              <a:t>existenţa</a:t>
            </a:r>
            <a:r>
              <a:rPr lang="ro-RO" sz="1600" b="1" dirty="0">
                <a:solidFill>
                  <a:srgbClr val="192D3A"/>
                </a:solidFill>
                <a:latin typeface="Times New Roman"/>
                <a:ea typeface="Times New Roman"/>
                <a:cs typeface="Times New Roman"/>
                <a:sym typeface="Times New Roman"/>
              </a:rPr>
              <a:t> unei semnături în lista electorală în dreptul alegătorului în cauză</a:t>
            </a:r>
            <a:r>
              <a:rPr lang="ro-RO" sz="1600" dirty="0">
                <a:solidFill>
                  <a:srgbClr val="192D3A"/>
                </a:solidFill>
                <a:latin typeface="Times New Roman"/>
                <a:ea typeface="Times New Roman"/>
                <a:cs typeface="Times New Roman"/>
                <a:sym typeface="Times New Roman"/>
              </a:rPr>
              <a:t>, i se va permite să voteze după ce va completa </a:t>
            </a:r>
            <a:r>
              <a:rPr lang="ro-RO" sz="1600" dirty="0" err="1">
                <a:solidFill>
                  <a:srgbClr val="192D3A"/>
                </a:solidFill>
                <a:latin typeface="Times New Roman"/>
                <a:ea typeface="Times New Roman"/>
                <a:cs typeface="Times New Roman"/>
                <a:sym typeface="Times New Roman"/>
              </a:rPr>
              <a:t>şi</a:t>
            </a:r>
            <a:r>
              <a:rPr lang="ro-RO" sz="1600" dirty="0">
                <a:solidFill>
                  <a:srgbClr val="192D3A"/>
                </a:solidFill>
                <a:latin typeface="Times New Roman"/>
                <a:ea typeface="Times New Roman"/>
                <a:cs typeface="Times New Roman"/>
                <a:sym typeface="Times New Roman"/>
              </a:rPr>
              <a:t> semna împreună cu </a:t>
            </a:r>
            <a:r>
              <a:rPr lang="ro-RO" sz="1600" dirty="0" err="1">
                <a:solidFill>
                  <a:srgbClr val="192D3A"/>
                </a:solidFill>
                <a:latin typeface="Times New Roman"/>
                <a:ea typeface="Times New Roman"/>
                <a:cs typeface="Times New Roman"/>
                <a:sym typeface="Times New Roman"/>
              </a:rPr>
              <a:t>preşedintele</a:t>
            </a:r>
            <a:r>
              <a:rPr lang="ro-RO" sz="1600" dirty="0">
                <a:solidFill>
                  <a:srgbClr val="192D3A"/>
                </a:solidFill>
                <a:latin typeface="Times New Roman"/>
                <a:ea typeface="Times New Roman"/>
                <a:cs typeface="Times New Roman"/>
                <a:sym typeface="Times New Roman"/>
              </a:rPr>
              <a:t> biroului electoral al </a:t>
            </a:r>
            <a:r>
              <a:rPr lang="ro-RO" sz="1600" dirty="0" err="1">
                <a:solidFill>
                  <a:srgbClr val="192D3A"/>
                </a:solidFill>
                <a:latin typeface="Times New Roman"/>
                <a:ea typeface="Times New Roman"/>
                <a:cs typeface="Times New Roman"/>
                <a:sym typeface="Times New Roman"/>
              </a:rPr>
              <a:t>secţiei</a:t>
            </a:r>
            <a:r>
              <a:rPr lang="ro-RO" sz="1600" dirty="0">
                <a:solidFill>
                  <a:srgbClr val="192D3A"/>
                </a:solidFill>
                <a:latin typeface="Times New Roman"/>
                <a:ea typeface="Times New Roman"/>
                <a:cs typeface="Times New Roman"/>
                <a:sym typeface="Times New Roman"/>
              </a:rPr>
              <a:t> de votare </a:t>
            </a:r>
            <a:r>
              <a:rPr lang="ro-RO" sz="1600" dirty="0" err="1">
                <a:solidFill>
                  <a:srgbClr val="192D3A"/>
                </a:solidFill>
                <a:latin typeface="Times New Roman"/>
                <a:ea typeface="Times New Roman"/>
                <a:cs typeface="Times New Roman"/>
                <a:sym typeface="Times New Roman"/>
              </a:rPr>
              <a:t>şi</a:t>
            </a:r>
            <a:r>
              <a:rPr lang="ro-RO" sz="1600" dirty="0">
                <a:solidFill>
                  <a:srgbClr val="192D3A"/>
                </a:solidFill>
                <a:latin typeface="Times New Roman"/>
                <a:ea typeface="Times New Roman"/>
                <a:cs typeface="Times New Roman"/>
                <a:sym typeface="Times New Roman"/>
              </a:rPr>
              <a:t> operatorul de calculator din </a:t>
            </a:r>
            <a:r>
              <a:rPr lang="ro-RO" sz="1600" dirty="0" err="1">
                <a:solidFill>
                  <a:srgbClr val="192D3A"/>
                </a:solidFill>
                <a:latin typeface="Times New Roman"/>
                <a:ea typeface="Times New Roman"/>
                <a:cs typeface="Times New Roman"/>
                <a:sym typeface="Times New Roman"/>
              </a:rPr>
              <a:t>secţie</a:t>
            </a:r>
            <a:r>
              <a:rPr lang="ro-RO" sz="1600" dirty="0">
                <a:solidFill>
                  <a:srgbClr val="192D3A"/>
                </a:solidFill>
                <a:latin typeface="Times New Roman"/>
                <a:ea typeface="Times New Roman"/>
                <a:cs typeface="Times New Roman"/>
                <a:sym typeface="Times New Roman"/>
              </a:rPr>
              <a:t> o declarație, potrivit modelului.</a:t>
            </a:r>
            <a:endParaRPr lang="ro-RO" sz="1600" i="0" u="none" cap="none" dirty="0">
              <a:solidFill>
                <a:srgbClr val="192D3A"/>
              </a:solidFill>
              <a:latin typeface="Times New Roman"/>
              <a:ea typeface="Times New Roman"/>
              <a:cs typeface="Times New Roman"/>
              <a:sym typeface="Times New Roman"/>
            </a:endParaRPr>
          </a:p>
        </p:txBody>
      </p:sp>
      <p:pic>
        <p:nvPicPr>
          <p:cNvPr id="279" name="Google Shape;279;p23"/>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4" name="Picture 3">
            <a:extLst>
              <a:ext uri="{FF2B5EF4-FFF2-40B4-BE49-F238E27FC236}">
                <a16:creationId xmlns:a16="http://schemas.microsoft.com/office/drawing/2014/main" id="{E919CFEE-715B-B497-85B0-3FEE2A41394B}"/>
              </a:ext>
            </a:extLst>
          </p:cNvPr>
          <p:cNvPicPr>
            <a:picLocks noChangeAspect="1"/>
          </p:cNvPicPr>
          <p:nvPr/>
        </p:nvPicPr>
        <p:blipFill>
          <a:blip r:embed="rId4"/>
          <a:stretch>
            <a:fillRect/>
          </a:stretch>
        </p:blipFill>
        <p:spPr>
          <a:xfrm>
            <a:off x="4775202" y="1721223"/>
            <a:ext cx="3759976" cy="4827494"/>
          </a:xfrm>
          <a:prstGeom prst="rect">
            <a:avLst/>
          </a:prstGeom>
        </p:spPr>
      </p:pic>
      <p:sp>
        <p:nvSpPr>
          <p:cNvPr id="6" name="TextBox 5">
            <a:extLst>
              <a:ext uri="{FF2B5EF4-FFF2-40B4-BE49-F238E27FC236}">
                <a16:creationId xmlns:a16="http://schemas.microsoft.com/office/drawing/2014/main" id="{450AC6B6-C699-7107-DDD8-CFA55BD9D27E}"/>
              </a:ext>
            </a:extLst>
          </p:cNvPr>
          <p:cNvSpPr txBox="1"/>
          <p:nvPr/>
        </p:nvSpPr>
        <p:spPr>
          <a:xfrm>
            <a:off x="205760" y="4863970"/>
            <a:ext cx="4024033" cy="923330"/>
          </a:xfrm>
          <a:prstGeom prst="rect">
            <a:avLst/>
          </a:prstGeom>
          <a:noFill/>
        </p:spPr>
        <p:txBody>
          <a:bodyPr wrap="square">
            <a:spAutoFit/>
          </a:bodyPr>
          <a:lstStyle/>
          <a:p>
            <a:pPr algn="ct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Declarația se va preda de îndată personalului care asigură paza secției de votare din țară.</a:t>
            </a: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484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9" name="Google Shape;279;p23"/>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6" name="Picture 5">
            <a:extLst>
              <a:ext uri="{FF2B5EF4-FFF2-40B4-BE49-F238E27FC236}">
                <a16:creationId xmlns:a16="http://schemas.microsoft.com/office/drawing/2014/main" id="{1775DAA7-6FF2-43ED-A645-A7FFD74C73BD}"/>
              </a:ext>
            </a:extLst>
          </p:cNvPr>
          <p:cNvPicPr>
            <a:picLocks noChangeAspect="1"/>
          </p:cNvPicPr>
          <p:nvPr/>
        </p:nvPicPr>
        <p:blipFill>
          <a:blip r:embed="rId4"/>
          <a:stretch>
            <a:fillRect/>
          </a:stretch>
        </p:blipFill>
        <p:spPr>
          <a:xfrm>
            <a:off x="1637146" y="93880"/>
            <a:ext cx="5927436" cy="6670239"/>
          </a:xfrm>
          <a:prstGeom prst="rect">
            <a:avLst/>
          </a:prstGeom>
        </p:spPr>
      </p:pic>
      <p:sp>
        <p:nvSpPr>
          <p:cNvPr id="4" name="TextBox 3">
            <a:extLst>
              <a:ext uri="{FF2B5EF4-FFF2-40B4-BE49-F238E27FC236}">
                <a16:creationId xmlns:a16="http://schemas.microsoft.com/office/drawing/2014/main" id="{940BB1BA-E024-E42F-54B7-624C5004B538}"/>
              </a:ext>
            </a:extLst>
          </p:cNvPr>
          <p:cNvSpPr txBox="1"/>
          <p:nvPr/>
        </p:nvSpPr>
        <p:spPr>
          <a:xfrm>
            <a:off x="4925291" y="3158047"/>
            <a:ext cx="2763982" cy="630942"/>
          </a:xfrm>
          <a:prstGeom prst="rect">
            <a:avLst/>
          </a:prstGeom>
          <a:noFill/>
        </p:spPr>
        <p:txBody>
          <a:bodyPr wrap="square" rtlCol="0">
            <a:spAutoFit/>
          </a:bodyPr>
          <a:lstStyle/>
          <a:p>
            <a:pPr algn="just"/>
            <a:r>
              <a:rPr lang="ro-RO" sz="700" dirty="0">
                <a:solidFill>
                  <a:srgbClr val="192D3A"/>
                </a:solidFill>
                <a:latin typeface="Times New Roman"/>
                <a:ea typeface="Times New Roman"/>
                <a:cs typeface="Times New Roman"/>
                <a:sym typeface="Times New Roman"/>
              </a:rPr>
              <a:t>Președintele va permite alegătorului să-și exercite dreptul de vot, doar după ce alegătorul va completa şi semna împreună cu preşedintele biroului electoral al secţiei de votare şi operatorul de calculator din secţie, declarația al cărei model este prevăzut în Anexa nr. 1 care face parte integrantă din prezenta decizie.</a:t>
            </a:r>
          </a:p>
        </p:txBody>
      </p:sp>
      <p:sp>
        <p:nvSpPr>
          <p:cNvPr id="7" name="Rectangle 6">
            <a:extLst>
              <a:ext uri="{FF2B5EF4-FFF2-40B4-BE49-F238E27FC236}">
                <a16:creationId xmlns:a16="http://schemas.microsoft.com/office/drawing/2014/main" id="{071159DE-812D-6CB2-F6C5-DA86087F9257}"/>
              </a:ext>
            </a:extLst>
          </p:cNvPr>
          <p:cNvSpPr/>
          <p:nvPr/>
        </p:nvSpPr>
        <p:spPr>
          <a:xfrm>
            <a:off x="4925291" y="3158047"/>
            <a:ext cx="2763982" cy="714298"/>
          </a:xfrm>
          <a:prstGeom prst="rect">
            <a:avLst/>
          </a:prstGeom>
          <a:noFill/>
          <a:ln w="63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2065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4"/>
          <p:cNvSpPr/>
          <p:nvPr/>
        </p:nvSpPr>
        <p:spPr>
          <a:xfrm>
            <a:off x="79264" y="167474"/>
            <a:ext cx="9130877" cy="19235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VOTAREA</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DUMINICĂ – 1 DECEMBRIE</a:t>
            </a:r>
            <a:endParaRPr lang="ro-RO" sz="2000" dirty="0">
              <a:latin typeface="Times New Roman" panose="02020603050405020304" pitchFamily="18" charset="0"/>
              <a:cs typeface="Times New Roman" panose="02020603050405020304" pitchFamily="18" charset="0"/>
            </a:endParaRPr>
          </a:p>
          <a:p>
            <a:pPr algn="ctr"/>
            <a:r>
              <a:rPr lang="ro-RO" sz="2000" b="1" i="0"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Operațiuni ce trebuie efectuate în intervalul orar </a:t>
            </a: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07:00 – 21:00</a:t>
            </a:r>
          </a:p>
          <a:p>
            <a:pPr algn="ctr"/>
            <a:r>
              <a:rPr lang="ro-RO" sz="2000" b="1" dirty="0">
                <a:solidFill>
                  <a:srgbClr val="192D3A"/>
                </a:solidFill>
                <a:latin typeface="Times New Roman" panose="02020603050405020304" pitchFamily="18" charset="0"/>
                <a:cs typeface="Times New Roman" panose="02020603050405020304" pitchFamily="18" charset="0"/>
                <a:sym typeface="Times New Roman"/>
              </a:rPr>
              <a:t>Contestarea identității alegătorului</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85 alin. (1) și (2) din Legea nr. 208/2015, cu modificările și completările ulterioare, art. 13 din Decizia BEC nr. 23/2024)</a:t>
            </a:r>
            <a:endParaRPr dirty="0"/>
          </a:p>
          <a:p>
            <a:pPr marL="0" marR="0" lvl="0" indent="0" algn="l" rtl="0">
              <a:spcBef>
                <a:spcPts val="0"/>
              </a:spcBef>
              <a:spcAft>
                <a:spcPts val="0"/>
              </a:spcAft>
              <a:buNone/>
            </a:pPr>
            <a:r>
              <a:rPr lang="ro-RO" sz="2000" b="0" i="1" u="none" strike="noStrike" cap="none"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700" b="1" dirty="0">
              <a:solidFill>
                <a:srgbClr val="000000"/>
              </a:solidFill>
              <a:latin typeface="Arial"/>
              <a:ea typeface="Arial"/>
              <a:cs typeface="Arial"/>
              <a:sym typeface="Arial"/>
            </a:endParaRPr>
          </a:p>
        </p:txBody>
      </p:sp>
      <p:sp>
        <p:nvSpPr>
          <p:cNvPr id="285" name="Google Shape;285;p24"/>
          <p:cNvSpPr txBox="1"/>
          <p:nvPr/>
        </p:nvSpPr>
        <p:spPr>
          <a:xfrm>
            <a:off x="467544" y="1737360"/>
            <a:ext cx="8064896" cy="424727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800" b="0" i="0" dirty="0">
                <a:solidFill>
                  <a:srgbClr val="444444"/>
                </a:solidFill>
                <a:latin typeface="Times New Roman"/>
                <a:ea typeface="Times New Roman"/>
                <a:cs typeface="Times New Roman"/>
                <a:sym typeface="Times New Roman"/>
              </a:rPr>
              <a:t>	</a:t>
            </a:r>
            <a:r>
              <a:rPr lang="ro-RO" sz="1400" b="1" i="0" dirty="0">
                <a:solidFill>
                  <a:srgbClr val="192D3A"/>
                </a:solidFill>
                <a:latin typeface="Times New Roman"/>
                <a:ea typeface="Times New Roman"/>
                <a:cs typeface="Times New Roman"/>
                <a:sym typeface="Times New Roman"/>
              </a:rPr>
              <a:t>Candidații și membrii birourilor electorale ale secțiilor de votare au dreptul să conteste identitatea persoanei care se prezintă la vot, prin orice mijloc de comunicare.</a:t>
            </a:r>
            <a:r>
              <a:rPr lang="ro-RO" sz="1400" b="0" i="0" dirty="0">
                <a:solidFill>
                  <a:srgbClr val="192D3A"/>
                </a:solidFill>
                <a:latin typeface="Times New Roman"/>
                <a:ea typeface="Times New Roman"/>
                <a:cs typeface="Times New Roman"/>
                <a:sym typeface="Times New Roman"/>
              </a:rPr>
              <a:t> </a:t>
            </a:r>
          </a:p>
          <a:p>
            <a:pPr marL="0" marR="0" lvl="0" indent="0" algn="just" rtl="0">
              <a:spcBef>
                <a:spcPts val="0"/>
              </a:spcBef>
              <a:spcAft>
                <a:spcPts val="0"/>
              </a:spcAft>
              <a:buNone/>
            </a:pPr>
            <a:r>
              <a:rPr lang="ro-RO" sz="1400" dirty="0">
                <a:solidFill>
                  <a:srgbClr val="192D3A"/>
                </a:solidFill>
                <a:latin typeface="Times New Roman"/>
                <a:ea typeface="Times New Roman"/>
                <a:cs typeface="Times New Roman"/>
                <a:sym typeface="Times New Roman"/>
              </a:rPr>
              <a:t>	</a:t>
            </a:r>
            <a:r>
              <a:rPr lang="ro-RO" sz="1400" b="0" i="0" dirty="0">
                <a:solidFill>
                  <a:srgbClr val="192D3A"/>
                </a:solidFill>
                <a:latin typeface="Times New Roman"/>
                <a:ea typeface="Times New Roman"/>
                <a:cs typeface="Times New Roman"/>
                <a:sym typeface="Times New Roman"/>
              </a:rPr>
              <a:t>În acest caz, identitatea se stabilește de președintele biroului electoral al secției de votare prin orice mijloace legale.</a:t>
            </a:r>
            <a:endParaRPr sz="1400" dirty="0"/>
          </a:p>
          <a:p>
            <a:pPr marL="0" marR="0" lvl="0" indent="0" algn="just" rtl="0">
              <a:spcBef>
                <a:spcPts val="0"/>
              </a:spcBef>
              <a:spcAft>
                <a:spcPts val="0"/>
              </a:spcAft>
              <a:buNone/>
            </a:pPr>
            <a:r>
              <a:rPr lang="ro-RO" sz="1400" b="0" i="0" dirty="0">
                <a:solidFill>
                  <a:srgbClr val="192D3A"/>
                </a:solidFill>
                <a:latin typeface="Times New Roman"/>
                <a:ea typeface="Times New Roman"/>
                <a:cs typeface="Times New Roman"/>
                <a:sym typeface="Times New Roman"/>
              </a:rPr>
              <a:t>	</a:t>
            </a:r>
            <a:r>
              <a:rPr lang="ro-RO" sz="1400" b="1" i="0" dirty="0">
                <a:solidFill>
                  <a:srgbClr val="192D3A"/>
                </a:solidFill>
                <a:latin typeface="Times New Roman"/>
                <a:ea typeface="Times New Roman"/>
                <a:cs typeface="Times New Roman"/>
                <a:sym typeface="Times New Roman"/>
              </a:rPr>
              <a:t>În cazul în care contestația este întemeiată</a:t>
            </a:r>
            <a:r>
              <a:rPr lang="ro-RO" sz="1400" b="0" i="0" dirty="0">
                <a:solidFill>
                  <a:srgbClr val="192D3A"/>
                </a:solidFill>
                <a:latin typeface="Times New Roman"/>
                <a:ea typeface="Times New Roman"/>
                <a:cs typeface="Times New Roman"/>
                <a:sym typeface="Times New Roman"/>
              </a:rPr>
              <a:t>, președintele biroului electoral al secției de votare </a:t>
            </a:r>
            <a:r>
              <a:rPr lang="ro-RO" sz="1400" b="1" i="0" dirty="0">
                <a:solidFill>
                  <a:srgbClr val="192D3A"/>
                </a:solidFill>
                <a:latin typeface="Times New Roman"/>
                <a:ea typeface="Times New Roman"/>
                <a:cs typeface="Times New Roman"/>
                <a:sym typeface="Times New Roman"/>
              </a:rPr>
              <a:t>va opri de la votare pe alegătorul contestat</a:t>
            </a:r>
            <a:r>
              <a:rPr lang="ro-RO" sz="1400" b="0" i="0" dirty="0">
                <a:solidFill>
                  <a:srgbClr val="192D3A"/>
                </a:solidFill>
                <a:latin typeface="Times New Roman"/>
                <a:ea typeface="Times New Roman"/>
                <a:cs typeface="Times New Roman"/>
                <a:sym typeface="Times New Roman"/>
              </a:rPr>
              <a:t>, va consemna faptul într-un proces-verbal și va sesiza această situație autorităților competente</a:t>
            </a:r>
            <a:r>
              <a:rPr lang="ro-RO" sz="1400" dirty="0">
                <a:solidFill>
                  <a:srgbClr val="192D3A"/>
                </a:solidFill>
                <a:latin typeface="Times New Roman"/>
                <a:ea typeface="Times New Roman"/>
                <a:cs typeface="Times New Roman"/>
                <a:sym typeface="Times New Roman"/>
              </a:rPr>
              <a:t>.</a:t>
            </a:r>
            <a:endParaRPr lang="ro-RO" sz="1400" b="1" i="0" dirty="0">
              <a:solidFill>
                <a:srgbClr val="FF0000"/>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400" b="1" dirty="0">
                <a:solidFill>
                  <a:srgbClr val="FF0000"/>
                </a:solidFill>
                <a:latin typeface="Times New Roman"/>
                <a:cs typeface="Times New Roman"/>
                <a:sym typeface="Times New Roman"/>
              </a:rPr>
              <a:t>	</a:t>
            </a:r>
            <a:r>
              <a:rPr lang="ro-RO" sz="1400" b="0" i="0" dirty="0">
                <a:latin typeface="Times New Roman"/>
                <a:ea typeface="Times New Roman"/>
                <a:cs typeface="Times New Roman"/>
                <a:sym typeface="Times New Roman"/>
              </a:rPr>
              <a:t>După admiterea contestației împotriva identității unei persoane care se prezintă la vot, </a:t>
            </a:r>
            <a:r>
              <a:rPr lang="ro-RO" sz="1400" b="1" i="0" dirty="0">
                <a:latin typeface="Times New Roman"/>
                <a:ea typeface="Times New Roman"/>
                <a:cs typeface="Times New Roman"/>
                <a:sym typeface="Times New Roman"/>
              </a:rPr>
              <a:t>veți proceda la întocmirea olografă a unui proces-verbal </a:t>
            </a:r>
            <a:r>
              <a:rPr lang="ro-RO" sz="1400" b="0" i="0" dirty="0">
                <a:latin typeface="Times New Roman"/>
                <a:ea typeface="Times New Roman"/>
                <a:cs typeface="Times New Roman"/>
                <a:sym typeface="Times New Roman"/>
              </a:rPr>
              <a:t>care va conține, în mod obligatoriu, următoarele:</a:t>
            </a:r>
            <a:endParaRPr sz="1400" dirty="0"/>
          </a:p>
          <a:p>
            <a:pPr marL="539750" marR="0" lvl="0" indent="-254000" algn="just" rtl="0">
              <a:spcBef>
                <a:spcPts val="0"/>
              </a:spcBef>
              <a:spcAft>
                <a:spcPts val="0"/>
              </a:spcAft>
              <a:buClr>
                <a:srgbClr val="192D3A"/>
              </a:buClr>
              <a:buSzPts val="1400"/>
              <a:buFont typeface="Arial"/>
              <a:buChar char="•"/>
            </a:pPr>
            <a:r>
              <a:rPr lang="ro-RO" sz="1400" b="0" i="0" dirty="0">
                <a:latin typeface="Times New Roman"/>
                <a:ea typeface="Times New Roman"/>
                <a:cs typeface="Times New Roman"/>
                <a:sym typeface="Times New Roman"/>
              </a:rPr>
              <a:t>numărul secției de votare, denumirea localității, respectiv a județului, în cazul municipiului București se indică numărul sectorului; </a:t>
            </a:r>
            <a:endParaRPr sz="1400" dirty="0"/>
          </a:p>
          <a:p>
            <a:pPr marL="539750" marR="0" lvl="0" indent="-254000" algn="just" rtl="0">
              <a:spcBef>
                <a:spcPts val="0"/>
              </a:spcBef>
              <a:spcAft>
                <a:spcPts val="0"/>
              </a:spcAft>
              <a:buClr>
                <a:srgbClr val="192D3A"/>
              </a:buClr>
              <a:buSzPts val="1400"/>
              <a:buFont typeface="Arial"/>
              <a:buChar char="•"/>
            </a:pPr>
            <a:r>
              <a:rPr lang="ro-RO" sz="1400" b="0" i="0" dirty="0">
                <a:latin typeface="Times New Roman"/>
                <a:ea typeface="Times New Roman"/>
                <a:cs typeface="Times New Roman"/>
                <a:sym typeface="Times New Roman"/>
              </a:rPr>
              <a:t>numele, prenumele și codul numeric personal al persoanei care s-a prezentat la vot, a cărei identitate a fost contestată;</a:t>
            </a:r>
            <a:endParaRPr sz="1400" dirty="0"/>
          </a:p>
          <a:p>
            <a:pPr marL="539750" marR="0" lvl="0" indent="-254000" algn="just" rtl="0">
              <a:spcBef>
                <a:spcPts val="0"/>
              </a:spcBef>
              <a:spcAft>
                <a:spcPts val="0"/>
              </a:spcAft>
              <a:buClr>
                <a:srgbClr val="192D3A"/>
              </a:buClr>
              <a:buSzPts val="1400"/>
              <a:buFont typeface="Arial"/>
              <a:buChar char="•"/>
            </a:pPr>
            <a:r>
              <a:rPr lang="ro-RO" sz="1400" b="0" i="0" dirty="0">
                <a:latin typeface="Times New Roman"/>
                <a:ea typeface="Times New Roman"/>
                <a:cs typeface="Times New Roman"/>
                <a:sym typeface="Times New Roman"/>
              </a:rPr>
              <a:t>descrierea situației constatate și a mijlocului prin care a fost verificată identitatea persoanei;</a:t>
            </a:r>
            <a:endParaRPr sz="1400" dirty="0"/>
          </a:p>
          <a:p>
            <a:pPr marL="539750" marR="0" lvl="0" indent="-254000" algn="just" rtl="0">
              <a:spcBef>
                <a:spcPts val="0"/>
              </a:spcBef>
              <a:spcAft>
                <a:spcPts val="0"/>
              </a:spcAft>
              <a:buClr>
                <a:srgbClr val="192D3A"/>
              </a:buClr>
              <a:buSzPts val="1400"/>
              <a:buFont typeface="Arial"/>
              <a:buChar char="•"/>
            </a:pPr>
            <a:r>
              <a:rPr lang="ro-RO" sz="1400" b="0" i="0" dirty="0">
                <a:latin typeface="Times New Roman"/>
                <a:ea typeface="Times New Roman"/>
                <a:cs typeface="Times New Roman"/>
                <a:sym typeface="Times New Roman"/>
              </a:rPr>
              <a:t>numele, prenumele și semnătura președintelui biroului electoral al secției de votare.</a:t>
            </a:r>
            <a:endParaRPr sz="1400" dirty="0"/>
          </a:p>
          <a:p>
            <a:pPr marL="539750" marR="0" lvl="0" indent="-254000" algn="just" rtl="0">
              <a:spcBef>
                <a:spcPts val="0"/>
              </a:spcBef>
              <a:spcAft>
                <a:spcPts val="0"/>
              </a:spcAft>
              <a:buClr>
                <a:srgbClr val="192D3A"/>
              </a:buClr>
              <a:buSzPts val="1400"/>
              <a:buFont typeface="Arial"/>
              <a:buChar char="•"/>
            </a:pPr>
            <a:r>
              <a:rPr lang="ro-RO" sz="1400" b="0" i="0" dirty="0">
                <a:latin typeface="Times New Roman"/>
                <a:ea typeface="Times New Roman"/>
                <a:cs typeface="Times New Roman"/>
                <a:sym typeface="Times New Roman"/>
              </a:rPr>
              <a:t>data întocmirii procesului-verbal. </a:t>
            </a:r>
          </a:p>
          <a:p>
            <a:pPr marL="285750" marR="0" lvl="0" algn="just" rtl="0">
              <a:spcBef>
                <a:spcPts val="0"/>
              </a:spcBef>
              <a:spcAft>
                <a:spcPts val="0"/>
              </a:spcAft>
              <a:buClr>
                <a:srgbClr val="192D3A"/>
              </a:buClr>
              <a:buSzPts val="1400"/>
            </a:pPr>
            <a:endParaRPr sz="1400" dirty="0"/>
          </a:p>
          <a:p>
            <a:pPr marL="285750" marR="0" lvl="0" algn="ctr" rtl="0">
              <a:spcBef>
                <a:spcPts val="0"/>
              </a:spcBef>
              <a:spcAft>
                <a:spcPts val="0"/>
              </a:spcAft>
              <a:buClr>
                <a:srgbClr val="192D3A"/>
              </a:buClr>
              <a:buSzPts val="1400"/>
            </a:pPr>
            <a:r>
              <a:rPr lang="ro-RO" sz="1400" b="1" i="0" dirty="0">
                <a:solidFill>
                  <a:srgbClr val="FF0000"/>
                </a:solidFill>
                <a:latin typeface="Times New Roman"/>
                <a:ea typeface="Times New Roman"/>
                <a:cs typeface="Times New Roman"/>
                <a:sym typeface="Times New Roman"/>
              </a:rPr>
              <a:t>În țară, procesul-verbal întocmit de președintele biroului electoral al secției de votare va fi predat agentului care asigură paza secției de votare și care va anunța incidentul pe cale ierarhică</a:t>
            </a:r>
            <a:r>
              <a:rPr lang="ro-RO" sz="1400" b="1" i="0" dirty="0">
                <a:solidFill>
                  <a:srgbClr val="00B050"/>
                </a:solidFill>
                <a:latin typeface="Times New Roman"/>
                <a:ea typeface="Times New Roman"/>
                <a:cs typeface="Times New Roman"/>
                <a:sym typeface="Times New Roman"/>
              </a:rPr>
              <a:t>.</a:t>
            </a:r>
            <a:endParaRPr sz="1400" b="1" dirty="0">
              <a:solidFill>
                <a:srgbClr val="00B050"/>
              </a:solidFill>
            </a:endParaRPr>
          </a:p>
        </p:txBody>
      </p:sp>
      <p:pic>
        <p:nvPicPr>
          <p:cNvPr id="286" name="Google Shape;286;p24"/>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5"/>
          <p:cNvSpPr txBox="1"/>
          <p:nvPr/>
        </p:nvSpPr>
        <p:spPr>
          <a:xfrm>
            <a:off x="258959" y="2297941"/>
            <a:ext cx="8626077" cy="2262117"/>
          </a:xfrm>
          <a:prstGeom prst="rect">
            <a:avLst/>
          </a:prstGeom>
          <a:noFill/>
          <a:ln>
            <a:noFill/>
          </a:ln>
        </p:spPr>
        <p:txBody>
          <a:bodyPr spcFirstLastPara="1" wrap="square" lIns="91425" tIns="45700" rIns="91425" bIns="45700" anchor="t" anchorCtr="0">
            <a:spAutoFit/>
          </a:bodyPr>
          <a:lstStyle/>
          <a:p>
            <a:pPr indent="227013" algn="just"/>
            <a:r>
              <a:rPr lang="ro-RO" sz="1800" b="1" dirty="0">
                <a:solidFill>
                  <a:srgbClr val="7030A0"/>
                </a:solidFill>
                <a:latin typeface="Times New Roman"/>
                <a:ea typeface="Times New Roman"/>
                <a:cs typeface="Times New Roman"/>
                <a:sym typeface="Times New Roman"/>
              </a:rPr>
              <a:t>Pasul 2. </a:t>
            </a:r>
            <a:r>
              <a:rPr lang="ro-RO" sz="1800" b="1" dirty="0">
                <a:solidFill>
                  <a:srgbClr val="192D3A"/>
                </a:solidFill>
                <a:latin typeface="Times New Roman"/>
                <a:ea typeface="Times New Roman"/>
                <a:cs typeface="Times New Roman"/>
                <a:sym typeface="Times New Roman"/>
              </a:rPr>
              <a:t>Semnarea de către alegător în lista electorală.</a:t>
            </a:r>
          </a:p>
          <a:p>
            <a:pPr lvl="0" algn="just"/>
            <a:endParaRPr lang="ro-RO" sz="1200" b="1" dirty="0">
              <a:solidFill>
                <a:srgbClr val="192D3A"/>
              </a:solidFill>
              <a:latin typeface="Times New Roman"/>
              <a:ea typeface="Times New Roman"/>
              <a:cs typeface="Times New Roman"/>
              <a:sym typeface="Times New Roman"/>
            </a:endParaRPr>
          </a:p>
          <a:p>
            <a:pPr lvl="0" indent="227013" algn="just"/>
            <a:r>
              <a:rPr lang="ro-RO" sz="1800" dirty="0">
                <a:solidFill>
                  <a:srgbClr val="192D3A"/>
                </a:solidFill>
                <a:latin typeface="Times New Roman"/>
                <a:ea typeface="Times New Roman"/>
                <a:cs typeface="Times New Roman"/>
                <a:sym typeface="Times New Roman"/>
              </a:rPr>
              <a:t>După ce alegătorul semnează în lista electorală:</a:t>
            </a:r>
          </a:p>
          <a:p>
            <a:pPr lvl="0" indent="227013" algn="just"/>
            <a:endParaRPr lang="ro-RO" sz="1200" dirty="0">
              <a:solidFill>
                <a:srgbClr val="192D3A"/>
              </a:solidFill>
              <a:latin typeface="Times New Roman"/>
              <a:ea typeface="Times New Roman"/>
              <a:cs typeface="Times New Roman"/>
              <a:sym typeface="Times New Roman"/>
            </a:endParaRPr>
          </a:p>
          <a:p>
            <a:pPr marL="285750" lvl="0" indent="-285750" algn="just">
              <a:buFont typeface="Wingdings" panose="05000000000000000000" pitchFamily="2" charset="2"/>
              <a:buChar char="q"/>
            </a:pPr>
            <a:r>
              <a:rPr lang="ro-RO" sz="1800" b="1" dirty="0">
                <a:solidFill>
                  <a:srgbClr val="192D3A"/>
                </a:solidFill>
                <a:latin typeface="Times New Roman"/>
                <a:ea typeface="Times New Roman"/>
                <a:cs typeface="Times New Roman"/>
                <a:sym typeface="Times New Roman"/>
              </a:rPr>
              <a:t>preia buletinele de vot </a:t>
            </a:r>
          </a:p>
          <a:p>
            <a:pPr marL="285750" lvl="0" indent="-285750" algn="just">
              <a:buFont typeface="Wingdings" panose="05000000000000000000" pitchFamily="2" charset="2"/>
              <a:buChar char="q"/>
            </a:pPr>
            <a:r>
              <a:rPr lang="ro-RO" sz="1800" b="1" dirty="0">
                <a:solidFill>
                  <a:srgbClr val="192D3A"/>
                </a:solidFill>
                <a:latin typeface="Times New Roman"/>
                <a:ea typeface="Times New Roman"/>
                <a:cs typeface="Times New Roman"/>
                <a:sym typeface="Times New Roman"/>
              </a:rPr>
              <a:t>preia </a:t>
            </a:r>
            <a:r>
              <a:rPr lang="ro-RO" sz="1800" b="1" dirty="0" err="1">
                <a:solidFill>
                  <a:srgbClr val="192D3A"/>
                </a:solidFill>
                <a:latin typeface="Times New Roman"/>
                <a:ea typeface="Times New Roman"/>
                <a:cs typeface="Times New Roman"/>
                <a:sym typeface="Times New Roman"/>
              </a:rPr>
              <a:t>ştampila</a:t>
            </a:r>
            <a:r>
              <a:rPr lang="ro-RO" sz="1800" b="1" dirty="0">
                <a:solidFill>
                  <a:srgbClr val="192D3A"/>
                </a:solidFill>
                <a:latin typeface="Times New Roman"/>
                <a:ea typeface="Times New Roman"/>
                <a:cs typeface="Times New Roman"/>
                <a:sym typeface="Times New Roman"/>
              </a:rPr>
              <a:t> cu </a:t>
            </a:r>
            <a:r>
              <a:rPr lang="ro-RO" sz="1800" b="1" dirty="0" err="1">
                <a:solidFill>
                  <a:srgbClr val="192D3A"/>
                </a:solidFill>
                <a:latin typeface="Times New Roman"/>
                <a:ea typeface="Times New Roman"/>
                <a:cs typeface="Times New Roman"/>
                <a:sym typeface="Times New Roman"/>
              </a:rPr>
              <a:t>menţiunea</a:t>
            </a:r>
            <a:r>
              <a:rPr lang="ro-RO" sz="1800" b="1" dirty="0">
                <a:solidFill>
                  <a:srgbClr val="192D3A"/>
                </a:solidFill>
                <a:latin typeface="Times New Roman"/>
                <a:ea typeface="Times New Roman"/>
                <a:cs typeface="Times New Roman"/>
                <a:sym typeface="Times New Roman"/>
              </a:rPr>
              <a:t> "VOTAT"</a:t>
            </a:r>
            <a:endParaRPr lang="ro-RO" sz="1800" b="1" u="sng"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lang="ro-RO" sz="1100" b="1" dirty="0">
              <a:solidFill>
                <a:srgbClr val="192D3A"/>
              </a:solidFill>
              <a:latin typeface="Times New Roman"/>
              <a:ea typeface="Times New Roman"/>
              <a:cs typeface="Times New Roman"/>
              <a:sym typeface="Times New Roman"/>
            </a:endParaRPr>
          </a:p>
          <a:p>
            <a:pPr lvl="0" indent="227013" algn="just"/>
            <a:endParaRPr lang="ro-RO" sz="16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lang="ro-RO" sz="1800" b="1" u="sng" dirty="0">
              <a:solidFill>
                <a:srgbClr val="192D3A"/>
              </a:solidFill>
              <a:latin typeface="Times New Roman"/>
              <a:ea typeface="Times New Roman"/>
              <a:cs typeface="Times New Roman"/>
              <a:sym typeface="Times New Roman"/>
            </a:endParaRPr>
          </a:p>
        </p:txBody>
      </p:sp>
      <p:sp>
        <p:nvSpPr>
          <p:cNvPr id="292" name="Google Shape;292;p25"/>
          <p:cNvSpPr/>
          <p:nvPr/>
        </p:nvSpPr>
        <p:spPr>
          <a:xfrm>
            <a:off x="258960" y="260648"/>
            <a:ext cx="8626077" cy="16004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VOTAREA</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DUMINICĂ – 1 DECEMBRIE</a:t>
            </a:r>
            <a:endParaRPr lang="ro-RO" sz="2000" dirty="0">
              <a:latin typeface="Times New Roman" panose="02020603050405020304" pitchFamily="18" charset="0"/>
              <a:cs typeface="Times New Roman" panose="02020603050405020304" pitchFamily="18" charset="0"/>
            </a:endParaRPr>
          </a:p>
          <a:p>
            <a:pPr algn="ctr"/>
            <a:r>
              <a:rPr lang="ro-RO" sz="2000" b="1" i="0"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Operațiuni ce trebuie efectuate în intervalul orar </a:t>
            </a: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07:00 – 21:00</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82 alin. (3), art. 84 alin. (4) lit. f) și alin. (5) și art. 98 lit. q) și art. 99 alin. (1) din Legea nr. 208/2015, cu modificările și completările ulterioare)</a:t>
            </a:r>
            <a:endParaRPr dirty="0"/>
          </a:p>
          <a:p>
            <a:pPr marL="0" marR="0" lvl="0" indent="0" algn="ctr" rtl="0">
              <a:spcBef>
                <a:spcPts val="0"/>
              </a:spcBef>
              <a:spcAft>
                <a:spcPts val="0"/>
              </a:spcAft>
              <a:buNone/>
            </a:pPr>
            <a:endParaRPr sz="1400" i="1" dirty="0">
              <a:solidFill>
                <a:srgbClr val="002060"/>
              </a:solidFill>
              <a:latin typeface="Times New Roman"/>
              <a:ea typeface="Times New Roman"/>
              <a:cs typeface="Times New Roman"/>
              <a:sym typeface="Times New Roman"/>
            </a:endParaRPr>
          </a:p>
        </p:txBody>
      </p:sp>
      <p:pic>
        <p:nvPicPr>
          <p:cNvPr id="293" name="Google Shape;293;p25"/>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477364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5"/>
          <p:cNvSpPr txBox="1"/>
          <p:nvPr/>
        </p:nvSpPr>
        <p:spPr>
          <a:xfrm>
            <a:off x="258961" y="2411632"/>
            <a:ext cx="8626077" cy="2585283"/>
          </a:xfrm>
          <a:prstGeom prst="rect">
            <a:avLst/>
          </a:prstGeom>
          <a:noFill/>
          <a:ln>
            <a:noFill/>
          </a:ln>
        </p:spPr>
        <p:txBody>
          <a:bodyPr spcFirstLastPara="1" wrap="square" lIns="91425" tIns="45700" rIns="91425" bIns="45700" anchor="t" anchorCtr="0">
            <a:spAutoFit/>
          </a:bodyPr>
          <a:lstStyle/>
          <a:p>
            <a:pPr marR="0" lvl="0" indent="227013" algn="just" rtl="0">
              <a:spcBef>
                <a:spcPts val="0"/>
              </a:spcBef>
              <a:spcAft>
                <a:spcPts val="0"/>
              </a:spcAft>
              <a:buNone/>
            </a:pPr>
            <a:r>
              <a:rPr lang="ro-RO" sz="1800" dirty="0">
                <a:solidFill>
                  <a:srgbClr val="192D3A"/>
                </a:solidFill>
                <a:latin typeface="Times New Roman"/>
                <a:ea typeface="Times New Roman"/>
                <a:cs typeface="Times New Roman"/>
                <a:sym typeface="Times New Roman"/>
              </a:rPr>
              <a:t>	</a:t>
            </a:r>
            <a:endParaRPr lang="ro-RO" sz="1200" b="1" u="sng" dirty="0">
              <a:solidFill>
                <a:srgbClr val="192D3A"/>
              </a:solidFill>
              <a:latin typeface="Times New Roman"/>
              <a:ea typeface="Times New Roman"/>
              <a:cs typeface="Times New Roman"/>
              <a:sym typeface="Times New Roman"/>
            </a:endParaRPr>
          </a:p>
          <a:p>
            <a:pPr marR="0" lvl="0" indent="227013" algn="just" rtl="0">
              <a:spcBef>
                <a:spcPts val="0"/>
              </a:spcBef>
              <a:spcAft>
                <a:spcPts val="0"/>
              </a:spcAft>
              <a:buNone/>
            </a:pPr>
            <a:r>
              <a:rPr lang="ro-RO" sz="1800" dirty="0">
                <a:solidFill>
                  <a:srgbClr val="192D3A"/>
                </a:solidFill>
                <a:latin typeface="Times New Roman"/>
                <a:ea typeface="Times New Roman"/>
                <a:cs typeface="Times New Roman"/>
                <a:sym typeface="Times New Roman"/>
              </a:rPr>
              <a:t>	Dacă veți constata că un alegător, din motive bine întemeiate, </a:t>
            </a:r>
            <a:r>
              <a:rPr lang="ro-RO" sz="1800" b="1" dirty="0">
                <a:solidFill>
                  <a:srgbClr val="192D3A"/>
                </a:solidFill>
                <a:latin typeface="Times New Roman"/>
                <a:ea typeface="Times New Roman"/>
                <a:cs typeface="Times New Roman"/>
                <a:sym typeface="Times New Roman"/>
              </a:rPr>
              <a:t>nu poate semna în lista electorală,</a:t>
            </a:r>
            <a:r>
              <a:rPr lang="ro-RO" sz="1800" dirty="0">
                <a:solidFill>
                  <a:srgbClr val="192D3A"/>
                </a:solidFill>
                <a:latin typeface="Times New Roman"/>
                <a:ea typeface="Times New Roman"/>
                <a:cs typeface="Times New Roman"/>
                <a:sym typeface="Times New Roman"/>
              </a:rPr>
              <a:t> </a:t>
            </a:r>
            <a:r>
              <a:rPr lang="ro-RO" sz="1800" b="1" dirty="0">
                <a:solidFill>
                  <a:srgbClr val="192D3A"/>
                </a:solidFill>
                <a:latin typeface="Times New Roman"/>
                <a:ea typeface="Times New Roman"/>
                <a:cs typeface="Times New Roman"/>
                <a:sym typeface="Times New Roman"/>
              </a:rPr>
              <a:t>veți face o mențiune în lista electorală </a:t>
            </a:r>
            <a:r>
              <a:rPr lang="ro-RO" sz="1800" dirty="0">
                <a:solidFill>
                  <a:srgbClr val="192D3A"/>
                </a:solidFill>
                <a:latin typeface="Times New Roman"/>
                <a:ea typeface="Times New Roman"/>
                <a:cs typeface="Times New Roman"/>
                <a:sym typeface="Times New Roman"/>
              </a:rPr>
              <a:t>în acest sens, confirmată prin semnătura dumneavoastră </a:t>
            </a:r>
            <a:r>
              <a:rPr lang="ro-RO" sz="1800" dirty="0" err="1">
                <a:solidFill>
                  <a:srgbClr val="192D3A"/>
                </a:solidFill>
                <a:latin typeface="Times New Roman"/>
                <a:ea typeface="Times New Roman"/>
                <a:cs typeface="Times New Roman"/>
                <a:sym typeface="Times New Roman"/>
              </a:rPr>
              <a:t>şi</a:t>
            </a:r>
            <a:r>
              <a:rPr lang="ro-RO" sz="1800" dirty="0">
                <a:solidFill>
                  <a:srgbClr val="192D3A"/>
                </a:solidFill>
                <a:latin typeface="Times New Roman"/>
                <a:ea typeface="Times New Roman"/>
                <a:cs typeface="Times New Roman"/>
                <a:sym typeface="Times New Roman"/>
              </a:rPr>
              <a:t> a unui alt membru al biroului electoral.</a:t>
            </a:r>
            <a:endParaRPr sz="1800" dirty="0"/>
          </a:p>
          <a:p>
            <a:pPr marL="0" marR="0" lvl="0" indent="0" algn="just" rtl="0">
              <a:spcBef>
                <a:spcPts val="0"/>
              </a:spcBef>
              <a:spcAft>
                <a:spcPts val="0"/>
              </a:spcAft>
              <a:buNone/>
            </a:pPr>
            <a:r>
              <a:rPr lang="ro-RO" sz="1800" dirty="0">
                <a:solidFill>
                  <a:srgbClr val="192D3A"/>
                </a:solidFill>
                <a:latin typeface="Times New Roman"/>
                <a:ea typeface="Times New Roman"/>
                <a:cs typeface="Times New Roman"/>
                <a:sym typeface="Times New Roman"/>
              </a:rPr>
              <a:t> </a:t>
            </a:r>
            <a:endParaRPr sz="18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800" b="1" dirty="0">
                <a:solidFill>
                  <a:srgbClr val="192D3A"/>
                </a:solidFill>
                <a:latin typeface="Times New Roman"/>
                <a:ea typeface="Times New Roman"/>
                <a:cs typeface="Times New Roman"/>
                <a:sym typeface="Times New Roman"/>
              </a:rPr>
              <a:t>ATENȚIE! Înmânarea buletinului de vot unui alegător care nu prezintă actul de identitate ori care refuză să semneze în lista electorală în care este înscris pentru primirea buletinului de vot </a:t>
            </a:r>
            <a:r>
              <a:rPr lang="ro-RO" sz="1800" b="1" dirty="0" err="1">
                <a:solidFill>
                  <a:srgbClr val="192D3A"/>
                </a:solidFill>
                <a:latin typeface="Times New Roman"/>
                <a:ea typeface="Times New Roman"/>
                <a:cs typeface="Times New Roman"/>
                <a:sym typeface="Times New Roman"/>
              </a:rPr>
              <a:t>şi</a:t>
            </a:r>
            <a:r>
              <a:rPr lang="ro-RO" sz="1800" b="1" dirty="0">
                <a:solidFill>
                  <a:srgbClr val="192D3A"/>
                </a:solidFill>
                <a:latin typeface="Times New Roman"/>
                <a:ea typeface="Times New Roman"/>
                <a:cs typeface="Times New Roman"/>
                <a:sym typeface="Times New Roman"/>
              </a:rPr>
              <a:t> a ștampilei de votare, constituie contravenție și se sancționează cu amendă de la 4.500 lei la 10.000 lei.</a:t>
            </a:r>
            <a:endParaRPr sz="1800" dirty="0">
              <a:solidFill>
                <a:srgbClr val="192D3A"/>
              </a:solidFill>
              <a:latin typeface="Times New Roman"/>
              <a:ea typeface="Times New Roman"/>
              <a:cs typeface="Times New Roman"/>
              <a:sym typeface="Times New Roman"/>
            </a:endParaRPr>
          </a:p>
        </p:txBody>
      </p:sp>
      <p:sp>
        <p:nvSpPr>
          <p:cNvPr id="292" name="Google Shape;292;p25"/>
          <p:cNvSpPr/>
          <p:nvPr/>
        </p:nvSpPr>
        <p:spPr>
          <a:xfrm>
            <a:off x="258961" y="260648"/>
            <a:ext cx="8208912" cy="16004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VOTAREA</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DUMINICĂ – 1 DECEMBRIE</a:t>
            </a:r>
            <a:endParaRPr lang="ro-RO" sz="2000" dirty="0">
              <a:latin typeface="Times New Roman" panose="02020603050405020304" pitchFamily="18" charset="0"/>
              <a:cs typeface="Times New Roman" panose="02020603050405020304" pitchFamily="18" charset="0"/>
            </a:endParaRPr>
          </a:p>
          <a:p>
            <a:pPr algn="ctr"/>
            <a:r>
              <a:rPr lang="ro-RO" sz="2000" b="1" i="0"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Operațiuni ce trebuie efectuate în intervalul orar </a:t>
            </a: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07:00 – 21:00</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84 alin. (4) lit. f) și alin. (5) și art. 98 lit. q) și art. 99 alin. (1) din Legea nr. 208/2015, cu modificările și completările ulterioare, art. 14 din Decizia BEC nr. 23/2024)</a:t>
            </a:r>
            <a:endParaRPr dirty="0"/>
          </a:p>
          <a:p>
            <a:pPr marL="0" marR="0" lvl="0" indent="0" algn="ctr" rtl="0">
              <a:spcBef>
                <a:spcPts val="0"/>
              </a:spcBef>
              <a:spcAft>
                <a:spcPts val="0"/>
              </a:spcAft>
              <a:buNone/>
            </a:pPr>
            <a:endParaRPr sz="1400" i="1" dirty="0">
              <a:solidFill>
                <a:srgbClr val="002060"/>
              </a:solidFill>
              <a:latin typeface="Times New Roman"/>
              <a:ea typeface="Times New Roman"/>
              <a:cs typeface="Times New Roman"/>
              <a:sym typeface="Times New Roman"/>
            </a:endParaRPr>
          </a:p>
        </p:txBody>
      </p:sp>
      <p:pic>
        <p:nvPicPr>
          <p:cNvPr id="293" name="Google Shape;293;p25"/>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2039196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p:nvPr/>
        </p:nvSpPr>
        <p:spPr>
          <a:xfrm>
            <a:off x="91440" y="457200"/>
            <a:ext cx="8640961"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ORGANIZAREA ŞI FUNCŢIONAREA BIROULUI ELECTORAL AL SECȚIEI DE VOTARE</a:t>
            </a:r>
            <a:endParaRPr sz="2000" dirty="0"/>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15 alin. (1), art. 109 alin. 1^1 din Legea nr. 208/2015, cu modificările și completările ulterioare</a:t>
            </a:r>
            <a:r>
              <a:rPr lang="ro-RO" sz="1200" i="1" dirty="0">
                <a:solidFill>
                  <a:srgbClr val="192D3A"/>
                </a:solidFill>
                <a:latin typeface="Times New Roman"/>
                <a:ea typeface="Times New Roman"/>
                <a:cs typeface="Times New Roman"/>
                <a:sym typeface="Times New Roman"/>
              </a:rPr>
              <a:t>,</a:t>
            </a:r>
            <a:r>
              <a:rPr lang="nn-NO" sz="1200" i="1" dirty="0">
                <a:solidFill>
                  <a:srgbClr val="192D3A"/>
                </a:solidFill>
                <a:latin typeface="Times New Roman"/>
                <a:ea typeface="Times New Roman"/>
                <a:cs typeface="Times New Roman"/>
                <a:sym typeface="Times New Roman"/>
              </a:rPr>
              <a:t> art. 1 alin. (1) din O.U.G. nr. 98/2024</a:t>
            </a:r>
            <a:r>
              <a:rPr lang="ro-RO" sz="1200" i="1" dirty="0">
                <a:solidFill>
                  <a:srgbClr val="192D3A"/>
                </a:solidFill>
                <a:latin typeface="Times New Roman"/>
                <a:ea typeface="Times New Roman"/>
                <a:cs typeface="Times New Roman"/>
                <a:sym typeface="Times New Roman"/>
              </a:rPr>
              <a:t>, </a:t>
            </a:r>
            <a:r>
              <a:rPr lang="ro-RO" sz="1200" b="0" i="1" u="none" strike="noStrike" cap="none" dirty="0">
                <a:solidFill>
                  <a:srgbClr val="192D3A"/>
                </a:solidFill>
                <a:latin typeface="Times New Roman"/>
                <a:ea typeface="Times New Roman"/>
                <a:cs typeface="Times New Roman"/>
                <a:sym typeface="Times New Roman"/>
              </a:rPr>
              <a:t>art. 1 alin. (5), alin. (6) și  art.14, art. 16 alin. (2) din HBEC </a:t>
            </a:r>
            <a:r>
              <a:rPr lang="ro-RO" sz="1200" i="1" dirty="0">
                <a:solidFill>
                  <a:srgbClr val="192D3A"/>
                </a:solidFill>
                <a:latin typeface="Times New Roman"/>
                <a:ea typeface="Times New Roman"/>
                <a:cs typeface="Times New Roman"/>
                <a:sym typeface="Times New Roman"/>
              </a:rPr>
              <a:t>nr. 1- </a:t>
            </a:r>
            <a:r>
              <a:rPr lang="ro-RO" sz="1200" b="0" i="1" u="none" strike="noStrike" cap="none" dirty="0">
                <a:solidFill>
                  <a:srgbClr val="192D3A"/>
                </a:solidFill>
                <a:latin typeface="Times New Roman"/>
                <a:ea typeface="Times New Roman"/>
                <a:cs typeface="Times New Roman"/>
                <a:sym typeface="Times New Roman"/>
              </a:rPr>
              <a:t>Regulamentul BEC]</a:t>
            </a:r>
            <a:endParaRPr sz="2800" b="0" i="0" u="none" strike="noStrike" cap="none" dirty="0">
              <a:solidFill>
                <a:srgbClr val="192D3A"/>
              </a:solidFill>
              <a:latin typeface="Calibri"/>
              <a:ea typeface="Calibri"/>
              <a:cs typeface="Calibri"/>
              <a:sym typeface="Calibri"/>
            </a:endParaRPr>
          </a:p>
        </p:txBody>
      </p:sp>
      <p:sp>
        <p:nvSpPr>
          <p:cNvPr id="148" name="Google Shape;148;p5"/>
          <p:cNvSpPr txBox="1"/>
          <p:nvPr/>
        </p:nvSpPr>
        <p:spPr>
          <a:xfrm>
            <a:off x="420931" y="1905956"/>
            <a:ext cx="8796408"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92D3A"/>
              </a:buClr>
              <a:buSzPts val="1800"/>
              <a:buFont typeface="Times New Roman"/>
              <a:buNone/>
            </a:pPr>
            <a:r>
              <a:rPr lang="ro-RO" sz="1400" b="1" i="0" u="none" strike="noStrike" cap="none" dirty="0">
                <a:solidFill>
                  <a:srgbClr val="192D3A"/>
                </a:solidFill>
                <a:latin typeface="Times New Roman"/>
                <a:ea typeface="Times New Roman"/>
                <a:cs typeface="Times New Roman"/>
                <a:sym typeface="Times New Roman"/>
              </a:rPr>
              <a:t>Componența</a:t>
            </a:r>
            <a:r>
              <a:rPr lang="ro-RO" sz="1400" b="0" i="0" u="none" strike="noStrike" cap="none" dirty="0">
                <a:solidFill>
                  <a:srgbClr val="192D3A"/>
                </a:solidFill>
                <a:latin typeface="Times New Roman"/>
                <a:ea typeface="Times New Roman"/>
                <a:cs typeface="Times New Roman"/>
                <a:sym typeface="Times New Roman"/>
              </a:rPr>
              <a:t>: </a:t>
            </a:r>
            <a:endParaRPr sz="1400" dirty="0"/>
          </a:p>
          <a:p>
            <a:pPr marL="0" marR="0" lvl="0" indent="0" algn="l" rtl="0">
              <a:spcBef>
                <a:spcPts val="0"/>
              </a:spcBef>
              <a:spcAft>
                <a:spcPts val="0"/>
              </a:spcAft>
              <a:buClr>
                <a:srgbClr val="192D3A"/>
              </a:buClr>
              <a:buSzPts val="1800"/>
              <a:buFont typeface="Times New Roman"/>
              <a:buNone/>
            </a:pPr>
            <a:r>
              <a:rPr lang="ro-RO" sz="1400" b="0" i="0" u="none" strike="noStrike" cap="none" dirty="0">
                <a:solidFill>
                  <a:srgbClr val="192D3A"/>
                </a:solidFill>
                <a:latin typeface="Times New Roman"/>
                <a:ea typeface="Times New Roman"/>
                <a:cs typeface="Times New Roman"/>
                <a:sym typeface="Times New Roman"/>
              </a:rPr>
              <a:t>BESV din </a:t>
            </a:r>
            <a:r>
              <a:rPr lang="ro-RO" sz="1400" b="1" i="0" u="none" strike="noStrike" cap="none" dirty="0">
                <a:solidFill>
                  <a:srgbClr val="192D3A"/>
                </a:solidFill>
                <a:latin typeface="Times New Roman"/>
                <a:ea typeface="Times New Roman"/>
                <a:cs typeface="Times New Roman"/>
                <a:sym typeface="Times New Roman"/>
              </a:rPr>
              <a:t>țară </a:t>
            </a:r>
            <a:r>
              <a:rPr lang="ro-RO" sz="1400" b="0" i="0" u="none" strike="noStrike" cap="none" dirty="0">
                <a:solidFill>
                  <a:srgbClr val="192D3A"/>
                </a:solidFill>
                <a:latin typeface="Times New Roman"/>
                <a:ea typeface="Times New Roman"/>
                <a:cs typeface="Times New Roman"/>
                <a:sym typeface="Times New Roman"/>
              </a:rPr>
              <a:t>sunt constituite din:</a:t>
            </a:r>
            <a:endParaRPr sz="1400" dirty="0"/>
          </a:p>
          <a:p>
            <a:pPr marR="0" lvl="0" indent="-285750" algn="l" rtl="0">
              <a:spcBef>
                <a:spcPts val="0"/>
              </a:spcBef>
              <a:spcAft>
                <a:spcPts val="0"/>
              </a:spcAft>
              <a:buClr>
                <a:srgbClr val="192D3A"/>
              </a:buClr>
              <a:buSzPts val="1800"/>
              <a:buFont typeface="Arial"/>
              <a:buChar char="•"/>
            </a:pPr>
            <a:r>
              <a:rPr lang="ro-RO" sz="1400" b="0" i="0" u="none" strike="noStrike" cap="none" dirty="0">
                <a:solidFill>
                  <a:srgbClr val="192D3A"/>
                </a:solidFill>
                <a:latin typeface="Times New Roman"/>
                <a:ea typeface="Times New Roman"/>
                <a:cs typeface="Times New Roman"/>
                <a:sym typeface="Times New Roman"/>
              </a:rPr>
              <a:t>Președinte;</a:t>
            </a:r>
            <a:endParaRPr sz="1400" dirty="0"/>
          </a:p>
          <a:p>
            <a:pPr marR="0" lvl="0" indent="-285750" algn="l" rtl="0">
              <a:spcBef>
                <a:spcPts val="0"/>
              </a:spcBef>
              <a:spcAft>
                <a:spcPts val="0"/>
              </a:spcAft>
              <a:buClr>
                <a:srgbClr val="192D3A"/>
              </a:buClr>
              <a:buSzPts val="1800"/>
              <a:buFont typeface="Arial"/>
              <a:buChar char="•"/>
            </a:pPr>
            <a:r>
              <a:rPr lang="ro-RO" sz="1400" b="0" i="0" u="none" strike="noStrike" cap="none" dirty="0">
                <a:solidFill>
                  <a:srgbClr val="192D3A"/>
                </a:solidFill>
                <a:latin typeface="Times New Roman"/>
                <a:ea typeface="Times New Roman"/>
                <a:cs typeface="Times New Roman"/>
                <a:sym typeface="Times New Roman"/>
              </a:rPr>
              <a:t>Locțiitor;</a:t>
            </a:r>
            <a:endParaRPr sz="1400" dirty="0"/>
          </a:p>
          <a:p>
            <a:pPr marR="0" lvl="0" indent="-285750" algn="l" rtl="0">
              <a:spcBef>
                <a:spcPts val="0"/>
              </a:spcBef>
              <a:spcAft>
                <a:spcPts val="0"/>
              </a:spcAft>
              <a:buClr>
                <a:srgbClr val="192D3A"/>
              </a:buClr>
              <a:buSzPts val="1800"/>
              <a:buFont typeface="Arial"/>
              <a:buChar char="•"/>
            </a:pPr>
            <a:r>
              <a:rPr lang="ro-RO" sz="1400" b="0" i="0" u="none" strike="noStrike" cap="none" dirty="0">
                <a:solidFill>
                  <a:srgbClr val="192D3A"/>
                </a:solidFill>
                <a:latin typeface="Times New Roman"/>
                <a:ea typeface="Times New Roman"/>
                <a:cs typeface="Times New Roman"/>
                <a:sym typeface="Times New Roman"/>
              </a:rPr>
              <a:t>cel mult 8 </a:t>
            </a:r>
            <a:r>
              <a:rPr lang="ro-RO" sz="1400" dirty="0">
                <a:solidFill>
                  <a:srgbClr val="192D3A"/>
                </a:solidFill>
                <a:latin typeface="Times New Roman"/>
                <a:ea typeface="Times New Roman"/>
                <a:cs typeface="Times New Roman"/>
                <a:sym typeface="Times New Roman"/>
              </a:rPr>
              <a:t>reprezentanți</a:t>
            </a:r>
            <a:r>
              <a:rPr lang="ro-RO" sz="1400" b="0" i="0" u="none" strike="noStrike" cap="none" dirty="0">
                <a:solidFill>
                  <a:srgbClr val="192D3A"/>
                </a:solidFill>
                <a:latin typeface="Times New Roman"/>
                <a:ea typeface="Times New Roman"/>
                <a:cs typeface="Times New Roman"/>
                <a:sym typeface="Times New Roman"/>
              </a:rPr>
              <a:t> ai formațiunilor politice/electorale care participă la alegeri;</a:t>
            </a:r>
            <a:endParaRPr lang="ro-RO" sz="1400" dirty="0">
              <a:solidFill>
                <a:srgbClr val="192D3A"/>
              </a:solidFill>
              <a:latin typeface="Times New Roman"/>
              <a:ea typeface="Times New Roman"/>
              <a:cs typeface="Times New Roman"/>
              <a:sym typeface="Times New Roman"/>
            </a:endParaRPr>
          </a:p>
          <a:p>
            <a:pPr marR="0" lvl="0" algn="l" rtl="0">
              <a:spcBef>
                <a:spcPts val="0"/>
              </a:spcBef>
              <a:spcAft>
                <a:spcPts val="0"/>
              </a:spcAft>
              <a:buClr>
                <a:srgbClr val="192D3A"/>
              </a:buClr>
              <a:buSzPts val="1800"/>
            </a:pPr>
            <a:r>
              <a:rPr lang="ro-RO" sz="1400" dirty="0">
                <a:solidFill>
                  <a:srgbClr val="192D3A"/>
                </a:solidFill>
                <a:latin typeface="Times New Roman"/>
                <a:cs typeface="Times New Roman"/>
                <a:sym typeface="Times New Roman"/>
              </a:rPr>
              <a:t>și</a:t>
            </a:r>
            <a:endParaRPr sz="1400" dirty="0"/>
          </a:p>
          <a:p>
            <a:pPr lvl="1" indent="-285750" algn="just">
              <a:lnSpc>
                <a:spcPct val="125000"/>
              </a:lnSpc>
              <a:buClr>
                <a:srgbClr val="192D3A"/>
              </a:buClr>
              <a:buSzPts val="1800"/>
              <a:buFont typeface="Arial"/>
              <a:buChar char="•"/>
            </a:pPr>
            <a:r>
              <a:rPr lang="ro-RO" sz="1400" b="0" i="0" u="none" strike="noStrike" cap="none" dirty="0">
                <a:solidFill>
                  <a:srgbClr val="192D3A"/>
                </a:solidFill>
                <a:latin typeface="Times New Roman"/>
                <a:ea typeface="Times New Roman"/>
                <a:cs typeface="Times New Roman"/>
                <a:sym typeface="Times New Roman"/>
              </a:rPr>
              <a:t>Operator de calculator – desemnat prin decizie a Autorității Electorale Permanente.</a:t>
            </a:r>
          </a:p>
          <a:p>
            <a:pPr lvl="1" indent="-285750" algn="just">
              <a:lnSpc>
                <a:spcPct val="125000"/>
              </a:lnSpc>
              <a:buClr>
                <a:srgbClr val="192D3A"/>
              </a:buClr>
              <a:buSzPts val="1800"/>
              <a:buFont typeface="Arial"/>
              <a:buChar char="•"/>
            </a:pPr>
            <a:r>
              <a:rPr lang="en-US" sz="1400" dirty="0">
                <a:solidFill>
                  <a:srgbClr val="192D3A"/>
                </a:solidFill>
                <a:latin typeface="Times New Roman" panose="02020603050405020304" pitchFamily="18" charset="0"/>
                <a:cs typeface="Times New Roman" panose="02020603050405020304" pitchFamily="18" charset="0"/>
              </a:rPr>
              <a:t>Personal </a:t>
            </a:r>
            <a:r>
              <a:rPr lang="en-US" sz="1400" dirty="0" err="1">
                <a:solidFill>
                  <a:srgbClr val="192D3A"/>
                </a:solidFill>
                <a:latin typeface="Times New Roman" panose="02020603050405020304" pitchFamily="18" charset="0"/>
                <a:cs typeface="Times New Roman" panose="02020603050405020304" pitchFamily="18" charset="0"/>
              </a:rPr>
              <a:t>tehnic</a:t>
            </a:r>
            <a:r>
              <a:rPr lang="en-US" sz="1400" dirty="0">
                <a:solidFill>
                  <a:srgbClr val="192D3A"/>
                </a:solidFill>
                <a:latin typeface="Times New Roman" panose="02020603050405020304" pitchFamily="18" charset="0"/>
                <a:cs typeface="Times New Roman" panose="02020603050405020304" pitchFamily="18" charset="0"/>
              </a:rPr>
              <a:t> auxiliar </a:t>
            </a:r>
            <a:r>
              <a:rPr lang="ro-RO" sz="1400" dirty="0">
                <a:solidFill>
                  <a:srgbClr val="192D3A"/>
                </a:solidFill>
                <a:latin typeface="Times New Roman" panose="02020603050405020304" pitchFamily="18" charset="0"/>
                <a:cs typeface="Times New Roman" panose="02020603050405020304" pitchFamily="18" charset="0"/>
              </a:rPr>
              <a:t>(asigurat de primari pentru sprijinirea activității birourilor electorale ale secţiilor de votare).</a:t>
            </a:r>
          </a:p>
          <a:p>
            <a:pPr marL="171450" lvl="1" algn="just">
              <a:lnSpc>
                <a:spcPct val="125000"/>
              </a:lnSpc>
              <a:buClr>
                <a:srgbClr val="192D3A"/>
              </a:buClr>
              <a:buSzPts val="1800"/>
            </a:pPr>
            <a:endParaRPr lang="ro-RO" sz="1400" b="1" i="0" u="none" strike="noStrike" cap="none" dirty="0">
              <a:solidFill>
                <a:srgbClr val="192D3A"/>
              </a:solidFill>
              <a:latin typeface="Times New Roman"/>
              <a:ea typeface="Times New Roman"/>
              <a:cs typeface="Times New Roman"/>
              <a:sym typeface="Times New Roman"/>
            </a:endParaRPr>
          </a:p>
          <a:p>
            <a:pPr marL="0" marR="0" lvl="0" indent="0" rtl="0">
              <a:spcAft>
                <a:spcPts val="0"/>
              </a:spcAft>
              <a:buClr>
                <a:srgbClr val="192D3A"/>
              </a:buClr>
              <a:buSzPts val="1800"/>
              <a:buFont typeface="Times New Roman"/>
              <a:buNone/>
            </a:pPr>
            <a:r>
              <a:rPr lang="ro-RO" sz="1400" b="1" i="0" u="none" strike="noStrike" cap="none" dirty="0">
                <a:solidFill>
                  <a:srgbClr val="0070C0"/>
                </a:solidFill>
                <a:latin typeface="Times New Roman"/>
                <a:ea typeface="Times New Roman"/>
                <a:cs typeface="Times New Roman"/>
                <a:sym typeface="Times New Roman"/>
              </a:rPr>
              <a:t>IMPORTANT</a:t>
            </a:r>
            <a:endParaRPr lang="ro-RO" sz="1400" b="1" i="0" u="none" strike="noStrike" cap="none" dirty="0">
              <a:solidFill>
                <a:srgbClr val="0070C0"/>
              </a:solidFill>
              <a:latin typeface="Calibri"/>
              <a:ea typeface="Calibri"/>
              <a:cs typeface="Calibri"/>
              <a:sym typeface="Calibri"/>
            </a:endParaRPr>
          </a:p>
          <a:p>
            <a:pPr marR="0" lvl="0" indent="-449263" algn="just" rtl="0">
              <a:spcAft>
                <a:spcPts val="0"/>
              </a:spcAft>
              <a:buClr>
                <a:srgbClr val="192D3A"/>
              </a:buClr>
              <a:buSzPts val="1800"/>
              <a:buFont typeface="Arial"/>
              <a:buChar char="•"/>
            </a:pPr>
            <a:r>
              <a:rPr lang="ro-RO" sz="1400" b="0" i="0" u="none" strike="noStrike" cap="none" dirty="0">
                <a:solidFill>
                  <a:srgbClr val="192D3A"/>
                </a:solidFill>
                <a:latin typeface="Times New Roman"/>
                <a:ea typeface="Times New Roman"/>
                <a:cs typeface="Times New Roman"/>
                <a:sym typeface="Times New Roman"/>
              </a:rPr>
              <a:t>Birourile electorale ale secțiilor de votare </a:t>
            </a:r>
            <a:r>
              <a:rPr lang="ro-RO" sz="1400" b="1" i="0" u="none" strike="noStrike" cap="none" dirty="0">
                <a:solidFill>
                  <a:srgbClr val="192D3A"/>
                </a:solidFill>
                <a:latin typeface="Times New Roman"/>
                <a:ea typeface="Times New Roman"/>
                <a:cs typeface="Times New Roman"/>
                <a:sym typeface="Times New Roman"/>
              </a:rPr>
              <a:t>nu pot funcționa cu mai puțin de 5 membri.</a:t>
            </a:r>
          </a:p>
          <a:p>
            <a:pPr marR="0" lvl="0" algn="just" rtl="0">
              <a:spcAft>
                <a:spcPts val="0"/>
              </a:spcAft>
              <a:buClr>
                <a:srgbClr val="192D3A"/>
              </a:buClr>
              <a:buSzPts val="1800"/>
            </a:pPr>
            <a:endParaRPr lang="ro-RO" sz="1400" b="1" i="0" u="none" strike="noStrike" cap="none" dirty="0">
              <a:solidFill>
                <a:srgbClr val="192D3A"/>
              </a:solidFill>
              <a:latin typeface="Times New Roman"/>
              <a:ea typeface="Times New Roman"/>
              <a:cs typeface="Times New Roman"/>
              <a:sym typeface="Times New Roman"/>
            </a:endParaRPr>
          </a:p>
          <a:p>
            <a:pPr algn="ctr">
              <a:buClr>
                <a:srgbClr val="192D3A"/>
              </a:buClr>
              <a:buSzPts val="1800"/>
            </a:pPr>
            <a:r>
              <a:rPr lang="ro-RO" sz="1400" b="1" dirty="0" err="1">
                <a:solidFill>
                  <a:srgbClr val="FF0000"/>
                </a:solidFill>
                <a:latin typeface="Times New Roman" panose="02020603050405020304" pitchFamily="18" charset="0"/>
                <a:cs typeface="Times New Roman" panose="02020603050405020304" pitchFamily="18" charset="0"/>
              </a:rPr>
              <a:t>Preşedinţii</a:t>
            </a:r>
            <a:r>
              <a:rPr lang="ro-RO" sz="1400" b="1" dirty="0">
                <a:solidFill>
                  <a:srgbClr val="FF0000"/>
                </a:solidFill>
                <a:latin typeface="Times New Roman" panose="02020603050405020304" pitchFamily="18" charset="0"/>
                <a:cs typeface="Times New Roman" panose="02020603050405020304" pitchFamily="18" charset="0"/>
              </a:rPr>
              <a:t> birourilor electorale ale </a:t>
            </a:r>
            <a:r>
              <a:rPr lang="ro-RO" sz="1400" b="1" dirty="0" err="1">
                <a:solidFill>
                  <a:srgbClr val="FF0000"/>
                </a:solidFill>
                <a:latin typeface="Times New Roman" panose="02020603050405020304" pitchFamily="18" charset="0"/>
                <a:cs typeface="Times New Roman" panose="02020603050405020304" pitchFamily="18" charset="0"/>
              </a:rPr>
              <a:t>secţiilor</a:t>
            </a:r>
            <a:r>
              <a:rPr lang="ro-RO" sz="1400" b="1" dirty="0">
                <a:solidFill>
                  <a:srgbClr val="FF0000"/>
                </a:solidFill>
                <a:latin typeface="Times New Roman" panose="02020603050405020304" pitchFamily="18" charset="0"/>
                <a:cs typeface="Times New Roman" panose="02020603050405020304" pitchFamily="18" charset="0"/>
              </a:rPr>
              <a:t> de votare </a:t>
            </a:r>
            <a:r>
              <a:rPr lang="ro-RO" sz="1400" b="1" dirty="0" err="1">
                <a:solidFill>
                  <a:srgbClr val="FF0000"/>
                </a:solidFill>
                <a:latin typeface="Times New Roman" panose="02020603050405020304" pitchFamily="18" charset="0"/>
                <a:cs typeface="Times New Roman" panose="02020603050405020304" pitchFamily="18" charset="0"/>
              </a:rPr>
              <a:t>şi</a:t>
            </a:r>
            <a:r>
              <a:rPr lang="ro-RO" sz="1400" b="1" dirty="0">
                <a:solidFill>
                  <a:srgbClr val="FF0000"/>
                </a:solidFill>
                <a:latin typeface="Times New Roman" panose="02020603050405020304" pitchFamily="18" charset="0"/>
                <a:cs typeface="Times New Roman" panose="02020603050405020304" pitchFamily="18" charset="0"/>
              </a:rPr>
              <a:t> </a:t>
            </a:r>
            <a:r>
              <a:rPr lang="ro-RO" sz="1400" b="1" dirty="0" err="1">
                <a:solidFill>
                  <a:srgbClr val="FF0000"/>
                </a:solidFill>
                <a:latin typeface="Times New Roman" panose="02020603050405020304" pitchFamily="18" charset="0"/>
                <a:cs typeface="Times New Roman" panose="02020603050405020304" pitchFamily="18" charset="0"/>
              </a:rPr>
              <a:t>locţiitorii</a:t>
            </a:r>
            <a:r>
              <a:rPr lang="ro-RO" sz="1400" b="1" dirty="0">
                <a:solidFill>
                  <a:srgbClr val="FF0000"/>
                </a:solidFill>
                <a:latin typeface="Times New Roman" panose="02020603050405020304" pitchFamily="18" charset="0"/>
                <a:cs typeface="Times New Roman" panose="02020603050405020304" pitchFamily="18" charset="0"/>
              </a:rPr>
              <a:t> acestora la alegerile pentru Președintele României din anul 2024 îndeplinesc calitatea de </a:t>
            </a:r>
            <a:r>
              <a:rPr lang="ro-RO" sz="1400" b="1" dirty="0" err="1">
                <a:solidFill>
                  <a:srgbClr val="FF0000"/>
                </a:solidFill>
                <a:latin typeface="Times New Roman" panose="02020603050405020304" pitchFamily="18" charset="0"/>
                <a:cs typeface="Times New Roman" panose="02020603050405020304" pitchFamily="18" charset="0"/>
              </a:rPr>
              <a:t>preşedinţi</a:t>
            </a:r>
            <a:r>
              <a:rPr lang="ro-RO" sz="1400" b="1" dirty="0">
                <a:solidFill>
                  <a:srgbClr val="FF0000"/>
                </a:solidFill>
                <a:latin typeface="Times New Roman" panose="02020603050405020304" pitchFamily="18" charset="0"/>
                <a:cs typeface="Times New Roman" panose="02020603050405020304" pitchFamily="18" charset="0"/>
              </a:rPr>
              <a:t> ai birourilor electorale ale </a:t>
            </a:r>
            <a:r>
              <a:rPr lang="ro-RO" sz="1400" b="1" dirty="0" err="1">
                <a:solidFill>
                  <a:srgbClr val="FF0000"/>
                </a:solidFill>
                <a:latin typeface="Times New Roman" panose="02020603050405020304" pitchFamily="18" charset="0"/>
                <a:cs typeface="Times New Roman" panose="02020603050405020304" pitchFamily="18" charset="0"/>
              </a:rPr>
              <a:t>secţiilor</a:t>
            </a:r>
            <a:r>
              <a:rPr lang="ro-RO" sz="1400" b="1" dirty="0">
                <a:solidFill>
                  <a:srgbClr val="FF0000"/>
                </a:solidFill>
                <a:latin typeface="Times New Roman" panose="02020603050405020304" pitchFamily="18" charset="0"/>
                <a:cs typeface="Times New Roman" panose="02020603050405020304" pitchFamily="18" charset="0"/>
              </a:rPr>
              <a:t> de votare </a:t>
            </a:r>
            <a:r>
              <a:rPr lang="ro-RO" sz="1400" b="1" dirty="0" err="1">
                <a:solidFill>
                  <a:srgbClr val="FF0000"/>
                </a:solidFill>
                <a:latin typeface="Times New Roman" panose="02020603050405020304" pitchFamily="18" charset="0"/>
                <a:cs typeface="Times New Roman" panose="02020603050405020304" pitchFamily="18" charset="0"/>
              </a:rPr>
              <a:t>şi</a:t>
            </a:r>
            <a:r>
              <a:rPr lang="ro-RO" sz="1400" b="1" dirty="0">
                <a:solidFill>
                  <a:srgbClr val="FF0000"/>
                </a:solidFill>
                <a:latin typeface="Times New Roman" panose="02020603050405020304" pitchFamily="18" charset="0"/>
                <a:cs typeface="Times New Roman" panose="02020603050405020304" pitchFamily="18" charset="0"/>
              </a:rPr>
              <a:t> </a:t>
            </a:r>
            <a:r>
              <a:rPr lang="ro-RO" sz="1400" b="1" dirty="0" err="1">
                <a:solidFill>
                  <a:srgbClr val="FF0000"/>
                </a:solidFill>
                <a:latin typeface="Times New Roman" panose="02020603050405020304" pitchFamily="18" charset="0"/>
                <a:cs typeface="Times New Roman" panose="02020603050405020304" pitchFamily="18" charset="0"/>
              </a:rPr>
              <a:t>locţiitori</a:t>
            </a:r>
            <a:r>
              <a:rPr lang="ro-RO" sz="1400" b="1" dirty="0">
                <a:solidFill>
                  <a:srgbClr val="FF0000"/>
                </a:solidFill>
                <a:latin typeface="Times New Roman" panose="02020603050405020304" pitchFamily="18" charset="0"/>
                <a:cs typeface="Times New Roman" panose="02020603050405020304" pitchFamily="18" charset="0"/>
              </a:rPr>
              <a:t> ai acestora </a:t>
            </a:r>
            <a:r>
              <a:rPr lang="ro-RO" sz="1400" b="1" dirty="0" err="1">
                <a:solidFill>
                  <a:srgbClr val="FF0000"/>
                </a:solidFill>
                <a:latin typeface="Times New Roman" panose="02020603050405020304" pitchFamily="18" charset="0"/>
                <a:cs typeface="Times New Roman" panose="02020603050405020304" pitchFamily="18" charset="0"/>
              </a:rPr>
              <a:t>şi</a:t>
            </a:r>
            <a:r>
              <a:rPr lang="ro-RO" sz="1400" b="1" dirty="0">
                <a:solidFill>
                  <a:srgbClr val="FF0000"/>
                </a:solidFill>
                <a:latin typeface="Times New Roman" panose="02020603050405020304" pitchFamily="18" charset="0"/>
                <a:cs typeface="Times New Roman" panose="02020603050405020304" pitchFamily="18" charset="0"/>
              </a:rPr>
              <a:t> la alegerile pentru Senat și Camera Deputaților din anul 2024..</a:t>
            </a:r>
          </a:p>
          <a:p>
            <a:pPr algn="just">
              <a:buClr>
                <a:srgbClr val="192D3A"/>
              </a:buClr>
              <a:buSzPts val="1800"/>
            </a:pPr>
            <a:endParaRPr lang="ro-RO" sz="1400" b="1" dirty="0">
              <a:solidFill>
                <a:srgbClr val="FF0000"/>
              </a:solidFill>
              <a:latin typeface="Times New Roman" panose="02020603050405020304" pitchFamily="18" charset="0"/>
              <a:cs typeface="Times New Roman" panose="02020603050405020304" pitchFamily="18" charset="0"/>
            </a:endParaRPr>
          </a:p>
          <a:p>
            <a:pPr marR="0" lvl="0" rtl="0">
              <a:spcBef>
                <a:spcPts val="800"/>
              </a:spcBef>
              <a:spcAft>
                <a:spcPts val="0"/>
              </a:spcAft>
              <a:buClr>
                <a:srgbClr val="19194D"/>
              </a:buClr>
              <a:buSzPts val="1400"/>
            </a:pPr>
            <a:r>
              <a:rPr lang="ro-RO" sz="1400" b="1" i="0" u="none" strike="noStrike" cap="none" dirty="0">
                <a:solidFill>
                  <a:srgbClr val="19194D"/>
                </a:solidFill>
                <a:latin typeface="Times New Roman"/>
                <a:ea typeface="Times New Roman"/>
                <a:cs typeface="Times New Roman"/>
                <a:sym typeface="Times New Roman"/>
              </a:rPr>
              <a:t>În lipsa </a:t>
            </a:r>
            <a:r>
              <a:rPr lang="ro-RO" sz="1400" b="1" i="0" u="none" strike="noStrike" cap="none" dirty="0" err="1">
                <a:solidFill>
                  <a:srgbClr val="19194D"/>
                </a:solidFill>
                <a:latin typeface="Times New Roman"/>
                <a:ea typeface="Times New Roman"/>
                <a:cs typeface="Times New Roman"/>
                <a:sym typeface="Times New Roman"/>
              </a:rPr>
              <a:t>preşedintelui</a:t>
            </a:r>
            <a:r>
              <a:rPr lang="ro-RO" sz="1400" b="1" i="0" u="none" strike="noStrike" cap="none" dirty="0">
                <a:solidFill>
                  <a:srgbClr val="19194D"/>
                </a:solidFill>
                <a:latin typeface="Times New Roman"/>
                <a:ea typeface="Times New Roman"/>
                <a:cs typeface="Times New Roman"/>
                <a:sym typeface="Times New Roman"/>
              </a:rPr>
              <a:t> biroului electoral al </a:t>
            </a:r>
            <a:r>
              <a:rPr lang="ro-RO" sz="1400" b="1" i="0" u="none" strike="noStrike" cap="none" dirty="0" err="1">
                <a:solidFill>
                  <a:srgbClr val="19194D"/>
                </a:solidFill>
                <a:latin typeface="Times New Roman"/>
                <a:ea typeface="Times New Roman"/>
                <a:cs typeface="Times New Roman"/>
                <a:sym typeface="Times New Roman"/>
              </a:rPr>
              <a:t>secţiei</a:t>
            </a:r>
            <a:r>
              <a:rPr lang="ro-RO" sz="1400" b="1" i="0" u="none" strike="noStrike" cap="none" dirty="0">
                <a:solidFill>
                  <a:srgbClr val="19194D"/>
                </a:solidFill>
                <a:latin typeface="Times New Roman"/>
                <a:ea typeface="Times New Roman"/>
                <a:cs typeface="Times New Roman"/>
                <a:sym typeface="Times New Roman"/>
              </a:rPr>
              <a:t> de votare, </a:t>
            </a:r>
            <a:r>
              <a:rPr lang="ro-RO" sz="1400" b="1" i="0" u="none" strike="noStrike" cap="none" dirty="0" err="1">
                <a:solidFill>
                  <a:srgbClr val="19194D"/>
                </a:solidFill>
                <a:latin typeface="Times New Roman"/>
                <a:ea typeface="Times New Roman"/>
                <a:cs typeface="Times New Roman"/>
                <a:sym typeface="Times New Roman"/>
              </a:rPr>
              <a:t>atribuţiile</a:t>
            </a:r>
            <a:r>
              <a:rPr lang="ro-RO" sz="1400" b="1" i="0" u="none" strike="noStrike" cap="none" dirty="0">
                <a:solidFill>
                  <a:srgbClr val="19194D"/>
                </a:solidFill>
                <a:latin typeface="Times New Roman"/>
                <a:ea typeface="Times New Roman"/>
                <a:cs typeface="Times New Roman"/>
                <a:sym typeface="Times New Roman"/>
              </a:rPr>
              <a:t> acestuia sunt îndeplinite de </a:t>
            </a:r>
            <a:r>
              <a:rPr lang="ro-RO" sz="1400" b="1" i="0" u="none" strike="noStrike" cap="none" dirty="0" err="1">
                <a:solidFill>
                  <a:srgbClr val="19194D"/>
                </a:solidFill>
                <a:latin typeface="Times New Roman"/>
                <a:ea typeface="Times New Roman"/>
                <a:cs typeface="Times New Roman"/>
                <a:sym typeface="Times New Roman"/>
              </a:rPr>
              <a:t>locţiitorul</a:t>
            </a:r>
            <a:r>
              <a:rPr lang="ro-RO" sz="1400" b="1" i="0" u="none" strike="noStrike" cap="none" dirty="0">
                <a:solidFill>
                  <a:srgbClr val="19194D"/>
                </a:solidFill>
                <a:latin typeface="Times New Roman"/>
                <a:ea typeface="Times New Roman"/>
                <a:cs typeface="Times New Roman"/>
                <a:sym typeface="Times New Roman"/>
              </a:rPr>
              <a:t> său.</a:t>
            </a:r>
          </a:p>
          <a:p>
            <a:pPr>
              <a:spcBef>
                <a:spcPts val="800"/>
              </a:spcBef>
              <a:buClr>
                <a:srgbClr val="19194D"/>
              </a:buClr>
              <a:buSzPts val="1400"/>
            </a:pPr>
            <a:r>
              <a:rPr lang="ro-RO" altLang="en-US" sz="1400" dirty="0">
                <a:latin typeface="Roboto Condensed" panose="02000000000000000000" pitchFamily="2" charset="0"/>
                <a:ea typeface="Roboto Condensed" panose="02000000000000000000" pitchFamily="2" charset="0"/>
                <a:cs typeface="Times New Roman" panose="02020603050405020304" pitchFamily="18" charset="0"/>
              </a:rPr>
              <a:t>Refuzul </a:t>
            </a:r>
            <a:r>
              <a:rPr lang="ro-RO" altLang="en-US" sz="1400" dirty="0" err="1">
                <a:latin typeface="Roboto Condensed" panose="02000000000000000000" pitchFamily="2" charset="0"/>
                <a:ea typeface="Roboto Condensed" panose="02000000000000000000" pitchFamily="2" charset="0"/>
                <a:cs typeface="Times New Roman" panose="02020603050405020304" pitchFamily="18" charset="0"/>
              </a:rPr>
              <a:t>preşedinţilor</a:t>
            </a:r>
            <a:r>
              <a:rPr lang="ro-RO" altLang="en-US" sz="1400" dirty="0">
                <a:latin typeface="Roboto Condensed" panose="02000000000000000000" pitchFamily="2" charset="0"/>
                <a:ea typeface="Roboto Condensed" panose="02000000000000000000" pitchFamily="2" charset="0"/>
                <a:cs typeface="Times New Roman" panose="02020603050405020304" pitchFamily="18" charset="0"/>
              </a:rPr>
              <a:t> birourilor electorale ale </a:t>
            </a:r>
            <a:r>
              <a:rPr lang="ro-RO" altLang="en-US" sz="1400" dirty="0" err="1">
                <a:latin typeface="Roboto Condensed" panose="02000000000000000000" pitchFamily="2" charset="0"/>
                <a:ea typeface="Roboto Condensed" panose="02000000000000000000" pitchFamily="2" charset="0"/>
                <a:cs typeface="Times New Roman" panose="02020603050405020304" pitchFamily="18" charset="0"/>
              </a:rPr>
              <a:t>secţiilor</a:t>
            </a:r>
            <a:r>
              <a:rPr lang="ro-RO" altLang="en-US" sz="1400" dirty="0">
                <a:latin typeface="Roboto Condensed" panose="02000000000000000000" pitchFamily="2" charset="0"/>
                <a:ea typeface="Roboto Condensed" panose="02000000000000000000" pitchFamily="2" charset="0"/>
                <a:cs typeface="Times New Roman" panose="02020603050405020304" pitchFamily="18" charset="0"/>
              </a:rPr>
              <a:t> de votare sau al </a:t>
            </a:r>
            <a:r>
              <a:rPr lang="ro-RO" altLang="en-US" sz="1400" dirty="0" err="1">
                <a:latin typeface="Roboto Condensed" panose="02000000000000000000" pitchFamily="2" charset="0"/>
                <a:ea typeface="Roboto Condensed" panose="02000000000000000000" pitchFamily="2" charset="0"/>
                <a:cs typeface="Times New Roman" panose="02020603050405020304" pitchFamily="18" charset="0"/>
              </a:rPr>
              <a:t>locţiitorilor</a:t>
            </a:r>
            <a:r>
              <a:rPr lang="ro-RO" altLang="en-US" sz="1400" dirty="0">
                <a:latin typeface="Roboto Condensed" panose="02000000000000000000" pitchFamily="2" charset="0"/>
                <a:ea typeface="Roboto Condensed" panose="02000000000000000000" pitchFamily="2" charset="0"/>
                <a:cs typeface="Times New Roman" panose="02020603050405020304" pitchFamily="18" charset="0"/>
              </a:rPr>
              <a:t> acestora de a participa la instruire conduce la reducerea cu 50% a </a:t>
            </a:r>
            <a:r>
              <a:rPr lang="ro-RO" altLang="en-US" sz="1400" dirty="0" err="1">
                <a:latin typeface="Roboto Condensed" panose="02000000000000000000" pitchFamily="2" charset="0"/>
                <a:ea typeface="Roboto Condensed" panose="02000000000000000000" pitchFamily="2" charset="0"/>
                <a:cs typeface="Times New Roman" panose="02020603050405020304" pitchFamily="18" charset="0"/>
              </a:rPr>
              <a:t>indemnizaţiilor</a:t>
            </a:r>
            <a:r>
              <a:rPr lang="ro-RO" altLang="en-US" sz="1400" dirty="0">
                <a:latin typeface="Roboto Condensed" panose="02000000000000000000" pitchFamily="2" charset="0"/>
                <a:ea typeface="Roboto Condensed" panose="02000000000000000000" pitchFamily="2" charset="0"/>
                <a:cs typeface="Times New Roman" panose="02020603050405020304" pitchFamily="18" charset="0"/>
              </a:rPr>
              <a:t> prevăzute în O.U.G. nr. 98/2024.</a:t>
            </a:r>
          </a:p>
          <a:p>
            <a:pPr marR="0" lvl="0" rtl="0">
              <a:spcBef>
                <a:spcPts val="800"/>
              </a:spcBef>
              <a:spcAft>
                <a:spcPts val="0"/>
              </a:spcAft>
              <a:buClr>
                <a:srgbClr val="19194D"/>
              </a:buClr>
              <a:buSzPts val="1400"/>
            </a:pPr>
            <a:endParaRPr lang="ro-RO" sz="1400" dirty="0"/>
          </a:p>
          <a:p>
            <a:pPr marL="0" marR="0" lvl="0" indent="0" algn="ctr" rtl="0">
              <a:spcBef>
                <a:spcPts val="0"/>
              </a:spcBef>
              <a:spcAft>
                <a:spcPts val="0"/>
              </a:spcAft>
              <a:buClr>
                <a:srgbClr val="00B050"/>
              </a:buClr>
              <a:buSzPts val="1400"/>
              <a:buFont typeface="Times New Roman"/>
              <a:buNone/>
            </a:pPr>
            <a:r>
              <a:rPr lang="ro-RO" sz="1400" b="0" i="0" u="none" strike="sngStrike" cap="none" dirty="0">
                <a:solidFill>
                  <a:srgbClr val="00B050"/>
                </a:solidFill>
                <a:latin typeface="Times New Roman"/>
                <a:ea typeface="Times New Roman"/>
                <a:cs typeface="Times New Roman"/>
                <a:sym typeface="Times New Roman"/>
              </a:rPr>
              <a:t>.</a:t>
            </a:r>
            <a:endParaRPr lang="ro-RO" sz="1800" b="1" dirty="0">
              <a:solidFill>
                <a:srgbClr val="FF0000"/>
              </a:solidFill>
              <a:latin typeface="Times New Roman" panose="02020603050405020304" pitchFamily="18" charset="0"/>
              <a:cs typeface="Times New Roman" panose="02020603050405020304" pitchFamily="18" charset="0"/>
            </a:endParaRPr>
          </a:p>
          <a:p>
            <a:pPr marR="0" lvl="0" indent="-449263" algn="just" rtl="0">
              <a:spcAft>
                <a:spcPts val="0"/>
              </a:spcAft>
              <a:buClr>
                <a:srgbClr val="192D3A"/>
              </a:buClr>
              <a:buSzPts val="1800"/>
              <a:buFont typeface="Arial"/>
              <a:buChar char="•"/>
            </a:pPr>
            <a:endParaRPr lang="ro-RO" dirty="0"/>
          </a:p>
        </p:txBody>
      </p:sp>
      <p:pic>
        <p:nvPicPr>
          <p:cNvPr id="149" name="Google Shape;149;p5"/>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28353822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6"/>
          <p:cNvSpPr/>
          <p:nvPr/>
        </p:nvSpPr>
        <p:spPr>
          <a:xfrm>
            <a:off x="467543" y="1988840"/>
            <a:ext cx="8136707" cy="369331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800" b="1" dirty="0">
                <a:latin typeface="Times New Roman"/>
                <a:ea typeface="Times New Roman"/>
                <a:cs typeface="Times New Roman"/>
                <a:sym typeface="Times New Roman"/>
              </a:rPr>
              <a:t>Listele electorale cuprind cetățenii cu drept de vot înscriși în Registrul electoral. Acestea sunt:</a:t>
            </a:r>
            <a:endParaRPr dirty="0"/>
          </a:p>
          <a:p>
            <a:pPr marL="800100" marR="0" lvl="1" indent="-342900" algn="just" rtl="0">
              <a:spcBef>
                <a:spcPts val="360"/>
              </a:spcBef>
              <a:spcAft>
                <a:spcPts val="0"/>
              </a:spcAft>
              <a:buClr>
                <a:srgbClr val="232323"/>
              </a:buClr>
              <a:buSzPts val="2880"/>
              <a:buFont typeface="Noto Sans Symbols"/>
              <a:buChar char="🗐"/>
            </a:pPr>
            <a:r>
              <a:rPr lang="ro-RO" sz="1800" b="1" i="0" u="none" strike="noStrike" cap="none" dirty="0">
                <a:latin typeface="Times New Roman"/>
                <a:ea typeface="Times New Roman"/>
                <a:cs typeface="Times New Roman"/>
                <a:sym typeface="Times New Roman"/>
              </a:rPr>
              <a:t> LISTE ELECTORALE PERMANENTE - </a:t>
            </a:r>
            <a:r>
              <a:rPr lang="ro-RO" sz="1800" b="0" i="0" u="none" strike="noStrike" cap="none" dirty="0">
                <a:latin typeface="Times New Roman"/>
                <a:ea typeface="Times New Roman"/>
                <a:cs typeface="Times New Roman"/>
                <a:sym typeface="Times New Roman"/>
              </a:rPr>
              <a:t>cuprind cetățenii cu drept de vot înscriși în Registrul electoral, cu domiciliul sau reședința în România, se întocmesc și se tipăresc de către primari, pe secții de votare, pe baza datelor și informațiilor cuprinse în Registrul electoral.</a:t>
            </a:r>
          </a:p>
          <a:p>
            <a:pPr marL="800100" marR="0" lvl="1" indent="-342900" algn="just" rtl="0">
              <a:spcBef>
                <a:spcPts val="360"/>
              </a:spcBef>
              <a:spcAft>
                <a:spcPts val="0"/>
              </a:spcAft>
              <a:buNone/>
            </a:pPr>
            <a:endParaRPr lang="ro-RO" sz="1800" b="1" i="0" u="none" strike="noStrike" cap="none" dirty="0">
              <a:latin typeface="Times New Roman"/>
              <a:ea typeface="Times New Roman"/>
              <a:cs typeface="Times New Roman"/>
              <a:sym typeface="Times New Roman"/>
            </a:endParaRPr>
          </a:p>
          <a:p>
            <a:pPr marL="800100" marR="0" lvl="1" indent="-342900" algn="just" rtl="0">
              <a:spcBef>
                <a:spcPts val="360"/>
              </a:spcBef>
              <a:spcAft>
                <a:spcPts val="0"/>
              </a:spcAft>
              <a:buClr>
                <a:srgbClr val="232323"/>
              </a:buClr>
              <a:buSzPts val="2880"/>
              <a:buFont typeface="Noto Sans Symbols"/>
              <a:buChar char="🗐"/>
            </a:pPr>
            <a:r>
              <a:rPr lang="ro-RO" sz="1800" b="1" i="0" u="none" strike="noStrike" cap="none" dirty="0">
                <a:latin typeface="Times New Roman"/>
                <a:ea typeface="Times New Roman"/>
                <a:cs typeface="Times New Roman"/>
                <a:sym typeface="Times New Roman"/>
              </a:rPr>
              <a:t> LISTE ELECTORALE SUPLIMENTARE;</a:t>
            </a:r>
            <a:endParaRPr sz="1800" b="1" i="0" u="none" strike="noStrike" cap="none" dirty="0">
              <a:latin typeface="Times New Roman"/>
              <a:ea typeface="Times New Roman"/>
              <a:cs typeface="Times New Roman"/>
              <a:sym typeface="Times New Roman"/>
            </a:endParaRPr>
          </a:p>
          <a:p>
            <a:pPr marL="457200" marR="0" lvl="1" indent="0" algn="just" rtl="0">
              <a:spcBef>
                <a:spcPts val="360"/>
              </a:spcBef>
              <a:spcAft>
                <a:spcPts val="0"/>
              </a:spcAft>
              <a:buNone/>
            </a:pPr>
            <a:endParaRPr sz="1800" b="1" i="0" u="none" strike="noStrike" cap="none" dirty="0">
              <a:latin typeface="Times New Roman"/>
              <a:ea typeface="Times New Roman"/>
              <a:cs typeface="Times New Roman"/>
              <a:sym typeface="Times New Roman"/>
            </a:endParaRPr>
          </a:p>
          <a:p>
            <a:pPr marL="800100" marR="0" lvl="1" indent="-342900" algn="just" rtl="0">
              <a:spcBef>
                <a:spcPts val="360"/>
              </a:spcBef>
              <a:spcAft>
                <a:spcPts val="0"/>
              </a:spcAft>
              <a:buClr>
                <a:srgbClr val="232323"/>
              </a:buClr>
              <a:buSzPts val="2880"/>
              <a:buFont typeface="Noto Sans Symbols"/>
              <a:buChar char="🗐"/>
            </a:pPr>
            <a:r>
              <a:rPr lang="ro-RO" sz="1800" b="1" i="0" u="none" strike="noStrike" cap="none" dirty="0">
                <a:latin typeface="Times New Roman"/>
                <a:ea typeface="Times New Roman"/>
                <a:cs typeface="Times New Roman"/>
                <a:sym typeface="Times New Roman"/>
              </a:rPr>
              <a:t> EXTRAS DE PE LISTA ELECTORALĂ PERMANENTĂ SAU DE PE LISTA ELECTORALĂ SUPLIMENTARĂ (folosit pentru votarea cu urna specială).</a:t>
            </a:r>
            <a:endParaRPr dirty="0"/>
          </a:p>
        </p:txBody>
      </p:sp>
      <p:sp>
        <p:nvSpPr>
          <p:cNvPr id="299" name="Google Shape;299;p26"/>
          <p:cNvSpPr txBox="1"/>
          <p:nvPr/>
        </p:nvSpPr>
        <p:spPr>
          <a:xfrm>
            <a:off x="539750" y="698004"/>
            <a:ext cx="8064500"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dirty="0">
                <a:latin typeface="Times New Roman"/>
                <a:ea typeface="Times New Roman"/>
                <a:cs typeface="Times New Roman"/>
                <a:sym typeface="Times New Roman"/>
              </a:rPr>
              <a:t>LISTELE ELECTORALE</a:t>
            </a:r>
            <a:endParaRPr dirty="0"/>
          </a:p>
          <a:p>
            <a:pPr marL="0" marR="0" lvl="0" indent="0" algn="ctr" rtl="0">
              <a:spcBef>
                <a:spcPts val="0"/>
              </a:spcBef>
              <a:spcAft>
                <a:spcPts val="0"/>
              </a:spcAft>
              <a:buNone/>
            </a:pPr>
            <a:r>
              <a:rPr lang="ro-RO" sz="1200" i="1" dirty="0">
                <a:latin typeface="Times New Roman"/>
                <a:ea typeface="Times New Roman"/>
                <a:cs typeface="Times New Roman"/>
                <a:sym typeface="Times New Roman"/>
              </a:rPr>
              <a:t>(art. 48, art. 49 alin. 1, art. 51 alin. (1) și art. 85 alin. (11) din Legea nr. 208/2015, cu modificările și completările ulterioare)</a:t>
            </a:r>
            <a:endParaRPr sz="1200" i="1" dirty="0">
              <a:latin typeface="Times New Roman"/>
              <a:ea typeface="Times New Roman"/>
              <a:cs typeface="Times New Roman"/>
              <a:sym typeface="Times New Roman"/>
            </a:endParaRPr>
          </a:p>
          <a:p>
            <a:pPr marL="0" marR="0" lvl="0" indent="0" algn="ctr" rtl="0">
              <a:spcBef>
                <a:spcPts val="0"/>
              </a:spcBef>
              <a:spcAft>
                <a:spcPts val="0"/>
              </a:spcAft>
              <a:buNone/>
            </a:pPr>
            <a:endParaRPr sz="1200" i="1" dirty="0">
              <a:solidFill>
                <a:schemeClr val="bg2">
                  <a:lumMod val="50000"/>
                </a:schemeClr>
              </a:solidFill>
              <a:latin typeface="Times New Roman"/>
              <a:ea typeface="Times New Roman"/>
              <a:cs typeface="Times New Roman"/>
              <a:sym typeface="Times New Roman"/>
            </a:endParaRPr>
          </a:p>
          <a:p>
            <a:pPr marL="0" marR="0" lvl="0" indent="0" algn="ctr" rtl="0">
              <a:spcBef>
                <a:spcPts val="1200"/>
              </a:spcBef>
              <a:spcAft>
                <a:spcPts val="0"/>
              </a:spcAft>
              <a:buNone/>
            </a:pPr>
            <a:endParaRPr sz="2400" b="1" dirty="0">
              <a:solidFill>
                <a:srgbClr val="002060"/>
              </a:solidFill>
              <a:latin typeface="Times New Roman"/>
              <a:ea typeface="Times New Roman"/>
              <a:cs typeface="Times New Roman"/>
              <a:sym typeface="Times New Roman"/>
            </a:endParaRPr>
          </a:p>
        </p:txBody>
      </p:sp>
      <p:pic>
        <p:nvPicPr>
          <p:cNvPr id="300" name="Google Shape;300;p26"/>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7"/>
          <p:cNvSpPr/>
          <p:nvPr/>
        </p:nvSpPr>
        <p:spPr>
          <a:xfrm>
            <a:off x="107504" y="1844824"/>
            <a:ext cx="8928992" cy="45243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1600" b="1" i="0" dirty="0">
                <a:latin typeface="Times New Roman"/>
                <a:ea typeface="Times New Roman"/>
                <a:cs typeface="Times New Roman"/>
                <a:sym typeface="Times New Roman"/>
              </a:rPr>
              <a:t>Listele electorale suplimentare se semnează de președintele biroului electoral al secției de votare unde au fost întocmite.</a:t>
            </a:r>
            <a:endParaRPr dirty="0"/>
          </a:p>
          <a:p>
            <a:pPr marL="0" marR="0" lvl="0" indent="0" algn="just" rtl="0">
              <a:spcBef>
                <a:spcPts val="0"/>
              </a:spcBef>
              <a:spcAft>
                <a:spcPts val="0"/>
              </a:spcAft>
              <a:buNone/>
            </a:pPr>
            <a:endParaRPr sz="1600" b="0" i="0" dirty="0">
              <a:latin typeface="Times New Roman"/>
              <a:ea typeface="Times New Roman"/>
              <a:cs typeface="Times New Roman"/>
              <a:sym typeface="Times New Roman"/>
            </a:endParaRPr>
          </a:p>
          <a:p>
            <a:pPr marL="0" marR="0" lvl="0" indent="0" algn="just" rtl="0">
              <a:spcBef>
                <a:spcPts val="0"/>
              </a:spcBef>
              <a:spcAft>
                <a:spcPts val="0"/>
              </a:spcAft>
              <a:buNone/>
            </a:pPr>
            <a:r>
              <a:rPr lang="ro-RO" sz="1600" b="0" i="0" dirty="0">
                <a:latin typeface="Times New Roman"/>
                <a:ea typeface="Times New Roman"/>
                <a:cs typeface="Times New Roman"/>
                <a:sym typeface="Times New Roman"/>
              </a:rPr>
              <a:t>În </a:t>
            </a:r>
            <a:r>
              <a:rPr lang="ro-RO" sz="1600" b="1" i="0" dirty="0">
                <a:latin typeface="Times New Roman"/>
                <a:ea typeface="Times New Roman"/>
                <a:cs typeface="Times New Roman"/>
                <a:sym typeface="Times New Roman"/>
              </a:rPr>
              <a:t>LISTELE ELECTORALE SUPLIMENTARE </a:t>
            </a:r>
            <a:r>
              <a:rPr lang="ro-RO" sz="1600" b="0" i="0" dirty="0">
                <a:latin typeface="Times New Roman"/>
                <a:ea typeface="Times New Roman"/>
                <a:cs typeface="Times New Roman"/>
                <a:sym typeface="Times New Roman"/>
              </a:rPr>
              <a:t>utilizate în secțiile de votare din țară vor fi trecute, de către președintele biroului electoral al secției de votare, următoarele persoane:</a:t>
            </a:r>
            <a:endParaRPr dirty="0"/>
          </a:p>
          <a:p>
            <a:pPr marL="0" marR="0" lvl="0" indent="0" algn="just" rtl="0">
              <a:spcBef>
                <a:spcPts val="0"/>
              </a:spcBef>
              <a:spcAft>
                <a:spcPts val="0"/>
              </a:spcAft>
              <a:buNone/>
            </a:pPr>
            <a:r>
              <a:rPr lang="ro-RO" sz="1600" b="1" i="0" dirty="0">
                <a:latin typeface="Times New Roman"/>
                <a:ea typeface="Times New Roman"/>
                <a:cs typeface="Times New Roman"/>
                <a:sym typeface="Times New Roman"/>
              </a:rPr>
              <a:t>a)</a:t>
            </a:r>
            <a:r>
              <a:rPr lang="ro-RO" sz="1600" b="0" i="0" dirty="0">
                <a:latin typeface="Times New Roman"/>
                <a:ea typeface="Times New Roman"/>
                <a:cs typeface="Times New Roman"/>
                <a:sym typeface="Times New Roman"/>
              </a:rPr>
              <a:t> persoanele care se prezintă la vot și fac dovada că au domiciliul sau reședința pe raza secției de votare respective, însă au fost omise din lista electorală permanentă;</a:t>
            </a:r>
            <a:endParaRPr dirty="0"/>
          </a:p>
          <a:p>
            <a:pPr marL="0" marR="0" lvl="0" indent="0" algn="just" rtl="0">
              <a:spcBef>
                <a:spcPts val="0"/>
              </a:spcBef>
              <a:spcAft>
                <a:spcPts val="0"/>
              </a:spcAft>
              <a:buNone/>
            </a:pPr>
            <a:r>
              <a:rPr lang="ro-RO" sz="1600" b="1" i="0" dirty="0">
                <a:latin typeface="Times New Roman"/>
                <a:ea typeface="Times New Roman"/>
                <a:cs typeface="Times New Roman"/>
                <a:sym typeface="Times New Roman"/>
              </a:rPr>
              <a:t>b)</a:t>
            </a:r>
            <a:r>
              <a:rPr lang="ro-RO" sz="1600" b="0" i="0" dirty="0">
                <a:latin typeface="Times New Roman"/>
                <a:ea typeface="Times New Roman"/>
                <a:cs typeface="Times New Roman"/>
                <a:sym typeface="Times New Roman"/>
              </a:rPr>
              <a:t> persoanele care se prezintă la vot și fac dovada că au reședința pe raza secției de votare respective, însă nu au făcut cereri de înscriere în Registrul electoral cu adresa de reședință;</a:t>
            </a:r>
            <a:endParaRPr dirty="0"/>
          </a:p>
          <a:p>
            <a:pPr marL="0" marR="0" lvl="0" indent="0" algn="just" rtl="0">
              <a:spcBef>
                <a:spcPts val="0"/>
              </a:spcBef>
              <a:spcAft>
                <a:spcPts val="0"/>
              </a:spcAft>
              <a:buNone/>
            </a:pPr>
            <a:r>
              <a:rPr lang="ro-RO" sz="1600" b="1" i="0" dirty="0">
                <a:latin typeface="Times New Roman"/>
                <a:ea typeface="Times New Roman"/>
                <a:cs typeface="Times New Roman"/>
                <a:sym typeface="Times New Roman"/>
              </a:rPr>
              <a:t>c)</a:t>
            </a:r>
            <a:r>
              <a:rPr lang="ro-RO" sz="1600" b="0" i="0" dirty="0">
                <a:latin typeface="Times New Roman"/>
                <a:ea typeface="Times New Roman"/>
                <a:cs typeface="Times New Roman"/>
                <a:sym typeface="Times New Roman"/>
              </a:rPr>
              <a:t> persoanele care în ziua votării se află în altă unitate administrativ-teritorială decât cea unde își au domiciliul sau reședința și care fac dovada că au domiciliul sau reședința pe raza circumscripției electorale în care se află secția de votare respectivă;</a:t>
            </a:r>
            <a:endParaRPr dirty="0"/>
          </a:p>
          <a:p>
            <a:pPr marL="0" marR="0" lvl="0" indent="0" algn="just" rtl="0">
              <a:spcBef>
                <a:spcPts val="0"/>
              </a:spcBef>
              <a:spcAft>
                <a:spcPts val="0"/>
              </a:spcAft>
              <a:buNone/>
            </a:pPr>
            <a:r>
              <a:rPr lang="ro-RO" sz="1600" b="1" i="0" dirty="0">
                <a:latin typeface="Times New Roman"/>
                <a:ea typeface="Times New Roman"/>
                <a:cs typeface="Times New Roman"/>
                <a:sym typeface="Times New Roman"/>
              </a:rPr>
              <a:t>d)</a:t>
            </a:r>
            <a:r>
              <a:rPr lang="ro-RO" sz="1600" b="0" i="0" dirty="0">
                <a:latin typeface="Times New Roman"/>
                <a:ea typeface="Times New Roman"/>
                <a:cs typeface="Times New Roman"/>
                <a:sym typeface="Times New Roman"/>
              </a:rPr>
              <a:t> membrii birourilor electorale ale secțiilor de votare și operatorii de calculator, dacă au domiciliul sau reședința pe raza circumscripției electorale în care se află secția de votare respectivă;</a:t>
            </a:r>
            <a:endParaRPr dirty="0"/>
          </a:p>
          <a:p>
            <a:pPr marL="0" marR="0" lvl="0" indent="0" algn="just" rtl="0">
              <a:spcBef>
                <a:spcPts val="0"/>
              </a:spcBef>
              <a:spcAft>
                <a:spcPts val="0"/>
              </a:spcAft>
              <a:buNone/>
            </a:pPr>
            <a:r>
              <a:rPr lang="ro-RO" sz="1600" b="1" i="0" dirty="0">
                <a:latin typeface="Times New Roman"/>
                <a:ea typeface="Times New Roman"/>
                <a:cs typeface="Times New Roman"/>
                <a:sym typeface="Times New Roman"/>
              </a:rPr>
              <a:t>e)</a:t>
            </a:r>
            <a:r>
              <a:rPr lang="ro-RO" sz="1600" b="0" i="0" dirty="0">
                <a:latin typeface="Times New Roman"/>
                <a:ea typeface="Times New Roman"/>
                <a:cs typeface="Times New Roman"/>
                <a:sym typeface="Times New Roman"/>
              </a:rPr>
              <a:t> persoanele însărcinate cu menținerea ordinii sau cu verificarea dispozitivului de menținere a ordinii, dacă au domiciliul sau reședința pe raza circumscripției electorale în care se află secția de votare respectivă;</a:t>
            </a:r>
            <a:endParaRPr dirty="0"/>
          </a:p>
          <a:p>
            <a:pPr marL="0" marR="0" lvl="0" indent="0" algn="just" rtl="0">
              <a:spcBef>
                <a:spcPts val="0"/>
              </a:spcBef>
              <a:spcAft>
                <a:spcPts val="0"/>
              </a:spcAft>
              <a:buNone/>
            </a:pPr>
            <a:r>
              <a:rPr lang="ro-RO" sz="1600" b="1" i="0" dirty="0">
                <a:latin typeface="Times New Roman"/>
                <a:ea typeface="Times New Roman"/>
                <a:cs typeface="Times New Roman"/>
                <a:sym typeface="Times New Roman"/>
              </a:rPr>
              <a:t>f)</a:t>
            </a:r>
            <a:r>
              <a:rPr lang="ro-RO" sz="1600" b="0" i="0" dirty="0">
                <a:latin typeface="Times New Roman"/>
                <a:ea typeface="Times New Roman"/>
                <a:cs typeface="Times New Roman"/>
                <a:sym typeface="Times New Roman"/>
              </a:rPr>
              <a:t> candidații, dacă aceștia candidează în circumscripția electorală respectivă.</a:t>
            </a:r>
            <a:endParaRPr dirty="0"/>
          </a:p>
        </p:txBody>
      </p:sp>
      <p:sp>
        <p:nvSpPr>
          <p:cNvPr id="306" name="Google Shape;306;p27"/>
          <p:cNvSpPr txBox="1"/>
          <p:nvPr/>
        </p:nvSpPr>
        <p:spPr>
          <a:xfrm>
            <a:off x="0" y="792163"/>
            <a:ext cx="9144000"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dirty="0">
                <a:solidFill>
                  <a:schemeClr val="bg2">
                    <a:lumMod val="50000"/>
                  </a:schemeClr>
                </a:solidFill>
                <a:latin typeface="Times New Roman"/>
                <a:ea typeface="Times New Roman"/>
                <a:cs typeface="Times New Roman"/>
                <a:sym typeface="Times New Roman"/>
              </a:rPr>
              <a:t>LISTELE ELECTORALE </a:t>
            </a:r>
            <a:r>
              <a:rPr lang="ro-RO" sz="2400" b="1" i="0" dirty="0">
                <a:solidFill>
                  <a:schemeClr val="bg2">
                    <a:lumMod val="50000"/>
                  </a:schemeClr>
                </a:solidFill>
                <a:latin typeface="Times New Roman"/>
                <a:ea typeface="Times New Roman"/>
                <a:cs typeface="Times New Roman"/>
                <a:sym typeface="Times New Roman"/>
              </a:rPr>
              <a:t>SUPLIMENTARE</a:t>
            </a:r>
            <a:endParaRPr sz="2400" b="1" dirty="0">
              <a:solidFill>
                <a:schemeClr val="bg2">
                  <a:lumMod val="50000"/>
                </a:schemeClr>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chemeClr val="bg2">
                    <a:lumMod val="50000"/>
                  </a:schemeClr>
                </a:solidFill>
                <a:latin typeface="Times New Roman"/>
                <a:ea typeface="Times New Roman"/>
                <a:cs typeface="Times New Roman"/>
                <a:sym typeface="Times New Roman"/>
              </a:rPr>
              <a:t>[art. 51 alin. (1) și (2) din Legea nr. 208/2015, cu modificările și completările ulterioare]</a:t>
            </a:r>
            <a:endParaRPr sz="1200" i="1" dirty="0">
              <a:solidFill>
                <a:schemeClr val="bg2">
                  <a:lumMod val="50000"/>
                </a:schemeClr>
              </a:solidFill>
              <a:latin typeface="Times New Roman"/>
              <a:ea typeface="Times New Roman"/>
              <a:cs typeface="Times New Roman"/>
              <a:sym typeface="Times New Roman"/>
            </a:endParaRPr>
          </a:p>
          <a:p>
            <a:pPr marL="0" marR="0" lvl="0" indent="0" algn="ctr" rtl="0">
              <a:spcBef>
                <a:spcPts val="0"/>
              </a:spcBef>
              <a:spcAft>
                <a:spcPts val="0"/>
              </a:spcAft>
              <a:buNone/>
            </a:pPr>
            <a:endParaRPr sz="1200" i="1" dirty="0">
              <a:solidFill>
                <a:schemeClr val="bg2">
                  <a:lumMod val="50000"/>
                </a:schemeClr>
              </a:solidFill>
              <a:latin typeface="Times New Roman"/>
              <a:ea typeface="Times New Roman"/>
              <a:cs typeface="Times New Roman"/>
              <a:sym typeface="Times New Roman"/>
            </a:endParaRPr>
          </a:p>
          <a:p>
            <a:pPr marL="0" marR="0" lvl="0" indent="0" algn="ctr" rtl="0">
              <a:spcBef>
                <a:spcPts val="1200"/>
              </a:spcBef>
              <a:spcAft>
                <a:spcPts val="0"/>
              </a:spcAft>
              <a:buNone/>
            </a:pPr>
            <a:endParaRPr sz="2400" b="1" dirty="0">
              <a:solidFill>
                <a:schemeClr val="bg2">
                  <a:lumMod val="50000"/>
                </a:schemeClr>
              </a:solidFill>
              <a:latin typeface="Times New Roman"/>
              <a:ea typeface="Times New Roman"/>
              <a:cs typeface="Times New Roman"/>
              <a:sym typeface="Times New Roman"/>
            </a:endParaRPr>
          </a:p>
        </p:txBody>
      </p:sp>
      <p:pic>
        <p:nvPicPr>
          <p:cNvPr id="307" name="Google Shape;307;p27"/>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42456-FDC7-48F7-8B4F-7DA15ABA809A}"/>
              </a:ext>
            </a:extLst>
          </p:cNvPr>
          <p:cNvSpPr>
            <a:spLocks noGrp="1"/>
          </p:cNvSpPr>
          <p:nvPr>
            <p:ph type="title"/>
          </p:nvPr>
        </p:nvSpPr>
        <p:spPr/>
        <p:txBody>
          <a:bodyPr/>
          <a:lstStyle/>
          <a:p>
            <a:endParaRPr lang="ro-RO"/>
          </a:p>
        </p:txBody>
      </p:sp>
      <p:sp>
        <p:nvSpPr>
          <p:cNvPr id="3" name="Text Placeholder 2">
            <a:extLst>
              <a:ext uri="{FF2B5EF4-FFF2-40B4-BE49-F238E27FC236}">
                <a16:creationId xmlns:a16="http://schemas.microsoft.com/office/drawing/2014/main" id="{79049152-3046-4464-8056-FA14A141F45C}"/>
              </a:ext>
            </a:extLst>
          </p:cNvPr>
          <p:cNvSpPr>
            <a:spLocks noGrp="1"/>
          </p:cNvSpPr>
          <p:nvPr>
            <p:ph idx="1"/>
          </p:nvPr>
        </p:nvSpPr>
        <p:spPr/>
        <p:txBody>
          <a:bodyPr/>
          <a:lstStyle/>
          <a:p>
            <a:endParaRPr lang="ro-RO"/>
          </a:p>
        </p:txBody>
      </p:sp>
      <p:pic>
        <p:nvPicPr>
          <p:cNvPr id="5" name="Picture 2" descr="C:\Users\mircea.preotescu\Pictures\lista electoral suplimentara.jpg">
            <a:extLst>
              <a:ext uri="{FF2B5EF4-FFF2-40B4-BE49-F238E27FC236}">
                <a16:creationId xmlns:a16="http://schemas.microsoft.com/office/drawing/2014/main" id="{3E4394B7-A8BD-4FF0-BF16-54F56E6750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43" r="3315"/>
          <a:stretch/>
        </p:blipFill>
        <p:spPr bwMode="auto">
          <a:xfrm>
            <a:off x="12700" y="-40805"/>
            <a:ext cx="9131300" cy="689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400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8"/>
          <p:cNvSpPr/>
          <p:nvPr/>
        </p:nvSpPr>
        <p:spPr>
          <a:xfrm>
            <a:off x="0" y="1317350"/>
            <a:ext cx="8909720" cy="4608914"/>
          </a:xfrm>
          <a:prstGeom prst="rect">
            <a:avLst/>
          </a:prstGeom>
          <a:noFill/>
          <a:ln>
            <a:noFill/>
          </a:ln>
        </p:spPr>
        <p:txBody>
          <a:bodyPr spcFirstLastPara="1" wrap="square" lIns="91425" tIns="45700" rIns="91425" bIns="45700" anchor="t" anchorCtr="0">
            <a:spAutoFit/>
          </a:bodyPr>
          <a:lstStyle/>
          <a:p>
            <a:pPr marL="457200" marR="0" lvl="1" indent="0" algn="just" rtl="0">
              <a:spcBef>
                <a:spcPts val="0"/>
              </a:spcBef>
              <a:spcAft>
                <a:spcPts val="0"/>
              </a:spcAft>
              <a:buNone/>
            </a:pPr>
            <a:r>
              <a:rPr lang="ro-RO" sz="1600" b="0" i="0" u="none" strike="noStrike" cap="none" dirty="0">
                <a:solidFill>
                  <a:srgbClr val="192D3A"/>
                </a:solidFill>
                <a:latin typeface="Times New Roman"/>
                <a:ea typeface="Times New Roman"/>
                <a:cs typeface="Times New Roman"/>
                <a:sym typeface="Times New Roman"/>
              </a:rPr>
              <a:t>	</a:t>
            </a:r>
            <a:r>
              <a:rPr lang="ro-RO" sz="1700" b="0" i="0" u="none" strike="noStrike" cap="none" dirty="0">
                <a:solidFill>
                  <a:srgbClr val="192D3A"/>
                </a:solidFill>
                <a:latin typeface="Times New Roman"/>
                <a:ea typeface="Times New Roman"/>
                <a:cs typeface="Times New Roman"/>
                <a:sym typeface="Times New Roman"/>
              </a:rPr>
              <a:t>Pentru cetățenii cu drept de vot din circumscripția electorală respectivă care </a:t>
            </a:r>
            <a:r>
              <a:rPr lang="ro-RO" sz="1700" b="1" i="0" u="none" strike="noStrike" cap="none" dirty="0">
                <a:solidFill>
                  <a:srgbClr val="192D3A"/>
                </a:solidFill>
                <a:latin typeface="Times New Roman"/>
                <a:ea typeface="Times New Roman"/>
                <a:cs typeface="Times New Roman"/>
                <a:sym typeface="Times New Roman"/>
              </a:rPr>
              <a:t>nu se pot deplasa la sediul secției de votare din cauză de boală sau invaliditate</a:t>
            </a:r>
            <a:r>
              <a:rPr lang="ro-RO" sz="1700" b="0" i="0" u="none" strike="noStrike" cap="none" dirty="0">
                <a:solidFill>
                  <a:srgbClr val="192D3A"/>
                </a:solidFill>
                <a:latin typeface="Times New Roman"/>
                <a:ea typeface="Times New Roman"/>
                <a:cs typeface="Times New Roman"/>
                <a:sym typeface="Times New Roman"/>
              </a:rPr>
              <a:t>, președintele biroului electoral al secției de votare poate aproba, la cererea scrisă a acestora, însoțită de copii ale actelor din care rezultă starea de sănătate ori de invaliditate, înregistrată la cea mai apropiată secție de votare de locul în care se află în ziua votării, ca o echipă formată din cel puțin 2 membri ai biroului electoral să se deplaseze cu o urnă specială și cu materialul necesar votării - ștampilă cu mențiunea "VOTAT" și buletine de vot - la locul unde se află alegătorul, pentru a se efectua votarea.</a:t>
            </a:r>
            <a:endParaRPr sz="1700" b="0" i="0" u="none" strike="noStrike" cap="none" dirty="0">
              <a:solidFill>
                <a:srgbClr val="192D3A"/>
              </a:solidFill>
              <a:latin typeface="Times New Roman"/>
              <a:ea typeface="Times New Roman"/>
              <a:cs typeface="Times New Roman"/>
              <a:sym typeface="Times New Roman"/>
            </a:endParaRPr>
          </a:p>
          <a:p>
            <a:pPr marL="457200" marR="0" lvl="1" indent="0" algn="just" rtl="0">
              <a:spcBef>
                <a:spcPts val="340"/>
              </a:spcBef>
              <a:spcAft>
                <a:spcPts val="0"/>
              </a:spcAft>
              <a:buNone/>
            </a:pPr>
            <a:r>
              <a:rPr lang="ro-RO" sz="1700" b="0" i="0" u="none" strike="noStrike" cap="none" dirty="0">
                <a:solidFill>
                  <a:srgbClr val="192D3A"/>
                </a:solidFill>
                <a:latin typeface="Times New Roman"/>
                <a:ea typeface="Times New Roman"/>
                <a:cs typeface="Times New Roman"/>
                <a:sym typeface="Times New Roman"/>
              </a:rPr>
              <a:t>	În cazurile prevăzute mai sus, votarea se face numai pe baza unui extras întocmit personal de către </a:t>
            </a:r>
            <a:r>
              <a:rPr lang="ro-RO" sz="1700" b="0" i="0" u="none" strike="noStrike" cap="none" dirty="0" err="1">
                <a:solidFill>
                  <a:srgbClr val="192D3A"/>
                </a:solidFill>
                <a:latin typeface="Times New Roman"/>
                <a:ea typeface="Times New Roman"/>
                <a:cs typeface="Times New Roman"/>
                <a:sym typeface="Times New Roman"/>
              </a:rPr>
              <a:t>preşedintele</a:t>
            </a:r>
            <a:r>
              <a:rPr lang="ro-RO" sz="1700" b="0" i="0" u="none" strike="noStrike" cap="none" dirty="0">
                <a:solidFill>
                  <a:srgbClr val="192D3A"/>
                </a:solidFill>
                <a:latin typeface="Times New Roman"/>
                <a:ea typeface="Times New Roman"/>
                <a:cs typeface="Times New Roman"/>
                <a:sym typeface="Times New Roman"/>
              </a:rPr>
              <a:t> biroului electoral de pe lista electorală permanentă sau suplimentară existentă la </a:t>
            </a:r>
            <a:r>
              <a:rPr lang="ro-RO" sz="1700" b="0" i="0" u="none" strike="noStrike" cap="none" dirty="0" err="1">
                <a:solidFill>
                  <a:srgbClr val="192D3A"/>
                </a:solidFill>
                <a:latin typeface="Times New Roman"/>
                <a:ea typeface="Times New Roman"/>
                <a:cs typeface="Times New Roman"/>
                <a:sym typeface="Times New Roman"/>
              </a:rPr>
              <a:t>secţia</a:t>
            </a:r>
            <a:r>
              <a:rPr lang="ro-RO" sz="1700" b="0" i="0" u="none" strike="noStrike" cap="none" dirty="0">
                <a:solidFill>
                  <a:srgbClr val="192D3A"/>
                </a:solidFill>
                <a:latin typeface="Times New Roman"/>
                <a:ea typeface="Times New Roman"/>
                <a:cs typeface="Times New Roman"/>
                <a:sym typeface="Times New Roman"/>
              </a:rPr>
              <a:t> respectivă. </a:t>
            </a:r>
            <a:r>
              <a:rPr lang="ro-RO" sz="1700" b="0" i="0" u="sng" strike="noStrike" cap="none" dirty="0">
                <a:solidFill>
                  <a:srgbClr val="192D3A"/>
                </a:solidFill>
                <a:latin typeface="Times New Roman"/>
                <a:ea typeface="Times New Roman"/>
                <a:cs typeface="Times New Roman"/>
                <a:sym typeface="Times New Roman"/>
              </a:rPr>
              <a:t>Extrasul se semnează de către </a:t>
            </a:r>
            <a:r>
              <a:rPr lang="ro-RO" sz="1700" b="0" i="0" u="sng" strike="noStrike" cap="none" dirty="0" err="1">
                <a:solidFill>
                  <a:srgbClr val="192D3A"/>
                </a:solidFill>
                <a:latin typeface="Times New Roman"/>
                <a:ea typeface="Times New Roman"/>
                <a:cs typeface="Times New Roman"/>
                <a:sym typeface="Times New Roman"/>
              </a:rPr>
              <a:t>preşedinte</a:t>
            </a:r>
            <a:r>
              <a:rPr lang="ro-RO" sz="1700" b="0" i="0" u="sng" strike="noStrike" cap="none" dirty="0">
                <a:solidFill>
                  <a:srgbClr val="192D3A"/>
                </a:solidFill>
                <a:latin typeface="Times New Roman"/>
                <a:ea typeface="Times New Roman"/>
                <a:cs typeface="Times New Roman"/>
                <a:sym typeface="Times New Roman"/>
              </a:rPr>
              <a:t> </a:t>
            </a:r>
            <a:r>
              <a:rPr lang="ro-RO" sz="1700" b="0" i="0" u="sng" strike="noStrike" cap="none" dirty="0" err="1">
                <a:solidFill>
                  <a:srgbClr val="192D3A"/>
                </a:solidFill>
                <a:latin typeface="Times New Roman"/>
                <a:ea typeface="Times New Roman"/>
                <a:cs typeface="Times New Roman"/>
                <a:sym typeface="Times New Roman"/>
              </a:rPr>
              <a:t>şi</a:t>
            </a:r>
            <a:r>
              <a:rPr lang="ro-RO" sz="1700" b="0" i="0" u="sng" strike="noStrike" cap="none" dirty="0">
                <a:solidFill>
                  <a:srgbClr val="192D3A"/>
                </a:solidFill>
                <a:latin typeface="Times New Roman"/>
                <a:ea typeface="Times New Roman"/>
                <a:cs typeface="Times New Roman"/>
                <a:sym typeface="Times New Roman"/>
              </a:rPr>
              <a:t> se </a:t>
            </a:r>
            <a:r>
              <a:rPr lang="ro-RO" sz="1700" b="0" i="0" u="sng" strike="noStrike" cap="none" dirty="0" err="1">
                <a:solidFill>
                  <a:srgbClr val="192D3A"/>
                </a:solidFill>
                <a:latin typeface="Times New Roman"/>
                <a:ea typeface="Times New Roman"/>
                <a:cs typeface="Times New Roman"/>
                <a:sym typeface="Times New Roman"/>
              </a:rPr>
              <a:t>ştampilează</a:t>
            </a:r>
            <a:r>
              <a:rPr lang="ro-RO" sz="1700" b="0" i="0" u="none" strike="noStrike" cap="none" dirty="0">
                <a:solidFill>
                  <a:srgbClr val="192D3A"/>
                </a:solidFill>
                <a:latin typeface="Times New Roman"/>
                <a:ea typeface="Times New Roman"/>
                <a:cs typeface="Times New Roman"/>
                <a:sym typeface="Times New Roman"/>
              </a:rPr>
              <a:t>, iar persoanele cuprinse în aceste extrase trebuie să fie radiate din celelalte liste electorale existente la </a:t>
            </a:r>
            <a:r>
              <a:rPr lang="ro-RO" sz="1700" b="0" i="0" u="none" strike="noStrike" cap="none" dirty="0" err="1">
                <a:solidFill>
                  <a:srgbClr val="192D3A"/>
                </a:solidFill>
                <a:latin typeface="Times New Roman"/>
                <a:ea typeface="Times New Roman"/>
                <a:cs typeface="Times New Roman"/>
                <a:sym typeface="Times New Roman"/>
              </a:rPr>
              <a:t>secţie</a:t>
            </a:r>
            <a:r>
              <a:rPr lang="ro-RO" sz="1700" b="0" i="0" u="none" strike="noStrike" cap="none" dirty="0">
                <a:solidFill>
                  <a:srgbClr val="192D3A"/>
                </a:solidFill>
                <a:latin typeface="Times New Roman"/>
                <a:ea typeface="Times New Roman"/>
                <a:cs typeface="Times New Roman"/>
                <a:sym typeface="Times New Roman"/>
              </a:rPr>
              <a:t>.</a:t>
            </a:r>
          </a:p>
          <a:p>
            <a:pPr marL="457200" marR="0" lvl="1" indent="0" algn="just" rtl="0">
              <a:spcBef>
                <a:spcPts val="340"/>
              </a:spcBef>
              <a:spcAft>
                <a:spcPts val="0"/>
              </a:spcAft>
              <a:buNone/>
            </a:pPr>
            <a:endParaRPr sz="1700" b="0" i="0" u="none" strike="noStrike" cap="none" dirty="0">
              <a:solidFill>
                <a:srgbClr val="192D3A"/>
              </a:solidFill>
              <a:latin typeface="Times New Roman"/>
              <a:ea typeface="Times New Roman"/>
              <a:cs typeface="Times New Roman"/>
              <a:sym typeface="Times New Roman"/>
            </a:endParaRPr>
          </a:p>
          <a:p>
            <a:pPr marL="457200" marR="0" lvl="1" indent="0" algn="ctr" rtl="0">
              <a:spcBef>
                <a:spcPts val="340"/>
              </a:spcBef>
              <a:spcAft>
                <a:spcPts val="0"/>
              </a:spcAft>
              <a:buNone/>
            </a:pPr>
            <a:r>
              <a:rPr lang="ro-RO" sz="1700" b="1" i="0" u="none" strike="noStrike" cap="none" dirty="0">
                <a:solidFill>
                  <a:srgbClr val="192D3A"/>
                </a:solidFill>
                <a:latin typeface="Times New Roman"/>
                <a:ea typeface="Times New Roman"/>
                <a:cs typeface="Times New Roman"/>
                <a:sym typeface="Times New Roman"/>
              </a:rPr>
              <a:t>	</a:t>
            </a:r>
            <a:r>
              <a:rPr lang="ro-RO" sz="2400" b="1" dirty="0"/>
              <a:t> </a:t>
            </a:r>
            <a:r>
              <a:rPr lang="ro-RO" sz="2400" b="1" dirty="0">
                <a:latin typeface="Times New Roman" panose="02020603050405020304" pitchFamily="18" charset="0"/>
                <a:cs typeface="Times New Roman" panose="02020603050405020304" pitchFamily="18" charset="0"/>
              </a:rPr>
              <a:t>Radierea se face prin tăierea cu o linie orizontală a rubricii aferente persoanei radiate </a:t>
            </a:r>
            <a:endParaRPr sz="18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p:txBody>
      </p:sp>
      <p:sp>
        <p:nvSpPr>
          <p:cNvPr id="313" name="Google Shape;313;p28"/>
          <p:cNvSpPr txBox="1"/>
          <p:nvPr/>
        </p:nvSpPr>
        <p:spPr>
          <a:xfrm>
            <a:off x="315017" y="273842"/>
            <a:ext cx="8162356" cy="830997"/>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ro-RO" sz="1800" b="1" i="0" u="none" strike="noStrike" cap="none" dirty="0">
                <a:solidFill>
                  <a:srgbClr val="192D3A"/>
                </a:solidFill>
                <a:latin typeface="Times New Roman"/>
                <a:ea typeface="Times New Roman"/>
                <a:cs typeface="Times New Roman"/>
                <a:sym typeface="Times New Roman"/>
              </a:rPr>
              <a:t>EXTRASUL DE PE LISTA ELECTORALĂ PERMANENTĂ SAU DE PE LISTA ELECTORALĂ SUPLIMENTARĂ</a:t>
            </a:r>
            <a:endParaRPr dirty="0"/>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85 alin. (10) și (11) din Legea nr. 208/2015, cu modificările și completările ulterioare)</a:t>
            </a:r>
            <a:endParaRPr sz="1200" i="1" dirty="0">
              <a:solidFill>
                <a:srgbClr val="192D3A"/>
              </a:solidFill>
              <a:latin typeface="Times New Roman"/>
              <a:ea typeface="Times New Roman"/>
              <a:cs typeface="Times New Roman"/>
              <a:sym typeface="Times New Roman"/>
            </a:endParaRPr>
          </a:p>
        </p:txBody>
      </p:sp>
      <p:pic>
        <p:nvPicPr>
          <p:cNvPr id="314" name="Google Shape;314;p28"/>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4DFA-91F6-41C8-92B2-91342A52510F}"/>
              </a:ext>
            </a:extLst>
          </p:cNvPr>
          <p:cNvSpPr>
            <a:spLocks noGrp="1"/>
          </p:cNvSpPr>
          <p:nvPr>
            <p:ph type="title"/>
          </p:nvPr>
        </p:nvSpPr>
        <p:spPr/>
        <p:txBody>
          <a:bodyPr/>
          <a:lstStyle/>
          <a:p>
            <a:endParaRPr lang="ro-RO"/>
          </a:p>
        </p:txBody>
      </p:sp>
      <p:sp>
        <p:nvSpPr>
          <p:cNvPr id="3" name="Text Placeholder 2">
            <a:extLst>
              <a:ext uri="{FF2B5EF4-FFF2-40B4-BE49-F238E27FC236}">
                <a16:creationId xmlns:a16="http://schemas.microsoft.com/office/drawing/2014/main" id="{A12DC498-00C7-4457-89F2-ACA718C13DAC}"/>
              </a:ext>
            </a:extLst>
          </p:cNvPr>
          <p:cNvSpPr>
            <a:spLocks noGrp="1"/>
          </p:cNvSpPr>
          <p:nvPr>
            <p:ph idx="1"/>
          </p:nvPr>
        </p:nvSpPr>
        <p:spPr/>
        <p:txBody>
          <a:bodyPr/>
          <a:lstStyle/>
          <a:p>
            <a:endParaRPr lang="ro-RO"/>
          </a:p>
        </p:txBody>
      </p:sp>
      <p:pic>
        <p:nvPicPr>
          <p:cNvPr id="5" name="Picture 3" descr="C:\Users\mircea.preotescu\Pictures\extras suplimentara.jpg">
            <a:extLst>
              <a:ext uri="{FF2B5EF4-FFF2-40B4-BE49-F238E27FC236}">
                <a16:creationId xmlns:a16="http://schemas.microsoft.com/office/drawing/2014/main" id="{9D324FF2-CB95-45E4-AB99-AE4B2E120A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9" r="261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0956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p:nvPr/>
        </p:nvSpPr>
        <p:spPr>
          <a:xfrm>
            <a:off x="276709" y="1585253"/>
            <a:ext cx="8626077" cy="52029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200" b="1" dirty="0">
                <a:solidFill>
                  <a:srgbClr val="002060"/>
                </a:solidFill>
                <a:latin typeface="Times New Roman"/>
                <a:ea typeface="Times New Roman"/>
                <a:cs typeface="Times New Roman"/>
                <a:sym typeface="Times New Roman"/>
              </a:rPr>
              <a:t> </a:t>
            </a:r>
            <a:r>
              <a:rPr lang="ro-RO" sz="2200" b="1" dirty="0">
                <a:solidFill>
                  <a:srgbClr val="7030A0"/>
                </a:solidFill>
                <a:latin typeface="Times New Roman"/>
                <a:ea typeface="Times New Roman"/>
                <a:cs typeface="Times New Roman"/>
                <a:sym typeface="Times New Roman"/>
              </a:rPr>
              <a:t>Pasul </a:t>
            </a:r>
            <a:r>
              <a:rPr lang="ro-RO" sz="2000" b="1" dirty="0">
                <a:solidFill>
                  <a:srgbClr val="7030A0"/>
                </a:solidFill>
                <a:latin typeface="Times New Roman"/>
                <a:ea typeface="Times New Roman"/>
                <a:cs typeface="Times New Roman"/>
                <a:sym typeface="Times New Roman"/>
              </a:rPr>
              <a:t>3</a:t>
            </a:r>
            <a:r>
              <a:rPr lang="ro-RO" sz="2000" b="1" dirty="0">
                <a:solidFill>
                  <a:srgbClr val="192D3A"/>
                </a:solidFill>
                <a:latin typeface="Times New Roman"/>
                <a:ea typeface="Times New Roman"/>
                <a:cs typeface="Times New Roman"/>
                <a:sym typeface="Times New Roman"/>
              </a:rPr>
              <a:t>. Intrarea în cabina de vot </a:t>
            </a:r>
            <a:r>
              <a:rPr lang="ro-RO" sz="2000" b="1" dirty="0" err="1">
                <a:solidFill>
                  <a:srgbClr val="192D3A"/>
                </a:solidFill>
                <a:latin typeface="Times New Roman"/>
                <a:ea typeface="Times New Roman"/>
                <a:cs typeface="Times New Roman"/>
                <a:sym typeface="Times New Roman"/>
              </a:rPr>
              <a:t>şi</a:t>
            </a:r>
            <a:r>
              <a:rPr lang="ro-RO" sz="2000" b="1" dirty="0">
                <a:solidFill>
                  <a:srgbClr val="192D3A"/>
                </a:solidFill>
                <a:latin typeface="Times New Roman"/>
                <a:ea typeface="Times New Roman"/>
                <a:cs typeface="Times New Roman"/>
                <a:sym typeface="Times New Roman"/>
              </a:rPr>
              <a:t> exercitarea dreptului de vot</a:t>
            </a:r>
            <a:endParaRPr dirty="0"/>
          </a:p>
          <a:p>
            <a:pPr marL="0" marR="0" lvl="0" indent="0" algn="just" rtl="0">
              <a:spcBef>
                <a:spcPts val="0"/>
              </a:spcBef>
              <a:spcAft>
                <a:spcPts val="0"/>
              </a:spcAft>
              <a:buNone/>
            </a:pPr>
            <a:r>
              <a:rPr lang="ro-RO" sz="2400" b="1" dirty="0">
                <a:solidFill>
                  <a:srgbClr val="002060"/>
                </a:solidFill>
                <a:latin typeface="Times New Roman"/>
                <a:ea typeface="Times New Roman"/>
                <a:cs typeface="Times New Roman"/>
                <a:sym typeface="Times New Roman"/>
              </a:rPr>
              <a:t>	</a:t>
            </a:r>
            <a:endParaRPr sz="2200" dirty="0">
              <a:solidFill>
                <a:srgbClr val="FF0000"/>
              </a:solidFill>
              <a:latin typeface="Times New Roman"/>
              <a:ea typeface="Times New Roman"/>
              <a:cs typeface="Times New Roman"/>
              <a:sym typeface="Times New Roman"/>
            </a:endParaRPr>
          </a:p>
          <a:p>
            <a:pPr algn="just"/>
            <a:r>
              <a:rPr lang="ro-RO" sz="1400" b="1" dirty="0">
                <a:solidFill>
                  <a:srgbClr val="192D3A"/>
                </a:solidFill>
                <a:latin typeface="Times New Roman"/>
                <a:ea typeface="Times New Roman"/>
                <a:cs typeface="Times New Roman"/>
                <a:sym typeface="Times New Roman"/>
              </a:rPr>
              <a:t>	Prezența oricărei persoane în cabinele de vot, în afara celei care votează, este interzisă</a:t>
            </a:r>
            <a:r>
              <a:rPr lang="ro-RO" sz="1400" dirty="0">
                <a:solidFill>
                  <a:srgbClr val="192D3A"/>
                </a:solidFill>
                <a:latin typeface="Times New Roman"/>
                <a:ea typeface="Times New Roman"/>
                <a:cs typeface="Times New Roman"/>
                <a:sym typeface="Times New Roman"/>
              </a:rPr>
              <a:t>, cu excepția situației când alegătorul, din motive temeinice, constatate de dumneavoastră, nu poate să voteze singur, acesta </a:t>
            </a:r>
            <a:r>
              <a:rPr lang="ro-RO" sz="1400" b="1" dirty="0">
                <a:solidFill>
                  <a:srgbClr val="192D3A"/>
                </a:solidFill>
                <a:latin typeface="Times New Roman"/>
                <a:ea typeface="Times New Roman"/>
                <a:cs typeface="Times New Roman"/>
                <a:sym typeface="Times New Roman"/>
              </a:rPr>
              <a:t>având dreptul să cheme</a:t>
            </a:r>
            <a:r>
              <a:rPr lang="ro-RO" sz="1400" dirty="0">
                <a:solidFill>
                  <a:srgbClr val="192D3A"/>
                </a:solidFill>
                <a:latin typeface="Times New Roman"/>
                <a:ea typeface="Times New Roman"/>
                <a:cs typeface="Times New Roman"/>
                <a:sym typeface="Times New Roman"/>
              </a:rPr>
              <a:t> în cabina de votare un însoțitor ales de el, pentru a-l ajuta. </a:t>
            </a:r>
          </a:p>
          <a:p>
            <a:pPr algn="just"/>
            <a:r>
              <a:rPr lang="ro-RO" sz="1400" dirty="0">
                <a:solidFill>
                  <a:srgbClr val="192D3A"/>
                </a:solidFill>
                <a:latin typeface="Times New Roman"/>
                <a:ea typeface="Times New Roman"/>
                <a:cs typeface="Times New Roman"/>
                <a:sym typeface="Times New Roman"/>
              </a:rPr>
              <a:t>	Însoțitorul </a:t>
            </a:r>
            <a:r>
              <a:rPr lang="ro-RO" sz="1400" b="1" dirty="0">
                <a:solidFill>
                  <a:srgbClr val="192D3A"/>
                </a:solidFill>
                <a:latin typeface="Times New Roman"/>
                <a:ea typeface="Times New Roman"/>
                <a:cs typeface="Times New Roman"/>
                <a:sym typeface="Times New Roman"/>
              </a:rPr>
              <a:t>nu poate fi</a:t>
            </a:r>
            <a:r>
              <a:rPr lang="ro-RO" sz="1400" dirty="0">
                <a:solidFill>
                  <a:srgbClr val="192D3A"/>
                </a:solidFill>
                <a:latin typeface="Times New Roman"/>
                <a:ea typeface="Times New Roman"/>
                <a:cs typeface="Times New Roman"/>
                <a:sym typeface="Times New Roman"/>
              </a:rPr>
              <a:t> din rândul observatorilor sau membrilor biroului electoral al secției de votare.</a:t>
            </a:r>
            <a:r>
              <a:rPr lang="ro-RO" sz="1400" i="1" dirty="0">
                <a:solidFill>
                  <a:srgbClr val="192D3A"/>
                </a:solidFill>
                <a:latin typeface="Times New Roman"/>
                <a:ea typeface="Times New Roman"/>
                <a:cs typeface="Times New Roman"/>
                <a:sym typeface="Times New Roman"/>
              </a:rPr>
              <a:t> </a:t>
            </a:r>
          </a:p>
          <a:p>
            <a:pPr indent="533400" algn="just">
              <a:lnSpc>
                <a:spcPct val="115000"/>
              </a:lnSpc>
              <a:spcAft>
                <a:spcPts val="600"/>
              </a:spcAft>
            </a:pPr>
            <a:endParaRPr lang="ro-RO" sz="1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533400" algn="just">
              <a:lnSpc>
                <a:spcPct val="115000"/>
              </a:lnSpc>
              <a:spcAft>
                <a:spcPts val="600"/>
              </a:spcAft>
            </a:pPr>
            <a:r>
              <a:rPr lang="ro-RO" sz="1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IMPORTANT</a:t>
            </a:r>
          </a:p>
          <a:p>
            <a:pPr indent="533400" algn="just">
              <a:lnSpc>
                <a:spcPct val="115000"/>
              </a:lnSpc>
              <a:spcAft>
                <a:spcPts val="600"/>
              </a:spcAft>
            </a:pP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motiv</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temeinic</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împiedică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voteze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singur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înțelege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situația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obiectivă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condiția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medicală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pune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pe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alegător</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imposibilitatea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parcurge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singur</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cabina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activitatea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răsfoire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buletinului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aplicare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ștampilei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mențiunea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VOTAT pe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competitorul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electoral pe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dorește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voteze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533400" algn="just">
              <a:lnSpc>
                <a:spcPct val="115000"/>
              </a:lnSpc>
              <a:spcAft>
                <a:spcPts val="60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Motivul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temeinic</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trebuie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poată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fi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constatat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ușurință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către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președintele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biroului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electoral al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propriile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simțuri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din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analiza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unor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înscrisuri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doveditoare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pe care le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prezintă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fără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fi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necesare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verificări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suplimentare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533400" algn="just">
              <a:lnSpc>
                <a:spcPct val="115000"/>
              </a:lnSpc>
              <a:spcAft>
                <a:spcPts val="600"/>
              </a:spcAft>
            </a:pP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Invocarea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neștiinței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carte, 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analfabetismului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necunoașterii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legii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necunoașterii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limbii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române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nu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constituie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motiv</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temeinic</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împiedică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voteze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singur</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sz="2000" dirty="0">
              <a:solidFill>
                <a:srgbClr val="192D3A"/>
              </a:solidFill>
              <a:latin typeface="Times New Roman"/>
              <a:ea typeface="Times New Roman"/>
              <a:cs typeface="Times New Roman"/>
              <a:sym typeface="Times New Roman"/>
            </a:endParaRPr>
          </a:p>
        </p:txBody>
      </p:sp>
      <p:sp>
        <p:nvSpPr>
          <p:cNvPr id="321" name="Google Shape;321;p29"/>
          <p:cNvSpPr/>
          <p:nvPr/>
        </p:nvSpPr>
        <p:spPr>
          <a:xfrm>
            <a:off x="35496" y="135211"/>
            <a:ext cx="9108504" cy="15080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VOTAREA</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DUMINICĂ – 1 DECEMBRIE</a:t>
            </a:r>
            <a:endParaRPr lang="ro-RO" sz="2000" dirty="0">
              <a:latin typeface="Times New Roman" panose="02020603050405020304" pitchFamily="18" charset="0"/>
              <a:cs typeface="Times New Roman" panose="02020603050405020304" pitchFamily="18" charset="0"/>
            </a:endParaRPr>
          </a:p>
          <a:p>
            <a:pPr algn="ctr"/>
            <a:r>
              <a:rPr lang="ro-RO" sz="2000" b="1" i="0"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Operațiuni ce trebuie efectuate în intervalul orar </a:t>
            </a: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07:00 – 21:00</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1200" i="1" dirty="0">
                <a:latin typeface="Times New Roman"/>
                <a:ea typeface="Times New Roman"/>
                <a:cs typeface="Times New Roman"/>
                <a:sym typeface="Times New Roman"/>
              </a:rPr>
              <a:t>(art. 84 alin. (5), (6) și (11) și art. 85 alin. (7) și (8) din Legea nr. 208/2015, cu modificările și completările ulterioare)</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pic>
        <p:nvPicPr>
          <p:cNvPr id="323" name="Google Shape;323;p29"/>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Google Shape;321;p29"/>
          <p:cNvSpPr/>
          <p:nvPr/>
        </p:nvSpPr>
        <p:spPr>
          <a:xfrm>
            <a:off x="241213" y="170607"/>
            <a:ext cx="9108504"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latin typeface="Times New Roman"/>
                <a:ea typeface="Times New Roman"/>
                <a:cs typeface="Times New Roman"/>
                <a:sym typeface="Times New Roman"/>
              </a:rPr>
              <a:t>VOTAREA</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Desfășurarea votării</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DUMINICĂ – 1 DECEMBRIE</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Intervalul orar 07:00 – 21:00</a:t>
            </a:r>
            <a:endParaRPr dirty="0"/>
          </a:p>
          <a:p>
            <a:pPr marL="0" marR="0" lvl="0" indent="0" algn="ctr" rtl="0">
              <a:spcBef>
                <a:spcPts val="0"/>
              </a:spcBef>
              <a:spcAft>
                <a:spcPts val="0"/>
              </a:spcAft>
              <a:buNone/>
            </a:pPr>
            <a:r>
              <a:rPr lang="ro-RO" sz="1200" i="1" dirty="0">
                <a:latin typeface="Times New Roman"/>
                <a:ea typeface="Times New Roman"/>
                <a:cs typeface="Times New Roman"/>
                <a:sym typeface="Times New Roman"/>
              </a:rPr>
              <a:t>(</a:t>
            </a:r>
            <a:r>
              <a:rPr lang="ro-RO" sz="1200" b="0" i="1" u="none" strike="noStrike" cap="none" dirty="0">
                <a:solidFill>
                  <a:srgbClr val="192D3A"/>
                </a:solidFill>
                <a:latin typeface="Times New Roman"/>
                <a:ea typeface="Times New Roman"/>
                <a:cs typeface="Times New Roman"/>
                <a:sym typeface="Times New Roman"/>
              </a:rPr>
              <a:t>art. 14 din Decizia BEC nr. 23/2024</a:t>
            </a:r>
            <a:r>
              <a:rPr lang="ro-RO" sz="1200" i="1" dirty="0">
                <a:latin typeface="Times New Roman"/>
                <a:ea typeface="Times New Roman"/>
                <a:cs typeface="Times New Roman"/>
                <a:sym typeface="Times New Roman"/>
              </a:rPr>
              <a:t>)</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pic>
        <p:nvPicPr>
          <p:cNvPr id="323" name="Google Shape;323;p29"/>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4" name="Google Shape;322;p29"/>
          <p:cNvSpPr txBox="1"/>
          <p:nvPr/>
        </p:nvSpPr>
        <p:spPr>
          <a:xfrm>
            <a:off x="258961" y="2924724"/>
            <a:ext cx="8626077"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b="0" i="0" dirty="0">
                <a:solidFill>
                  <a:srgbClr val="192D3A"/>
                </a:solidFill>
                <a:latin typeface="Times New Roman"/>
                <a:ea typeface="Times New Roman"/>
                <a:cs typeface="Times New Roman"/>
                <a:sym typeface="Times New Roman"/>
              </a:rPr>
              <a:t>Alegătorii votează separat, în cabine închise, aplicând ștampila cu mențiunea "VOTAT" în patrulaterul care cuprinde lista de candidați sau numele candidatului pe care îl votează.</a:t>
            </a:r>
            <a:endParaRPr dirty="0"/>
          </a:p>
          <a:p>
            <a:pPr marL="0" marR="0" lvl="0" indent="0" algn="l" rtl="0">
              <a:spcBef>
                <a:spcPts val="0"/>
              </a:spcBef>
              <a:spcAft>
                <a:spcPts val="0"/>
              </a:spcAft>
              <a:buNone/>
            </a:pPr>
            <a:endParaRPr sz="1800" b="0" i="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800" b="1" dirty="0">
                <a:solidFill>
                  <a:srgbClr val="192D3A"/>
                </a:solidFill>
                <a:latin typeface="Times New Roman"/>
                <a:ea typeface="Times New Roman"/>
                <a:cs typeface="Times New Roman"/>
                <a:sym typeface="Times New Roman"/>
              </a:rPr>
              <a:t>Președintele poate lua măsuri ca staționarea unui alegător în cabina de votare să nu se prelungească nejustificat.</a:t>
            </a:r>
            <a:endParaRPr dirty="0"/>
          </a:p>
        </p:txBody>
      </p:sp>
    </p:spTree>
    <p:extLst>
      <p:ext uri="{BB962C8B-B14F-4D97-AF65-F5344CB8AC3E}">
        <p14:creationId xmlns:p14="http://schemas.microsoft.com/office/powerpoint/2010/main" val="39534969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Google Shape;321;p29"/>
          <p:cNvSpPr/>
          <p:nvPr/>
        </p:nvSpPr>
        <p:spPr>
          <a:xfrm>
            <a:off x="241213" y="170607"/>
            <a:ext cx="9108504"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latin typeface="Times New Roman"/>
                <a:ea typeface="Times New Roman"/>
                <a:cs typeface="Times New Roman"/>
                <a:sym typeface="Times New Roman"/>
              </a:rPr>
              <a:t>VOTAREA</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Desfășurarea votării</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DUMINICĂ – 1 DECEMBRIE</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Intervalul orar 07:00 – 21:00</a:t>
            </a:r>
            <a:endParaRPr dirty="0"/>
          </a:p>
          <a:p>
            <a:pPr marL="0" marR="0" lvl="0" indent="0" algn="ctr" rtl="0">
              <a:spcBef>
                <a:spcPts val="0"/>
              </a:spcBef>
              <a:spcAft>
                <a:spcPts val="0"/>
              </a:spcAft>
              <a:buNone/>
            </a:pPr>
            <a:r>
              <a:rPr lang="ro-RO" sz="1200" i="1" dirty="0">
                <a:latin typeface="Times New Roman"/>
                <a:ea typeface="Times New Roman"/>
                <a:cs typeface="Times New Roman"/>
                <a:sym typeface="Times New Roman"/>
              </a:rPr>
              <a:t>(</a:t>
            </a:r>
            <a:r>
              <a:rPr lang="ro-RO" sz="1200" b="0" i="1" u="none" strike="noStrike" cap="none" dirty="0">
                <a:solidFill>
                  <a:srgbClr val="192D3A"/>
                </a:solidFill>
                <a:latin typeface="Times New Roman"/>
                <a:ea typeface="Times New Roman"/>
                <a:cs typeface="Times New Roman"/>
                <a:sym typeface="Times New Roman"/>
              </a:rPr>
              <a:t>art. 1</a:t>
            </a:r>
            <a:r>
              <a:rPr lang="ro-RO" sz="1200" i="1" dirty="0">
                <a:solidFill>
                  <a:srgbClr val="192D3A"/>
                </a:solidFill>
                <a:latin typeface="Times New Roman"/>
                <a:ea typeface="Times New Roman"/>
                <a:cs typeface="Times New Roman"/>
                <a:sym typeface="Times New Roman"/>
              </a:rPr>
              <a:t>6</a:t>
            </a:r>
            <a:r>
              <a:rPr lang="ro-RO" sz="1200" b="0" i="1" u="none" strike="noStrike" cap="none" dirty="0">
                <a:solidFill>
                  <a:srgbClr val="192D3A"/>
                </a:solidFill>
                <a:latin typeface="Times New Roman"/>
                <a:ea typeface="Times New Roman"/>
                <a:cs typeface="Times New Roman"/>
                <a:sym typeface="Times New Roman"/>
              </a:rPr>
              <a:t> din Decizia BEC nr. 23/2024</a:t>
            </a:r>
            <a:r>
              <a:rPr lang="ro-RO" sz="1200" i="1" dirty="0">
                <a:latin typeface="Times New Roman"/>
                <a:ea typeface="Times New Roman"/>
                <a:cs typeface="Times New Roman"/>
                <a:sym typeface="Times New Roman"/>
              </a:rPr>
              <a:t>)</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pic>
        <p:nvPicPr>
          <p:cNvPr id="323" name="Google Shape;323;p29"/>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AFA952A6-3B0D-487F-62A9-D92BCAF46D1A}"/>
              </a:ext>
            </a:extLst>
          </p:cNvPr>
          <p:cNvSpPr txBox="1"/>
          <p:nvPr/>
        </p:nvSpPr>
        <p:spPr>
          <a:xfrm>
            <a:off x="97491" y="2424606"/>
            <a:ext cx="4292973" cy="2680927"/>
          </a:xfrm>
          <a:prstGeom prst="rect">
            <a:avLst/>
          </a:prstGeom>
          <a:noFill/>
        </p:spPr>
        <p:txBody>
          <a:bodyPr wrap="square">
            <a:spAutoFit/>
          </a:bodyPr>
          <a:lstStyle/>
          <a:p>
            <a:pPr indent="533400" algn="just">
              <a:lnSpc>
                <a:spcPct val="115000"/>
              </a:lnSpc>
              <a:spcAft>
                <a:spcPts val="600"/>
              </a:spcAft>
            </a:pPr>
            <a:r>
              <a:rPr lang="ro-RO" sz="1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IMPORTANT</a:t>
            </a:r>
          </a:p>
          <a:p>
            <a:pPr indent="533400" algn="just">
              <a:lnSpc>
                <a:spcPct val="115000"/>
              </a:lnSpc>
              <a:spcAft>
                <a:spcPts val="600"/>
              </a:spcAft>
            </a:pP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Fotografierea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filmarea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orice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mijloace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buletinului</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interzisă</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533400" algn="just">
              <a:lnSpc>
                <a:spcPct val="115000"/>
              </a:lnSpc>
              <a:spcAft>
                <a:spcPts val="600"/>
              </a:spcAft>
            </a:pP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În ziua alegerilor, președinții birourilor electorale ale secțiilor de votare asigură expunerea la loc vizibil, în încăperea în care este organizată secția de votare, a afișului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alaturat</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533400" algn="just">
              <a:lnSpc>
                <a:spcPct val="115000"/>
              </a:lnSpc>
              <a:spcAft>
                <a:spcPts val="600"/>
              </a:spcAft>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533400" algn="just">
              <a:lnSpc>
                <a:spcPct val="115000"/>
              </a:lnSpc>
              <a:spcAft>
                <a:spcPts val="60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A498E13-075E-EEAF-5765-D348F8B3C6D4}"/>
              </a:ext>
            </a:extLst>
          </p:cNvPr>
          <p:cNvPicPr>
            <a:picLocks noChangeAspect="1"/>
          </p:cNvPicPr>
          <p:nvPr/>
        </p:nvPicPr>
        <p:blipFill>
          <a:blip r:embed="rId4"/>
          <a:stretch>
            <a:fillRect/>
          </a:stretch>
        </p:blipFill>
        <p:spPr>
          <a:xfrm>
            <a:off x="4572000" y="1986489"/>
            <a:ext cx="3981628" cy="3959228"/>
          </a:xfrm>
          <a:prstGeom prst="rect">
            <a:avLst/>
          </a:prstGeom>
        </p:spPr>
      </p:pic>
    </p:spTree>
    <p:extLst>
      <p:ext uri="{BB962C8B-B14F-4D97-AF65-F5344CB8AC3E}">
        <p14:creationId xmlns:p14="http://schemas.microsoft.com/office/powerpoint/2010/main" val="40085879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Google Shape;321;p29"/>
          <p:cNvSpPr/>
          <p:nvPr/>
        </p:nvSpPr>
        <p:spPr>
          <a:xfrm>
            <a:off x="241213" y="170607"/>
            <a:ext cx="9108504"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latin typeface="Times New Roman"/>
                <a:ea typeface="Times New Roman"/>
                <a:cs typeface="Times New Roman"/>
                <a:sym typeface="Times New Roman"/>
              </a:rPr>
              <a:t>VOTAREA</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Desfășurarea votării</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DUMINICĂ – 1 DECEMBRIE</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Intervalul orar 07:00 – 21:00</a:t>
            </a:r>
            <a:endParaRPr dirty="0"/>
          </a:p>
          <a:p>
            <a:pPr marL="0" marR="0" lvl="0" indent="0" algn="ctr" rtl="0">
              <a:spcBef>
                <a:spcPts val="0"/>
              </a:spcBef>
              <a:spcAft>
                <a:spcPts val="0"/>
              </a:spcAft>
              <a:buNone/>
            </a:pPr>
            <a:r>
              <a:rPr lang="ro-RO" sz="1200" i="1" dirty="0">
                <a:latin typeface="Times New Roman"/>
                <a:ea typeface="Times New Roman"/>
                <a:cs typeface="Times New Roman"/>
                <a:sym typeface="Times New Roman"/>
              </a:rPr>
              <a:t>(</a:t>
            </a:r>
            <a:r>
              <a:rPr lang="ro-RO" sz="1200" b="0" i="1" u="none" strike="noStrike" cap="none" dirty="0">
                <a:solidFill>
                  <a:srgbClr val="192D3A"/>
                </a:solidFill>
                <a:latin typeface="Times New Roman"/>
                <a:ea typeface="Times New Roman"/>
                <a:cs typeface="Times New Roman"/>
                <a:sym typeface="Times New Roman"/>
              </a:rPr>
              <a:t>art. 15 din Decizia BEC nr. 23/2024</a:t>
            </a:r>
            <a:r>
              <a:rPr lang="ro-RO" sz="1200" i="1" dirty="0">
                <a:latin typeface="Times New Roman"/>
                <a:ea typeface="Times New Roman"/>
                <a:cs typeface="Times New Roman"/>
                <a:sym typeface="Times New Roman"/>
              </a:rPr>
              <a:t>)</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pic>
        <p:nvPicPr>
          <p:cNvPr id="323" name="Google Shape;323;p29"/>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6" name="TextBox 5">
            <a:extLst>
              <a:ext uri="{FF2B5EF4-FFF2-40B4-BE49-F238E27FC236}">
                <a16:creationId xmlns:a16="http://schemas.microsoft.com/office/drawing/2014/main" id="{F7AF655F-DD71-9B62-1F00-1FCA9D18EC0D}"/>
              </a:ext>
            </a:extLst>
          </p:cNvPr>
          <p:cNvSpPr txBox="1"/>
          <p:nvPr/>
        </p:nvSpPr>
        <p:spPr>
          <a:xfrm>
            <a:off x="379110" y="2489582"/>
            <a:ext cx="8222877" cy="3524235"/>
          </a:xfrm>
          <a:prstGeom prst="rect">
            <a:avLst/>
          </a:prstGeom>
          <a:noFill/>
        </p:spPr>
        <p:txBody>
          <a:bodyPr wrap="square">
            <a:spAutoFit/>
          </a:bodyPr>
          <a:lstStyle/>
          <a:p>
            <a:pPr indent="533400" algn="just">
              <a:lnSpc>
                <a:spcPct val="115000"/>
              </a:lnSpc>
              <a:spcAft>
                <a:spcPts val="600"/>
              </a:spcAft>
            </a:pPr>
            <a:r>
              <a:rPr lang="ro-RO" sz="1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IMPORTANT</a:t>
            </a:r>
          </a:p>
          <a:p>
            <a:pPr indent="533400" algn="just">
              <a:lnSpc>
                <a:spcPct val="115000"/>
              </a:lnSpc>
              <a:spcAft>
                <a:spcPts val="60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eventualitatea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ziua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votării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președintele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biroului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electoral al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constată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buletinele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repartizate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respectivei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urmează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epuizeze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înainte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închiderea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urnelor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acesta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notifică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îndată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biroul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electoral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circumscripție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la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nivel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județean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oficiul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electoral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533400" algn="just">
              <a:lnSpc>
                <a:spcPct val="115000"/>
              </a:lnSpc>
              <a:spcAft>
                <a:spcPts val="600"/>
              </a:spcAft>
            </a:pP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Biroul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electoral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circumscripție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la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nivel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județean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oficiul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electoral,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după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întreprinde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îndată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verificări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privire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situația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prevăzută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stabilește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decizie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dacă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vor</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asigura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nu se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vor</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asigura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buletine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suplimentare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respectivei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indent="533400" algn="just">
              <a:lnSpc>
                <a:spcPct val="115000"/>
              </a:lnSpc>
              <a:spcAft>
                <a:spcPts val="60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eventualitatea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decizi</a:t>
            </a:r>
            <a:r>
              <a:rPr lang="ro-RO" sz="1400" b="1" dirty="0">
                <a:latin typeface="Times New Roman" panose="02020603050405020304" pitchFamily="18" charset="0"/>
                <a:ea typeface="Times New Roman" panose="02020603050405020304" pitchFamily="18" charset="0"/>
                <a:cs typeface="Times New Roman" panose="02020603050405020304" pitchFamily="18" charset="0"/>
              </a:rPr>
              <a: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stabilește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suplimentarea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numărului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buletine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respectiva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necesarul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suplimentar</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fi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asigurat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îndată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redistribuirea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buletinelor</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la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alte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din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cadrul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aceluiași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județ</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din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cadrul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aceluiași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sector al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municipiului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după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grija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președintelui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biroului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oficiului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electoral care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emis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decizia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sprijinul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prefectului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după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358399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0"/>
          <p:cNvSpPr txBox="1"/>
          <p:nvPr/>
        </p:nvSpPr>
        <p:spPr>
          <a:xfrm>
            <a:off x="306155" y="2265281"/>
            <a:ext cx="8626077" cy="33239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400" b="1" dirty="0">
                <a:solidFill>
                  <a:srgbClr val="7030A0"/>
                </a:solidFill>
                <a:latin typeface="Times New Roman" panose="02020603050405020304" pitchFamily="18" charset="0"/>
                <a:ea typeface="Times New Roman"/>
                <a:cs typeface="Times New Roman" panose="02020603050405020304" pitchFamily="18" charset="0"/>
                <a:sym typeface="Times New Roman"/>
              </a:rPr>
              <a:t>Pasul 4. </a:t>
            </a:r>
            <a:r>
              <a:rPr lang="ro-RO" sz="1400" b="1" dirty="0">
                <a:solidFill>
                  <a:srgbClr val="192D3A"/>
                </a:solidFill>
                <a:latin typeface="Times New Roman" panose="02020603050405020304" pitchFamily="18" charset="0"/>
                <a:ea typeface="Times New Roman"/>
                <a:cs typeface="Times New Roman" panose="02020603050405020304" pitchFamily="18" charset="0"/>
                <a:sym typeface="Times New Roman"/>
              </a:rPr>
              <a:t>Introducerea buletinului de vot în urnă</a:t>
            </a:r>
          </a:p>
          <a:p>
            <a:pPr marL="0" marR="0" lvl="0" indent="0" algn="just" rtl="0">
              <a:spcBef>
                <a:spcPts val="0"/>
              </a:spcBef>
              <a:spcAft>
                <a:spcPts val="0"/>
              </a:spcAft>
              <a:buNone/>
            </a:pPr>
            <a:endParaRPr lang="ro-RO" sz="14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spcBef>
                <a:spcPts val="0"/>
              </a:spcBef>
              <a:spcAft>
                <a:spcPts val="0"/>
              </a:spcAft>
              <a:buNone/>
            </a:pPr>
            <a:r>
              <a:rPr lang="ro-RO" sz="1400" b="1" dirty="0">
                <a:solidFill>
                  <a:srgbClr val="FF0000"/>
                </a:solidFill>
                <a:latin typeface="Times New Roman" panose="02020603050405020304" pitchFamily="18" charset="0"/>
                <a:ea typeface="Times New Roman"/>
                <a:cs typeface="Times New Roman" panose="02020603050405020304" pitchFamily="18" charset="0"/>
                <a:sym typeface="Times New Roman"/>
              </a:rPr>
              <a:t>ATENȚIE</a:t>
            </a:r>
          </a:p>
          <a:p>
            <a:pPr marL="0" marR="0" lvl="0" indent="0" algn="just" rtl="0">
              <a:spcBef>
                <a:spcPts val="0"/>
              </a:spcBef>
              <a:spcAft>
                <a:spcPts val="0"/>
              </a:spcAft>
              <a:buNone/>
            </a:pPr>
            <a:r>
              <a:rPr lang="ro-RO" sz="1400" b="1" dirty="0">
                <a:solidFill>
                  <a:srgbClr val="FF0000"/>
                </a:solidFill>
                <a:latin typeface="Times New Roman" panose="02020603050405020304" pitchFamily="18" charset="0"/>
                <a:ea typeface="Times New Roman"/>
                <a:cs typeface="Times New Roman" panose="02020603050405020304" pitchFamily="18" charset="0"/>
                <a:sym typeface="Times New Roman"/>
              </a:rPr>
              <a:t>Urnele de vot transparente vor fi acoperite prin lipirea pe laturile exterioare ale acestora, fără obturarea fantelor, a unor autocolante, folii de plastic, coli de hârtie sau a altor materiale asemenea.</a:t>
            </a:r>
          </a:p>
          <a:p>
            <a:pPr marL="0" marR="0" lvl="0" indent="0" algn="just" rtl="0">
              <a:spcBef>
                <a:spcPts val="0"/>
              </a:spcBef>
              <a:spcAft>
                <a:spcPts val="0"/>
              </a:spcAft>
              <a:buNone/>
            </a:pPr>
            <a:endParaRPr lang="ro-RO" sz="1400"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spcBef>
                <a:spcPts val="0"/>
              </a:spcBef>
              <a:spcAft>
                <a:spcPts val="0"/>
              </a:spcAft>
              <a:buNone/>
            </a:pPr>
            <a:r>
              <a:rPr lang="ro-RO" sz="1400" dirty="0">
                <a:solidFill>
                  <a:srgbClr val="192D3A"/>
                </a:solidFill>
                <a:latin typeface="Times New Roman" panose="02020603050405020304" pitchFamily="18" charset="0"/>
                <a:ea typeface="Times New Roman"/>
                <a:cs typeface="Times New Roman" panose="02020603050405020304" pitchFamily="18" charset="0"/>
                <a:sym typeface="Times New Roman"/>
              </a:rPr>
              <a:t>După ce au votat, </a:t>
            </a:r>
            <a:r>
              <a:rPr lang="ro-RO" sz="1400" b="1" dirty="0">
                <a:solidFill>
                  <a:srgbClr val="192D3A"/>
                </a:solidFill>
                <a:latin typeface="Times New Roman" panose="02020603050405020304" pitchFamily="18" charset="0"/>
                <a:ea typeface="Times New Roman"/>
                <a:cs typeface="Times New Roman" panose="02020603050405020304" pitchFamily="18" charset="0"/>
                <a:sym typeface="Times New Roman"/>
              </a:rPr>
              <a:t>alegătorii îndoaie buletinele de vot astfel încât pagina albă care poartă ștampila de control să rămână în afară și le introduc în urnă</a:t>
            </a:r>
            <a:r>
              <a:rPr lang="ro-RO" sz="1400" dirty="0">
                <a:solidFill>
                  <a:srgbClr val="192D3A"/>
                </a:solidFill>
                <a:latin typeface="Times New Roman" panose="02020603050405020304" pitchFamily="18" charset="0"/>
                <a:ea typeface="Times New Roman"/>
                <a:cs typeface="Times New Roman" panose="02020603050405020304" pitchFamily="18" charset="0"/>
                <a:sym typeface="Times New Roman"/>
              </a:rPr>
              <a:t>, având grijă să nu se deschidă.</a:t>
            </a:r>
            <a:endParaRPr lang="ro-RO" sz="1400" dirty="0">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lang="ro-RO" sz="1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spcBef>
                <a:spcPts val="0"/>
              </a:spcBef>
              <a:spcAft>
                <a:spcPts val="0"/>
              </a:spcAft>
              <a:buNone/>
            </a:pPr>
            <a:r>
              <a:rPr lang="ro-RO" sz="1400" b="1" dirty="0">
                <a:solidFill>
                  <a:srgbClr val="FF0000"/>
                </a:solidFill>
                <a:latin typeface="Times New Roman" panose="02020603050405020304" pitchFamily="18" charset="0"/>
                <a:ea typeface="Times New Roman"/>
                <a:cs typeface="Times New Roman" panose="02020603050405020304" pitchFamily="18" charset="0"/>
                <a:sym typeface="Times New Roman"/>
              </a:rPr>
              <a:t>ATENȚIE</a:t>
            </a:r>
          </a:p>
          <a:p>
            <a:pPr marL="0" marR="0" lvl="0" indent="0" algn="just" rtl="0">
              <a:spcBef>
                <a:spcPts val="0"/>
              </a:spcBef>
              <a:spcAft>
                <a:spcPts val="0"/>
              </a:spcAft>
              <a:buNone/>
            </a:pPr>
            <a:r>
              <a:rPr lang="ro-RO" sz="1400" b="1" u="sng" dirty="0">
                <a:solidFill>
                  <a:srgbClr val="192D3A"/>
                </a:solidFill>
                <a:latin typeface="Times New Roman" panose="02020603050405020304" pitchFamily="18" charset="0"/>
                <a:ea typeface="Times New Roman"/>
                <a:cs typeface="Times New Roman" panose="02020603050405020304" pitchFamily="18" charset="0"/>
                <a:sym typeface="Times New Roman"/>
              </a:rPr>
              <a:t>Îndoirea greșită</a:t>
            </a:r>
            <a:r>
              <a:rPr lang="ro-RO" sz="1400" u="sng" dirty="0">
                <a:solidFill>
                  <a:srgbClr val="192D3A"/>
                </a:solidFill>
                <a:latin typeface="Times New Roman" panose="02020603050405020304" pitchFamily="18" charset="0"/>
                <a:ea typeface="Times New Roman"/>
                <a:cs typeface="Times New Roman" panose="02020603050405020304" pitchFamily="18" charset="0"/>
                <a:sym typeface="Times New Roman"/>
              </a:rPr>
              <a:t> a buletinului de vot </a:t>
            </a:r>
            <a:r>
              <a:rPr lang="ro-RO" sz="1400" b="1" u="sng" dirty="0">
                <a:solidFill>
                  <a:srgbClr val="192D3A"/>
                </a:solidFill>
                <a:latin typeface="Times New Roman" panose="02020603050405020304" pitchFamily="18" charset="0"/>
                <a:ea typeface="Times New Roman"/>
                <a:cs typeface="Times New Roman" panose="02020603050405020304" pitchFamily="18" charset="0"/>
                <a:sym typeface="Times New Roman"/>
              </a:rPr>
              <a:t>nu atrage nulitatea votului, dacă secretul votului este asigurat</a:t>
            </a:r>
            <a:r>
              <a:rPr lang="ro-RO" sz="1400" u="sng" dirty="0">
                <a:solidFill>
                  <a:srgbClr val="192D3A"/>
                </a:solidFill>
                <a:latin typeface="Times New Roman" panose="02020603050405020304" pitchFamily="18" charset="0"/>
                <a:ea typeface="Times New Roman"/>
                <a:cs typeface="Times New Roman" panose="02020603050405020304" pitchFamily="18" charset="0"/>
                <a:sym typeface="Times New Roman"/>
              </a:rPr>
              <a:t>.</a:t>
            </a:r>
            <a:endParaRPr lang="ro-RO" sz="1400" u="sng" dirty="0">
              <a:solidFill>
                <a:srgbClr val="192D3A"/>
              </a:solidFill>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lang="ro-RO" sz="1400" b="1" dirty="0">
              <a:solidFill>
                <a:srgbClr val="002060"/>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spcBef>
                <a:spcPts val="0"/>
              </a:spcBef>
              <a:spcAft>
                <a:spcPts val="0"/>
              </a:spcAft>
              <a:buNone/>
            </a:pPr>
            <a:r>
              <a:rPr lang="ro-RO" sz="1400" b="1" dirty="0">
                <a:solidFill>
                  <a:srgbClr val="192D3A"/>
                </a:solidFill>
                <a:latin typeface="Times New Roman" panose="02020603050405020304" pitchFamily="18" charset="0"/>
                <a:ea typeface="Times New Roman"/>
                <a:cs typeface="Times New Roman" panose="02020603050405020304" pitchFamily="18" charset="0"/>
                <a:sym typeface="Times New Roman"/>
              </a:rPr>
              <a:t>În cazul în care buletinul de vot se deschide, </a:t>
            </a:r>
            <a:r>
              <a:rPr lang="ro-RO" sz="1400" dirty="0">
                <a:solidFill>
                  <a:srgbClr val="192D3A"/>
                </a:solidFill>
                <a:latin typeface="Times New Roman" panose="02020603050405020304" pitchFamily="18" charset="0"/>
                <a:ea typeface="Times New Roman"/>
                <a:cs typeface="Times New Roman" panose="02020603050405020304" pitchFamily="18" charset="0"/>
                <a:sym typeface="Times New Roman"/>
              </a:rPr>
              <a:t>în așa fel încât secretul votului nu mai este asigurat, acesta </a:t>
            </a:r>
            <a:r>
              <a:rPr lang="ro-RO" sz="1400" b="1" dirty="0">
                <a:solidFill>
                  <a:srgbClr val="192D3A"/>
                </a:solidFill>
                <a:latin typeface="Times New Roman" panose="02020603050405020304" pitchFamily="18" charset="0"/>
                <a:ea typeface="Times New Roman"/>
                <a:cs typeface="Times New Roman" panose="02020603050405020304" pitchFamily="18" charset="0"/>
                <a:sym typeface="Times New Roman"/>
              </a:rPr>
              <a:t>se anulează și se dă alegătorului, numai o singură dată, un nou buletin de vot</a:t>
            </a:r>
            <a:r>
              <a:rPr lang="ro-RO" sz="1400" dirty="0">
                <a:solidFill>
                  <a:srgbClr val="192D3A"/>
                </a:solidFill>
                <a:latin typeface="Times New Roman" panose="02020603050405020304" pitchFamily="18" charset="0"/>
                <a:ea typeface="Times New Roman"/>
                <a:cs typeface="Times New Roman" panose="02020603050405020304" pitchFamily="18" charset="0"/>
                <a:sym typeface="Times New Roman"/>
              </a:rPr>
              <a:t>, făcându-se mențiune despre aceasta în procesul-verbal al operațiunilor de votare.</a:t>
            </a:r>
          </a:p>
        </p:txBody>
      </p:sp>
      <p:sp>
        <p:nvSpPr>
          <p:cNvPr id="330" name="Google Shape;330;p30"/>
          <p:cNvSpPr/>
          <p:nvPr/>
        </p:nvSpPr>
        <p:spPr>
          <a:xfrm>
            <a:off x="-54261" y="396081"/>
            <a:ext cx="9252520"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dirty="0">
                <a:latin typeface="Times New Roman"/>
                <a:ea typeface="Times New Roman"/>
                <a:cs typeface="Times New Roman"/>
                <a:sym typeface="Times New Roman"/>
              </a:rPr>
              <a:t>DESFĂȘURAREA VOTĂRII</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DUMINICĂ – 1 DECEMBRIE</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Intervalul orar 07:00 – 21:00</a:t>
            </a:r>
            <a:endParaRPr dirty="0"/>
          </a:p>
          <a:p>
            <a:pPr marL="0" marR="0" lvl="0" indent="0" algn="ctr" rtl="0">
              <a:spcBef>
                <a:spcPts val="0"/>
              </a:spcBef>
              <a:spcAft>
                <a:spcPts val="0"/>
              </a:spcAft>
              <a:buNone/>
            </a:pPr>
            <a:r>
              <a:rPr lang="ro-RO" sz="1200" i="1" dirty="0">
                <a:latin typeface="Times New Roman"/>
                <a:ea typeface="Times New Roman"/>
                <a:cs typeface="Times New Roman"/>
                <a:sym typeface="Times New Roman"/>
              </a:rPr>
              <a:t>(art. 84 alin. (8), (9)  din Legea nr. 208/2015, cu modificările și completările ulterioare)</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pic>
        <p:nvPicPr>
          <p:cNvPr id="331" name="Google Shape;331;p30"/>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p:nvPr/>
        </p:nvSpPr>
        <p:spPr>
          <a:xfrm>
            <a:off x="91440" y="457200"/>
            <a:ext cx="8640961"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ORGANIZAREA ŞI FUNCŢIONAREA BIROULUI ELECTORAL AL SECȚIEI DE VOTARE</a:t>
            </a:r>
            <a:endParaRPr sz="2000" dirty="0"/>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15 alin. (1) din Legea nr. 208/2015, cu modificările și completările ulterioare</a:t>
            </a:r>
            <a:r>
              <a:rPr lang="ro-RO" sz="1200" i="1" dirty="0">
                <a:solidFill>
                  <a:srgbClr val="192D3A"/>
                </a:solidFill>
                <a:latin typeface="Times New Roman"/>
                <a:ea typeface="Times New Roman"/>
                <a:cs typeface="Times New Roman"/>
                <a:sym typeface="Times New Roman"/>
              </a:rPr>
              <a:t>,</a:t>
            </a:r>
            <a:r>
              <a:rPr lang="nn-NO" sz="1200" i="1" dirty="0">
                <a:solidFill>
                  <a:srgbClr val="192D3A"/>
                </a:solidFill>
                <a:latin typeface="Times New Roman"/>
                <a:ea typeface="Times New Roman"/>
                <a:cs typeface="Times New Roman"/>
                <a:sym typeface="Times New Roman"/>
              </a:rPr>
              <a:t> art. 1 alin. (1) din O.U.G. nr. 98/2024</a:t>
            </a:r>
            <a:r>
              <a:rPr lang="ro-RO" sz="1200" i="1" dirty="0">
                <a:solidFill>
                  <a:srgbClr val="192D3A"/>
                </a:solidFill>
                <a:latin typeface="Times New Roman"/>
                <a:ea typeface="Times New Roman"/>
                <a:cs typeface="Times New Roman"/>
                <a:sym typeface="Times New Roman"/>
              </a:rPr>
              <a:t>, </a:t>
            </a:r>
            <a:r>
              <a:rPr lang="ro-RO" sz="1200" b="0" i="1" u="none" strike="noStrike" cap="none" dirty="0">
                <a:solidFill>
                  <a:srgbClr val="192D3A"/>
                </a:solidFill>
                <a:latin typeface="Times New Roman"/>
                <a:ea typeface="Times New Roman"/>
                <a:cs typeface="Times New Roman"/>
                <a:sym typeface="Times New Roman"/>
              </a:rPr>
              <a:t>art. 1 alin. (5), alin. (6) și  art.14, art. 16 alin. (2) din HBEC </a:t>
            </a:r>
            <a:r>
              <a:rPr lang="ro-RO" sz="1200" i="1" dirty="0">
                <a:solidFill>
                  <a:srgbClr val="192D3A"/>
                </a:solidFill>
                <a:latin typeface="Times New Roman"/>
                <a:ea typeface="Times New Roman"/>
                <a:cs typeface="Times New Roman"/>
                <a:sym typeface="Times New Roman"/>
              </a:rPr>
              <a:t>nr. 1- </a:t>
            </a:r>
            <a:r>
              <a:rPr lang="ro-RO" sz="1200" b="0" i="1" u="none" strike="noStrike" cap="none" dirty="0">
                <a:solidFill>
                  <a:srgbClr val="192D3A"/>
                </a:solidFill>
                <a:latin typeface="Times New Roman"/>
                <a:ea typeface="Times New Roman"/>
                <a:cs typeface="Times New Roman"/>
                <a:sym typeface="Times New Roman"/>
              </a:rPr>
              <a:t>Regulamentul BEC]</a:t>
            </a:r>
            <a:endParaRPr sz="2800" b="0" i="0" u="none" strike="noStrike" cap="none" dirty="0">
              <a:solidFill>
                <a:srgbClr val="192D3A"/>
              </a:solidFill>
              <a:latin typeface="Calibri"/>
              <a:ea typeface="Calibri"/>
              <a:cs typeface="Calibri"/>
              <a:sym typeface="Calibri"/>
            </a:endParaRPr>
          </a:p>
        </p:txBody>
      </p:sp>
      <p:sp>
        <p:nvSpPr>
          <p:cNvPr id="148" name="Google Shape;148;p5"/>
          <p:cNvSpPr txBox="1"/>
          <p:nvPr/>
        </p:nvSpPr>
        <p:spPr>
          <a:xfrm>
            <a:off x="173796" y="1780599"/>
            <a:ext cx="8796408" cy="5010947"/>
          </a:xfrm>
          <a:prstGeom prst="rect">
            <a:avLst/>
          </a:prstGeom>
          <a:noFill/>
          <a:ln>
            <a:noFill/>
          </a:ln>
        </p:spPr>
        <p:txBody>
          <a:bodyPr spcFirstLastPara="1" wrap="square" lIns="91425" tIns="45700" rIns="91425" bIns="45700" anchor="t" anchorCtr="0">
            <a:spAutoFit/>
          </a:bodyPr>
          <a:lstStyle/>
          <a:p>
            <a:pPr algn="just">
              <a:spcAft>
                <a:spcPts val="800"/>
              </a:spcAft>
            </a:pPr>
            <a:r>
              <a:rPr lang="ro-RO"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Atenție!</a:t>
            </a:r>
          </a:p>
          <a:p>
            <a:pPr marL="285750" indent="-285750" algn="just">
              <a:spcAft>
                <a:spcPts val="800"/>
              </a:spcAft>
              <a:buFont typeface="Arial" panose="020B0604020202020204" pitchFamily="34" charset="0"/>
              <a:buChar char="•"/>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Nimeni nu poate fi, în același timp, membru și/sau personal tehnic auxiliar al două sau mai multor birouri sau oficii electorale constituite la aceleași alegeri. </a:t>
            </a:r>
          </a:p>
          <a:p>
            <a:pPr marL="285750" indent="-285750" algn="just">
              <a:spcAft>
                <a:spcPts val="800"/>
              </a:spcAft>
              <a:buFont typeface="Arial" panose="020B0604020202020204" pitchFamily="34" charset="0"/>
              <a:buChar char="•"/>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Candidații în alegeri, soțul/soția, rudele și afinii acestora până la gradul al doilea inclusiv nu pot fi membri ai birourilor electorale.</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indent="-449263" algn="just" rtl="0">
              <a:spcAft>
                <a:spcPts val="0"/>
              </a:spcAft>
              <a:buClr>
                <a:srgbClr val="192D3A"/>
              </a:buClr>
              <a:buSzPts val="1800"/>
              <a:buFont typeface="Arial"/>
              <a:buChar char="•"/>
            </a:pPr>
            <a:r>
              <a:rPr lang="ro-RO" sz="1800" b="0" i="0" u="none" strike="noStrike" cap="none" dirty="0">
                <a:solidFill>
                  <a:srgbClr val="192D3A"/>
                </a:solidFill>
                <a:latin typeface="Times New Roman"/>
                <a:ea typeface="Times New Roman"/>
                <a:cs typeface="Times New Roman"/>
                <a:sym typeface="Times New Roman"/>
              </a:rPr>
              <a:t>Procesele-verbale întocmite </a:t>
            </a:r>
            <a:r>
              <a:rPr lang="ro-RO" sz="1800" dirty="0">
                <a:solidFill>
                  <a:srgbClr val="192D3A"/>
                </a:solidFill>
                <a:latin typeface="Times New Roman"/>
                <a:ea typeface="Times New Roman"/>
                <a:cs typeface="Times New Roman"/>
                <a:sym typeface="Times New Roman"/>
              </a:rPr>
              <a:t>de biroul electoral de circumscripție județeană </a:t>
            </a:r>
            <a:r>
              <a:rPr lang="ro-RO" sz="1800" b="0" i="0" u="none" strike="noStrike" cap="none" dirty="0">
                <a:solidFill>
                  <a:srgbClr val="192D3A"/>
                </a:solidFill>
                <a:latin typeface="Times New Roman"/>
                <a:ea typeface="Times New Roman"/>
                <a:cs typeface="Times New Roman"/>
                <a:sym typeface="Times New Roman"/>
              </a:rPr>
              <a:t>cu prilejul constituirii și completării birourilor atestă calitatea de membru al biroului electoral.</a:t>
            </a:r>
            <a:endParaRPr lang="ro-RO" dirty="0"/>
          </a:p>
          <a:p>
            <a:pPr marR="0" lvl="0" algn="ctr" rtl="0">
              <a:spcAft>
                <a:spcPts val="0"/>
              </a:spcAft>
              <a:buClr>
                <a:srgbClr val="192D3A"/>
              </a:buClr>
              <a:buSzPts val="1800"/>
            </a:pPr>
            <a:endParaRPr lang="ro-RO" sz="1800" b="0" i="0" u="none" strike="noStrike" cap="none" dirty="0">
              <a:solidFill>
                <a:srgbClr val="192D3A"/>
              </a:solidFill>
              <a:latin typeface="Times New Roman"/>
              <a:ea typeface="Times New Roman"/>
              <a:cs typeface="Times New Roman"/>
              <a:sym typeface="Times New Roman"/>
            </a:endParaRPr>
          </a:p>
          <a:p>
            <a:pPr algn="ctr">
              <a:buClr>
                <a:srgbClr val="192D3A"/>
              </a:buClr>
              <a:buSzPts val="1800"/>
            </a:pPr>
            <a:r>
              <a:rPr lang="ro-RO" altLang="en-US" sz="1800" b="1" dirty="0">
                <a:solidFill>
                  <a:srgbClr val="0070C0"/>
                </a:solidFill>
                <a:latin typeface="Times New Roman" panose="02020603050405020304" pitchFamily="18" charset="0"/>
                <a:ea typeface="Roboto Condensed" panose="02000000000000000000" pitchFamily="2" charset="0"/>
                <a:cs typeface="Times New Roman" panose="02020603050405020304" pitchFamily="18" charset="0"/>
              </a:rPr>
              <a:t>IMPORTANT</a:t>
            </a:r>
          </a:p>
          <a:p>
            <a:pPr marR="0" lvl="0" algn="ctr" rtl="0">
              <a:spcAft>
                <a:spcPts val="0"/>
              </a:spcAft>
              <a:buClr>
                <a:srgbClr val="192D3A"/>
              </a:buClr>
              <a:buSzPts val="1800"/>
            </a:pPr>
            <a:endParaRPr lang="ro-RO" sz="1800" b="0" i="0" u="none" strike="noStrike" cap="none" dirty="0">
              <a:solidFill>
                <a:srgbClr val="192D3A"/>
              </a:solidFill>
              <a:latin typeface="Times New Roman"/>
              <a:ea typeface="Times New Roman"/>
              <a:cs typeface="Times New Roman"/>
              <a:sym typeface="Times New Roman"/>
            </a:endParaRPr>
          </a:p>
          <a:p>
            <a:pPr algn="ctr">
              <a:lnSpc>
                <a:spcPct val="107000"/>
              </a:lnSpc>
              <a:spcAft>
                <a:spcPts val="800"/>
              </a:spcAft>
            </a:pPr>
            <a:r>
              <a:rPr lang="ro-RO"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Biroul electoral al secției de votare își încetează activitatea</a:t>
            </a:r>
            <a:r>
              <a:rPr lang="ro-RO"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în ziua imediat următoare alegerilor, la ora 24.00.</a:t>
            </a:r>
            <a:endParaRPr lang="en-US"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ctr">
              <a:lnSpc>
                <a:spcPct val="107000"/>
              </a:lnSpc>
              <a:spcAft>
                <a:spcPts val="800"/>
              </a:spcAft>
              <a:buFont typeface="Arial" panose="020B0604020202020204" pitchFamily="34" charset="0"/>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După încetarea activității birourilor electorale ale secțiilor de votare, </a:t>
            </a: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atribuțiile acestora sunt duse la îndeplinire de biroul electoral de circumscripție.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9" name="Google Shape;149;p5"/>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1"/>
          <p:cNvSpPr txBox="1"/>
          <p:nvPr/>
        </p:nvSpPr>
        <p:spPr>
          <a:xfrm>
            <a:off x="718127" y="2903314"/>
            <a:ext cx="7529171" cy="203128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lang="ro-RO" b="1" dirty="0">
              <a:solidFill>
                <a:schemeClr val="dk1"/>
              </a:solidFill>
              <a:latin typeface="Calibri"/>
              <a:ea typeface="Calibri"/>
              <a:cs typeface="Calibri"/>
              <a:sym typeface="Calibri"/>
            </a:endParaRPr>
          </a:p>
          <a:p>
            <a:pPr marL="0" marR="0" lvl="0" indent="0" algn="just" rtl="0">
              <a:spcBef>
                <a:spcPts val="0"/>
              </a:spcBef>
              <a:spcAft>
                <a:spcPts val="0"/>
              </a:spcAft>
              <a:buNone/>
            </a:pPr>
            <a:r>
              <a:rPr lang="ro-RO" sz="1600" b="1" dirty="0">
                <a:solidFill>
                  <a:srgbClr val="7030A0"/>
                </a:solidFill>
                <a:latin typeface="Times New Roman" panose="02020603050405020304" pitchFamily="18" charset="0"/>
                <a:ea typeface="Calibri"/>
                <a:cs typeface="Times New Roman" panose="02020603050405020304" pitchFamily="18" charset="0"/>
                <a:sym typeface="Calibri"/>
              </a:rPr>
              <a:t>Pasul</a:t>
            </a:r>
            <a:r>
              <a:rPr lang="ro-RO" sz="1600" b="1" dirty="0">
                <a:solidFill>
                  <a:srgbClr val="7030A0"/>
                </a:solidFill>
                <a:latin typeface="Calibri"/>
                <a:ea typeface="Calibri"/>
                <a:cs typeface="Calibri"/>
                <a:sym typeface="Calibri"/>
              </a:rPr>
              <a:t> </a:t>
            </a:r>
            <a:r>
              <a:rPr lang="ro-RO" sz="1600" b="1" dirty="0">
                <a:solidFill>
                  <a:srgbClr val="7030A0"/>
                </a:solidFill>
                <a:latin typeface="Times New Roman"/>
                <a:ea typeface="Calibri"/>
                <a:cs typeface="Times New Roman"/>
                <a:sym typeface="Times New Roman"/>
              </a:rPr>
              <a:t>5</a:t>
            </a:r>
            <a:r>
              <a:rPr lang="ro-RO" sz="1600" b="1" dirty="0">
                <a:solidFill>
                  <a:srgbClr val="7030A0"/>
                </a:solidFill>
                <a:latin typeface="Times New Roman"/>
                <a:ea typeface="Times New Roman"/>
                <a:cs typeface="Times New Roman"/>
                <a:sym typeface="Times New Roman"/>
              </a:rPr>
              <a:t>. </a:t>
            </a:r>
            <a:r>
              <a:rPr lang="ro-RO" sz="1600" b="1" dirty="0">
                <a:solidFill>
                  <a:srgbClr val="192D3A"/>
                </a:solidFill>
                <a:latin typeface="Times New Roman"/>
                <a:ea typeface="Times New Roman"/>
                <a:cs typeface="Times New Roman"/>
                <a:sym typeface="Times New Roman"/>
              </a:rPr>
              <a:t>Restituirea ștampilei de vot, aplicarea ștampilei sau a timbrului autocolant, restituirea actului de identitate, părăsirea secției de votare.</a:t>
            </a:r>
            <a:endParaRPr sz="1600" b="1" dirty="0">
              <a:solidFill>
                <a:srgbClr val="192D3A"/>
              </a:solidFill>
              <a:latin typeface="Arial"/>
              <a:ea typeface="Arial"/>
              <a:cs typeface="Arial"/>
              <a:sym typeface="Arial"/>
            </a:endParaRPr>
          </a:p>
          <a:p>
            <a:pPr marL="0" marR="0" lvl="0" indent="0" algn="just" rtl="0">
              <a:spcBef>
                <a:spcPts val="0"/>
              </a:spcBef>
              <a:spcAft>
                <a:spcPts val="0"/>
              </a:spcAft>
              <a:buNone/>
            </a:pPr>
            <a:endParaRPr lang="ro-RO" sz="16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1" dirty="0">
                <a:solidFill>
                  <a:srgbClr val="FF0000"/>
                </a:solidFill>
                <a:latin typeface="Times New Roman"/>
                <a:ea typeface="Times New Roman"/>
                <a:cs typeface="Times New Roman"/>
                <a:sym typeface="Times New Roman"/>
              </a:rPr>
              <a:t>Pe cartea electronică de identitate a alegătorului</a:t>
            </a:r>
            <a:r>
              <a:rPr lang="ro-RO" sz="1600" dirty="0">
                <a:solidFill>
                  <a:srgbClr val="FF0000"/>
                </a:solidFill>
                <a:latin typeface="Times New Roman"/>
                <a:ea typeface="Times New Roman"/>
                <a:cs typeface="Times New Roman"/>
                <a:sym typeface="Times New Roman"/>
              </a:rPr>
              <a:t>, </a:t>
            </a:r>
            <a:r>
              <a:rPr lang="ro-RO" sz="1600" b="1" dirty="0">
                <a:solidFill>
                  <a:srgbClr val="FF0000"/>
                </a:solidFill>
                <a:latin typeface="Times New Roman"/>
                <a:ea typeface="Times New Roman"/>
                <a:cs typeface="Times New Roman"/>
                <a:sym typeface="Times New Roman"/>
              </a:rPr>
              <a:t>nu se aplică timbru autocolant cu mențiunea VOTAT.</a:t>
            </a:r>
          </a:p>
          <a:p>
            <a:pPr marL="0" marR="0" lvl="0" indent="0" algn="just" rtl="0">
              <a:spcBef>
                <a:spcPts val="0"/>
              </a:spcBef>
              <a:spcAft>
                <a:spcPts val="0"/>
              </a:spcAft>
              <a:buNone/>
            </a:pPr>
            <a:endParaRPr lang="ro-RO" sz="14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1400" dirty="0">
              <a:solidFill>
                <a:srgbClr val="192D3A"/>
              </a:solidFill>
              <a:latin typeface="Times New Roman"/>
              <a:ea typeface="Times New Roman"/>
              <a:cs typeface="Times New Roman"/>
              <a:sym typeface="Times New Roman"/>
            </a:endParaRPr>
          </a:p>
        </p:txBody>
      </p:sp>
      <p:sp>
        <p:nvSpPr>
          <p:cNvPr id="337" name="Google Shape;337;p31"/>
          <p:cNvSpPr/>
          <p:nvPr/>
        </p:nvSpPr>
        <p:spPr>
          <a:xfrm>
            <a:off x="0" y="260648"/>
            <a:ext cx="9144000"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dirty="0">
                <a:solidFill>
                  <a:srgbClr val="192D3A"/>
                </a:solidFill>
                <a:latin typeface="Times New Roman"/>
                <a:ea typeface="Times New Roman"/>
                <a:cs typeface="Times New Roman"/>
                <a:sym typeface="Times New Roman"/>
              </a:rPr>
              <a:t>DESFĂȘURAREA VOTĂRII</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DUMINICĂ – 1 DECEMBRIE</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Intervalul orar 07:00 – 21:00</a:t>
            </a:r>
            <a:endParaRPr dirty="0"/>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84 alin. (10) din Legea nr. 208/2015, cu modificările și completările ulterioare)</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pic>
        <p:nvPicPr>
          <p:cNvPr id="338" name="Google Shape;338;p31"/>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44"/>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428" name="Google Shape;428;p44"/>
          <p:cNvSpPr txBox="1">
            <a:spLocks noGrp="1"/>
          </p:cNvSpPr>
          <p:nvPr>
            <p:ph type="title"/>
          </p:nvPr>
        </p:nvSpPr>
        <p:spPr>
          <a:xfrm>
            <a:off x="731520" y="457200"/>
            <a:ext cx="7543800" cy="910148"/>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192D3A"/>
              </a:buClr>
              <a:buSzPts val="2800"/>
              <a:buFont typeface="Times New Roman"/>
              <a:buNone/>
            </a:pPr>
            <a:r>
              <a:rPr lang="ro-RO" sz="2400" b="1" dirty="0">
                <a:solidFill>
                  <a:srgbClr val="192D3A"/>
                </a:solidFill>
                <a:latin typeface="Times New Roman"/>
                <a:ea typeface="Times New Roman"/>
                <a:cs typeface="Times New Roman"/>
                <a:sym typeface="Times New Roman"/>
              </a:rPr>
              <a:t>Urna specială</a:t>
            </a:r>
            <a:br>
              <a:rPr lang="ro-RO" sz="2400" b="1" dirty="0">
                <a:solidFill>
                  <a:srgbClr val="192D3A"/>
                </a:solidFill>
                <a:latin typeface="Times New Roman"/>
                <a:ea typeface="Times New Roman"/>
                <a:cs typeface="Times New Roman"/>
                <a:sym typeface="Times New Roman"/>
              </a:rPr>
            </a:br>
            <a:br>
              <a:rPr lang="ro-RO" sz="1300" b="1" dirty="0">
                <a:solidFill>
                  <a:srgbClr val="192D3A"/>
                </a:solidFill>
                <a:latin typeface="Times New Roman"/>
                <a:ea typeface="Times New Roman"/>
                <a:cs typeface="Times New Roman"/>
                <a:sym typeface="Times New Roman"/>
              </a:rPr>
            </a:br>
            <a:r>
              <a:rPr lang="ro-RO" sz="1000" i="1" dirty="0">
                <a:latin typeface="Times New Roman"/>
                <a:ea typeface="Times New Roman"/>
                <a:cs typeface="Times New Roman"/>
                <a:sym typeface="Times New Roman"/>
              </a:rPr>
              <a:t>(art. 85 alin. (10), art. 117 din Legea nr. 208/2015, cu modificările și completările ulterioare, </a:t>
            </a:r>
            <a:r>
              <a:rPr lang="nn-NO" sz="1000" i="1" dirty="0">
                <a:latin typeface="Times New Roman"/>
                <a:ea typeface="Times New Roman"/>
                <a:cs typeface="Times New Roman"/>
                <a:sym typeface="Times New Roman"/>
              </a:rPr>
              <a:t>deciziile BEC nr.17D/2024 </a:t>
            </a:r>
            <a:r>
              <a:rPr lang="ro-RO" sz="1000" i="1" dirty="0">
                <a:latin typeface="Times New Roman"/>
                <a:ea typeface="Times New Roman"/>
                <a:cs typeface="Times New Roman"/>
                <a:sym typeface="Times New Roman"/>
              </a:rPr>
              <a:t>)</a:t>
            </a:r>
            <a:endParaRPr sz="1000" dirty="0">
              <a:latin typeface="Times New Roman"/>
              <a:ea typeface="Times New Roman"/>
              <a:cs typeface="Times New Roman"/>
              <a:sym typeface="Times New Roman"/>
            </a:endParaRPr>
          </a:p>
        </p:txBody>
      </p:sp>
      <p:sp>
        <p:nvSpPr>
          <p:cNvPr id="429" name="Google Shape;429;p44"/>
          <p:cNvSpPr txBox="1"/>
          <p:nvPr/>
        </p:nvSpPr>
        <p:spPr>
          <a:xfrm>
            <a:off x="294924" y="3771989"/>
            <a:ext cx="8554152" cy="2954615"/>
          </a:xfrm>
          <a:prstGeom prst="rect">
            <a:avLst/>
          </a:prstGeom>
          <a:noFill/>
          <a:ln>
            <a:noFill/>
          </a:ln>
        </p:spPr>
        <p:txBody>
          <a:bodyPr spcFirstLastPara="1" wrap="square" lIns="91425" tIns="45700" rIns="91425" bIns="45700" anchor="t" anchorCtr="0">
            <a:spAutoFit/>
          </a:bodyPr>
          <a:lstStyle/>
          <a:p>
            <a:pPr marL="0" marR="0" lvl="1" indent="717550" rtl="0">
              <a:spcBef>
                <a:spcPts val="0"/>
              </a:spcBef>
              <a:spcAft>
                <a:spcPts val="0"/>
              </a:spcAft>
              <a:buClr>
                <a:srgbClr val="192D3A"/>
              </a:buClr>
              <a:buSzPts val="2400"/>
              <a:buFont typeface="Times New Roman"/>
              <a:buNone/>
            </a:pPr>
            <a:r>
              <a:rPr lang="ro-RO" sz="1400" b="1" i="0" strike="noStrike" cap="none" dirty="0">
                <a:solidFill>
                  <a:srgbClr val="0070C0"/>
                </a:solidFill>
                <a:latin typeface="Times New Roman"/>
                <a:ea typeface="Times New Roman"/>
                <a:cs typeface="Times New Roman"/>
                <a:sym typeface="Times New Roman"/>
              </a:rPr>
              <a:t>IMPORTANT</a:t>
            </a:r>
            <a:endParaRPr sz="1400" dirty="0">
              <a:solidFill>
                <a:srgbClr val="0070C0"/>
              </a:solidFill>
            </a:endParaRPr>
          </a:p>
          <a:p>
            <a:pPr marL="0" lvl="1" indent="717550" algn="just">
              <a:buClr>
                <a:srgbClr val="192D3A"/>
              </a:buClr>
              <a:buSzPts val="2000"/>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Se recomandă organizarea deplasării astfel încât echipa să revină în timp util </a:t>
            </a:r>
            <a:r>
              <a:rPr lang="ro-RO"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pentru înregistrarea definitivă </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în respectivul sistem informatic să fie </a:t>
            </a:r>
            <a:r>
              <a:rPr lang="ro-RO"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realizată până la ora 21.00.</a:t>
            </a:r>
            <a:r>
              <a:rPr lang="ro-RO" sz="1400" b="1" i="0" u="none" strike="noStrike" cap="none" dirty="0">
                <a:solidFill>
                  <a:srgbClr val="FF0000"/>
                </a:solidFill>
                <a:latin typeface="Times New Roman" panose="02020603050405020304" pitchFamily="18" charset="0"/>
                <a:ea typeface="Times New Roman"/>
                <a:cs typeface="Times New Roman" panose="02020603050405020304" pitchFamily="18" charset="0"/>
                <a:sym typeface="Times New Roman"/>
              </a:rPr>
              <a:t> </a:t>
            </a:r>
            <a:endParaRPr sz="1400" b="1" dirty="0">
              <a:solidFill>
                <a:srgbClr val="FF0000"/>
              </a:solidFill>
              <a:latin typeface="Times New Roman" panose="02020603050405020304" pitchFamily="18" charset="0"/>
              <a:cs typeface="Times New Roman" panose="02020603050405020304" pitchFamily="18" charset="0"/>
            </a:endParaRPr>
          </a:p>
          <a:p>
            <a:pPr marL="0" marR="0" lvl="1" indent="717550" algn="l" rtl="0">
              <a:spcBef>
                <a:spcPts val="0"/>
              </a:spcBef>
              <a:spcAft>
                <a:spcPts val="0"/>
              </a:spcAft>
              <a:buClr>
                <a:schemeClr val="dk1"/>
              </a:buClr>
              <a:buSzPts val="2000"/>
              <a:buFont typeface="Calibri"/>
              <a:buNone/>
            </a:pPr>
            <a:endParaRPr sz="1400" b="1" i="0" u="none" strike="noStrike" cap="none" dirty="0">
              <a:solidFill>
                <a:srgbClr val="192D3A"/>
              </a:solidFill>
              <a:latin typeface="Times New Roman"/>
              <a:ea typeface="Times New Roman"/>
              <a:cs typeface="Times New Roman"/>
              <a:sym typeface="Times New Roman"/>
            </a:endParaRPr>
          </a:p>
          <a:p>
            <a:pPr marL="0" marR="0" lvl="1" indent="717550" algn="l" rtl="0">
              <a:spcBef>
                <a:spcPts val="0"/>
              </a:spcBef>
              <a:spcAft>
                <a:spcPts val="0"/>
              </a:spcAft>
              <a:buClr>
                <a:srgbClr val="192D3A"/>
              </a:buClr>
              <a:buSzPts val="2000"/>
              <a:buFont typeface="Times New Roman"/>
              <a:buNone/>
            </a:pPr>
            <a:r>
              <a:rPr lang="ro-RO" sz="1400" b="1" i="0" u="none" strike="noStrike" cap="none" dirty="0">
                <a:solidFill>
                  <a:srgbClr val="192D3A"/>
                </a:solidFill>
                <a:latin typeface="Times New Roman"/>
                <a:ea typeface="Times New Roman"/>
                <a:cs typeface="Times New Roman"/>
                <a:sym typeface="Times New Roman"/>
              </a:rPr>
              <a:t>În raza unei secții de votare se utilizează </a:t>
            </a:r>
            <a:r>
              <a:rPr lang="ro-RO" sz="1400" b="1" i="0" u="none" strike="noStrike" cap="none" dirty="0">
                <a:solidFill>
                  <a:srgbClr val="FF0000"/>
                </a:solidFill>
                <a:latin typeface="Times New Roman"/>
                <a:ea typeface="Times New Roman"/>
                <a:cs typeface="Times New Roman"/>
                <a:sym typeface="Times New Roman"/>
              </a:rPr>
              <a:t>o singură urnă specială. </a:t>
            </a:r>
            <a:endParaRPr sz="1400" dirty="0">
              <a:solidFill>
                <a:srgbClr val="FF0000"/>
              </a:solidFill>
            </a:endParaRPr>
          </a:p>
          <a:p>
            <a:pPr marL="0" marR="0" lvl="1" indent="717550" algn="l" rtl="0">
              <a:spcBef>
                <a:spcPts val="0"/>
              </a:spcBef>
              <a:spcAft>
                <a:spcPts val="0"/>
              </a:spcAft>
              <a:buClr>
                <a:srgbClr val="192D3A"/>
              </a:buClr>
              <a:buSzPts val="2000"/>
              <a:buFont typeface="Times New Roman"/>
              <a:buNone/>
            </a:pPr>
            <a:r>
              <a:rPr lang="ro-RO" sz="1400" b="1" i="0" u="none" strike="noStrike" cap="none" dirty="0">
                <a:solidFill>
                  <a:srgbClr val="FF0000"/>
                </a:solidFill>
                <a:latin typeface="Times New Roman"/>
                <a:ea typeface="Times New Roman"/>
                <a:cs typeface="Times New Roman"/>
                <a:sym typeface="Times New Roman"/>
              </a:rPr>
              <a:t>	</a:t>
            </a:r>
            <a:endParaRPr sz="1400" dirty="0">
              <a:solidFill>
                <a:srgbClr val="FF0000"/>
              </a:solidFill>
            </a:endParaRPr>
          </a:p>
          <a:p>
            <a:pPr marL="0" marR="0" lvl="1" indent="717550" algn="just" rtl="0">
              <a:spcBef>
                <a:spcPts val="0"/>
              </a:spcBef>
              <a:spcAft>
                <a:spcPts val="0"/>
              </a:spcAft>
              <a:buClr>
                <a:srgbClr val="192D3A"/>
              </a:buClr>
              <a:buSzPts val="2000"/>
              <a:buFont typeface="Times New Roman"/>
              <a:buNone/>
            </a:pPr>
            <a:r>
              <a:rPr lang="ro-RO" sz="1400" b="1" i="0" u="none" strike="noStrike" cap="none" dirty="0">
                <a:solidFill>
                  <a:srgbClr val="192D3A"/>
                </a:solidFill>
                <a:latin typeface="Times New Roman"/>
                <a:ea typeface="Times New Roman"/>
                <a:cs typeface="Times New Roman"/>
                <a:sym typeface="Times New Roman"/>
              </a:rPr>
              <a:t>Urna specială poate fi transportată numai de membrii biroului electoral al secției de votare, sub paza personalului structurilor Ministerului Afacerilor Interne.</a:t>
            </a:r>
          </a:p>
          <a:p>
            <a:pPr marL="0" marR="0" lvl="1" indent="717550" algn="just" rtl="0">
              <a:spcBef>
                <a:spcPts val="0"/>
              </a:spcBef>
              <a:spcAft>
                <a:spcPts val="0"/>
              </a:spcAft>
              <a:buClr>
                <a:srgbClr val="192D3A"/>
              </a:buClr>
              <a:buSzPts val="2000"/>
              <a:buFont typeface="Times New Roman"/>
              <a:buNone/>
            </a:pPr>
            <a:endParaRPr sz="1400" dirty="0"/>
          </a:p>
          <a:p>
            <a:pPr marL="0" lvl="1" indent="717550" algn="ctr">
              <a:buClr>
                <a:srgbClr val="192D3A"/>
              </a:buClr>
              <a:buSzPts val="2800"/>
            </a:pPr>
            <a:r>
              <a:rPr lang="ro-RO" sz="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Este interzisă deplasarea echipei </a:t>
            </a:r>
            <a:r>
              <a:rPr lang="ro-RO"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la alte adrese decât cele prevăzute în extrasul de pe listele electorale </a:t>
            </a:r>
            <a:r>
              <a:rPr lang="ro-RO" sz="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întocmit de președintele biroului electoral al secției de votare. </a:t>
            </a:r>
          </a:p>
          <a:p>
            <a:pPr marL="0" lvl="1" indent="717550" algn="ctr">
              <a:buClr>
                <a:srgbClr val="192D3A"/>
              </a:buClr>
              <a:buSzPts val="2800"/>
            </a:pPr>
            <a:r>
              <a:rPr lang="ro-RO" sz="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Echipa nu poate primi noi cereri pentru exercitarea votului prin intermediul urnei speciale, nu poate modifica sau completa datele înscrise de președintele biroului electoral al secției de votare în extrasul de pe listele electorale și nu va permite exercitarea dreptului de vot persoanelor care nu au fost preînregistrate și verificate în SIMPV.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987E3BB-7B67-18E7-FBD8-68405BE12122}"/>
              </a:ext>
            </a:extLst>
          </p:cNvPr>
          <p:cNvSpPr txBox="1"/>
          <p:nvPr/>
        </p:nvSpPr>
        <p:spPr>
          <a:xfrm>
            <a:off x="354329" y="1526605"/>
            <a:ext cx="8554151" cy="646331"/>
          </a:xfrm>
          <a:prstGeom prst="rect">
            <a:avLst/>
          </a:prstGeom>
          <a:noFill/>
        </p:spPr>
        <p:txBody>
          <a:bodyPr wrap="square">
            <a:spAutoFit/>
          </a:bodyPr>
          <a:lstStyle/>
          <a:p>
            <a:pPr algn="just"/>
            <a:r>
              <a:rPr lang="ro-RO" sz="1200" b="1" dirty="0">
                <a:latin typeface="Times New Roman" panose="02020603050405020304" pitchFamily="18" charset="0"/>
                <a:cs typeface="Times New Roman" panose="02020603050405020304" pitchFamily="18" charset="0"/>
              </a:rPr>
              <a:t>În ziua votării </a:t>
            </a:r>
            <a:r>
              <a:rPr lang="ro-RO" sz="1200" dirty="0">
                <a:latin typeface="Times New Roman" panose="02020603050405020304" pitchFamily="18" charset="0"/>
                <a:cs typeface="Times New Roman" panose="02020603050405020304" pitchFamily="18" charset="0"/>
              </a:rPr>
              <a:t>(</a:t>
            </a:r>
            <a:r>
              <a:rPr lang="ro-RO" sz="1200" b="1" dirty="0">
                <a:solidFill>
                  <a:srgbClr val="FF0000"/>
                </a:solidFill>
                <a:latin typeface="Times New Roman" panose="02020603050405020304" pitchFamily="18" charset="0"/>
                <a:cs typeface="Times New Roman" panose="02020603050405020304" pitchFamily="18" charset="0"/>
              </a:rPr>
              <a:t>recomandabil cel mai târziu până la ora 11.00</a:t>
            </a:r>
            <a:r>
              <a:rPr lang="ro-RO" sz="1200" dirty="0">
                <a:latin typeface="Times New Roman" panose="02020603050405020304" pitchFamily="18" charset="0"/>
                <a:cs typeface="Times New Roman" panose="02020603050405020304" pitchFamily="18" charset="0"/>
              </a:rPr>
              <a:t>), </a:t>
            </a:r>
            <a:r>
              <a:rPr lang="ro-RO" sz="1200" b="1" dirty="0">
                <a:latin typeface="Times New Roman" panose="02020603050405020304" pitchFamily="18" charset="0"/>
                <a:cs typeface="Times New Roman" panose="02020603050405020304" pitchFamily="18" charset="0"/>
              </a:rPr>
              <a:t>echipa</a:t>
            </a:r>
            <a:r>
              <a:rPr lang="ro-RO" sz="1200" dirty="0">
                <a:latin typeface="Times New Roman" panose="02020603050405020304" pitchFamily="18" charset="0"/>
                <a:cs typeface="Times New Roman" panose="02020603050405020304" pitchFamily="18" charset="0"/>
              </a:rPr>
              <a:t> va iniția deplasarea la imobilele unde se află  alegătorii înscriși în extrasul de pe listele electorale, sub paza personalului structurilor MAI și </a:t>
            </a:r>
            <a:r>
              <a:rPr lang="ro-RO" sz="1200" b="1" dirty="0">
                <a:latin typeface="Times New Roman" panose="02020603050405020304" pitchFamily="18" charset="0"/>
                <a:cs typeface="Times New Roman" panose="02020603050405020304" pitchFamily="18" charset="0"/>
              </a:rPr>
              <a:t>va avea următoarele materiale necesare </a:t>
            </a:r>
            <a:r>
              <a:rPr lang="ro-RO" sz="1200" dirty="0">
                <a:latin typeface="Times New Roman" panose="02020603050405020304" pitchFamily="18" charset="0"/>
                <a:cs typeface="Times New Roman" panose="02020603050405020304" pitchFamily="18" charset="0"/>
              </a:rPr>
              <a:t>exercitării dreptului de vot:</a:t>
            </a:r>
          </a:p>
        </p:txBody>
      </p:sp>
      <p:graphicFrame>
        <p:nvGraphicFramePr>
          <p:cNvPr id="8" name="Table 7">
            <a:extLst>
              <a:ext uri="{FF2B5EF4-FFF2-40B4-BE49-F238E27FC236}">
                <a16:creationId xmlns:a16="http://schemas.microsoft.com/office/drawing/2014/main" id="{4D5C1D29-2937-6894-E10C-02783F86F1C4}"/>
              </a:ext>
            </a:extLst>
          </p:cNvPr>
          <p:cNvGraphicFramePr>
            <a:graphicFrameLocks noGrp="1"/>
          </p:cNvGraphicFramePr>
          <p:nvPr>
            <p:extLst>
              <p:ext uri="{D42A27DB-BD31-4B8C-83A1-F6EECF244321}">
                <p14:modId xmlns:p14="http://schemas.microsoft.com/office/powerpoint/2010/main" val="966684714"/>
              </p:ext>
            </p:extLst>
          </p:nvPr>
        </p:nvGraphicFramePr>
        <p:xfrm>
          <a:off x="656757" y="2212645"/>
          <a:ext cx="8117592" cy="1199515"/>
        </p:xfrm>
        <a:graphic>
          <a:graphicData uri="http://schemas.openxmlformats.org/drawingml/2006/table">
            <a:tbl>
              <a:tblPr firstRow="1" firstCol="1" bandRow="1">
                <a:tableStyleId>{2D5ABB26-0587-4C30-8999-92F81FD0307C}</a:tableStyleId>
              </a:tblPr>
              <a:tblGrid>
                <a:gridCol w="367076">
                  <a:extLst>
                    <a:ext uri="{9D8B030D-6E8A-4147-A177-3AD203B41FA5}">
                      <a16:colId xmlns:a16="http://schemas.microsoft.com/office/drawing/2014/main" val="1723325818"/>
                    </a:ext>
                  </a:extLst>
                </a:gridCol>
                <a:gridCol w="7750516">
                  <a:extLst>
                    <a:ext uri="{9D8B030D-6E8A-4147-A177-3AD203B41FA5}">
                      <a16:colId xmlns:a16="http://schemas.microsoft.com/office/drawing/2014/main" val="71380803"/>
                    </a:ext>
                  </a:extLst>
                </a:gridCol>
              </a:tblGrid>
              <a:tr h="0">
                <a:tc>
                  <a:txBody>
                    <a:bodyPr/>
                    <a:lstStyle/>
                    <a:p>
                      <a:pPr marL="342900" lvl="0" indent="-342900" algn="just">
                        <a:lnSpc>
                          <a:spcPct val="107000"/>
                        </a:lnSpc>
                        <a:spcAft>
                          <a:spcPts val="800"/>
                        </a:spcAft>
                        <a:buFont typeface="Wingdings" panose="05000000000000000000" pitchFamily="2" charset="2"/>
                        <a:buChar char=""/>
                      </a:pPr>
                      <a:r>
                        <a:rPr lang="ro-RO" sz="11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o-RO" sz="1100">
                          <a:effectLst/>
                          <a:latin typeface="Times New Roman" panose="02020603050405020304" pitchFamily="18" charset="0"/>
                          <a:cs typeface="Times New Roman" panose="02020603050405020304" pitchFamily="18" charset="0"/>
                        </a:rPr>
                        <a:t>urna specială, sigilată cu ștampila de control a secției de votare;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8672932"/>
                  </a:ext>
                </a:extLst>
              </a:tr>
              <a:tr h="0">
                <a:tc>
                  <a:txBody>
                    <a:bodyPr/>
                    <a:lstStyle/>
                    <a:p>
                      <a:pPr marL="342900" lvl="0" indent="-342900" algn="just">
                        <a:lnSpc>
                          <a:spcPct val="107000"/>
                        </a:lnSpc>
                        <a:spcAft>
                          <a:spcPts val="800"/>
                        </a:spcAft>
                        <a:buFont typeface="Wingdings" panose="05000000000000000000" pitchFamily="2" charset="2"/>
                        <a:buChar char=""/>
                      </a:pPr>
                      <a:r>
                        <a:rPr lang="ro-RO" sz="11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latin typeface="Times New Roman" panose="02020603050405020304" pitchFamily="18" charset="0"/>
                          <a:cs typeface="Times New Roman" panose="02020603050405020304" pitchFamily="18" charset="0"/>
                        </a:rPr>
                        <a:t>extrasul din listele electorale care cuprinde toate datele de identificare ale persoanelor ce urmează a vota prin intermediul urnei speciale;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072653"/>
                  </a:ext>
                </a:extLst>
              </a:tr>
              <a:tr h="0">
                <a:tc>
                  <a:txBody>
                    <a:bodyPr/>
                    <a:lstStyle/>
                    <a:p>
                      <a:pPr marL="342900" lvl="0" indent="-342900" algn="just">
                        <a:lnSpc>
                          <a:spcPct val="107000"/>
                        </a:lnSpc>
                        <a:spcAft>
                          <a:spcPts val="800"/>
                        </a:spcAft>
                        <a:buFont typeface="Wingdings" panose="05000000000000000000" pitchFamily="2" charset="2"/>
                        <a:buChar char=""/>
                      </a:pPr>
                      <a:r>
                        <a:rPr lang="ro-RO" sz="11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o-RO" sz="1100" dirty="0">
                          <a:effectLst/>
                          <a:latin typeface="Times New Roman" panose="02020603050405020304" pitchFamily="18" charset="0"/>
                          <a:cs typeface="Times New Roman" panose="02020603050405020304" pitchFamily="18" charset="0"/>
                        </a:rPr>
                        <a:t>o tușieră;</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8819191"/>
                  </a:ext>
                </a:extLst>
              </a:tr>
              <a:tr h="0">
                <a:tc>
                  <a:txBody>
                    <a:bodyPr/>
                    <a:lstStyle/>
                    <a:p>
                      <a:pPr marL="342900" lvl="0" indent="-342900" algn="just">
                        <a:lnSpc>
                          <a:spcPct val="107000"/>
                        </a:lnSpc>
                        <a:spcAft>
                          <a:spcPts val="800"/>
                        </a:spcAft>
                        <a:buFont typeface="Wingdings" panose="05000000000000000000" pitchFamily="2" charset="2"/>
                        <a:buChar char=""/>
                      </a:pPr>
                      <a:r>
                        <a:rPr lang="ro-RO" sz="11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o-RO" sz="1100" dirty="0">
                          <a:effectLst/>
                          <a:latin typeface="Times New Roman" panose="02020603050405020304" pitchFamily="18" charset="0"/>
                          <a:cs typeface="Times New Roman" panose="02020603050405020304" pitchFamily="18" charset="0"/>
                        </a:rPr>
                        <a:t>o ștampilă cu mențiunea „VOTAT”;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1410692"/>
                  </a:ext>
                </a:extLst>
              </a:tr>
              <a:tr h="0">
                <a:tc>
                  <a:txBody>
                    <a:bodyPr/>
                    <a:lstStyle/>
                    <a:p>
                      <a:pPr marL="342900" lvl="0" indent="-342900" algn="just">
                        <a:lnSpc>
                          <a:spcPct val="107000"/>
                        </a:lnSpc>
                        <a:spcAft>
                          <a:spcPts val="800"/>
                        </a:spcAft>
                        <a:buFont typeface="Wingdings" panose="05000000000000000000" pitchFamily="2" charset="2"/>
                        <a:buChar char=""/>
                      </a:pPr>
                      <a:r>
                        <a:rPr lang="ro-RO" sz="11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o-RO" sz="1100">
                          <a:effectLst/>
                          <a:latin typeface="Times New Roman" panose="02020603050405020304" pitchFamily="18" charset="0"/>
                          <a:cs typeface="Times New Roman" panose="02020603050405020304" pitchFamily="18" charset="0"/>
                        </a:rPr>
                        <a:t>cel puțin un pix, cu pastă de culoare albastră;</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625268"/>
                  </a:ext>
                </a:extLst>
              </a:tr>
              <a:tr h="31750">
                <a:tc>
                  <a:txBody>
                    <a:bodyPr/>
                    <a:lstStyle/>
                    <a:p>
                      <a:pPr marL="342900" lvl="0" indent="-342900" algn="just">
                        <a:lnSpc>
                          <a:spcPct val="107000"/>
                        </a:lnSpc>
                        <a:spcAft>
                          <a:spcPts val="800"/>
                        </a:spcAft>
                        <a:buFont typeface="Wingdings" panose="05000000000000000000" pitchFamily="2" charset="2"/>
                        <a:buChar char=""/>
                      </a:pPr>
                      <a:r>
                        <a:rPr lang="ro-RO" sz="11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o-RO" sz="1100" dirty="0">
                          <a:effectLst/>
                          <a:latin typeface="Times New Roman" panose="02020603050405020304" pitchFamily="18" charset="0"/>
                          <a:cs typeface="Times New Roman" panose="02020603050405020304" pitchFamily="18" charset="0"/>
                        </a:rPr>
                        <a:t>buletine de vot, pe care este aplicată ștampila de control a secției de votare și timbre autocolante, în număr necesar corespunzător extrasului din listele electorale.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162859"/>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5" name="Google Shape;435;p45"/>
          <p:cNvSpPr txBox="1">
            <a:spLocks noGrp="1"/>
          </p:cNvSpPr>
          <p:nvPr>
            <p:ph type="title"/>
          </p:nvPr>
        </p:nvSpPr>
        <p:spPr>
          <a:xfrm>
            <a:off x="731520" y="457200"/>
            <a:ext cx="7543800" cy="910148"/>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192D3A"/>
              </a:buClr>
              <a:buSzPts val="2800"/>
              <a:buFont typeface="Times New Roman"/>
              <a:buNone/>
            </a:pPr>
            <a:r>
              <a:rPr lang="ro-RO" sz="2400" b="1" dirty="0">
                <a:solidFill>
                  <a:srgbClr val="192D3A"/>
                </a:solidFill>
                <a:latin typeface="Times New Roman"/>
                <a:ea typeface="Times New Roman"/>
                <a:cs typeface="Times New Roman"/>
                <a:sym typeface="Times New Roman"/>
              </a:rPr>
              <a:t>Urna specială (mobilă)</a:t>
            </a:r>
            <a:br>
              <a:rPr lang="ro-RO" sz="2800" b="1" dirty="0">
                <a:solidFill>
                  <a:srgbClr val="192D3A"/>
                </a:solidFill>
                <a:latin typeface="Times New Roman"/>
                <a:ea typeface="Times New Roman"/>
                <a:cs typeface="Times New Roman"/>
                <a:sym typeface="Times New Roman"/>
              </a:rPr>
            </a:br>
            <a:r>
              <a:rPr lang="ro-RO" sz="1200" dirty="0">
                <a:solidFill>
                  <a:srgbClr val="192D3A"/>
                </a:solidFill>
                <a:latin typeface="Times New Roman"/>
                <a:ea typeface="Times New Roman"/>
                <a:cs typeface="Times New Roman"/>
                <a:sym typeface="Times New Roman"/>
              </a:rPr>
              <a:t>(art. 26 alin. (4) din </a:t>
            </a:r>
            <a:r>
              <a:rPr lang="ro-RO" sz="1200" i="1" dirty="0">
                <a:solidFill>
                  <a:srgbClr val="192D3A"/>
                </a:solidFill>
                <a:latin typeface="Times New Roman"/>
                <a:ea typeface="Times New Roman"/>
                <a:cs typeface="Times New Roman"/>
                <a:sym typeface="Times New Roman"/>
              </a:rPr>
              <a:t>HAEP nr. 36/2019)</a:t>
            </a:r>
            <a:br>
              <a:rPr lang="ro-RO" sz="1200" dirty="0">
                <a:solidFill>
                  <a:srgbClr val="192D3A"/>
                </a:solidFill>
                <a:latin typeface="Times New Roman"/>
                <a:ea typeface="Times New Roman"/>
                <a:cs typeface="Times New Roman"/>
                <a:sym typeface="Times New Roman"/>
              </a:rPr>
            </a:br>
            <a:endParaRPr sz="1200" dirty="0">
              <a:solidFill>
                <a:srgbClr val="192D3A"/>
              </a:solidFill>
              <a:latin typeface="Times New Roman"/>
              <a:ea typeface="Times New Roman"/>
              <a:cs typeface="Times New Roman"/>
              <a:sym typeface="Times New Roman"/>
            </a:endParaRPr>
          </a:p>
        </p:txBody>
      </p:sp>
      <p:pic>
        <p:nvPicPr>
          <p:cNvPr id="436" name="Google Shape;436;p45"/>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8" name="TextBox 7">
            <a:extLst>
              <a:ext uri="{FF2B5EF4-FFF2-40B4-BE49-F238E27FC236}">
                <a16:creationId xmlns:a16="http://schemas.microsoft.com/office/drawing/2014/main" id="{05D7B598-5EE8-4980-8BA8-0B938383BD93}"/>
              </a:ext>
            </a:extLst>
          </p:cNvPr>
          <p:cNvSpPr txBox="1"/>
          <p:nvPr/>
        </p:nvSpPr>
        <p:spPr>
          <a:xfrm>
            <a:off x="591127" y="2647986"/>
            <a:ext cx="7684193" cy="1656800"/>
          </a:xfrm>
          <a:prstGeom prst="rect">
            <a:avLst/>
          </a:prstGeom>
          <a:noFill/>
        </p:spPr>
        <p:txBody>
          <a:bodyPr wrap="square">
            <a:spAutoFit/>
          </a:bodyPr>
          <a:lstStyle/>
          <a:p>
            <a:pPr>
              <a:lnSpc>
                <a:spcPct val="107000"/>
              </a:lnSpc>
              <a:spcAft>
                <a:spcPts val="8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IMPORTANT:</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La momentul întoarcerii echipei de membri ai BESV care însoțește urna specială, </a:t>
            </a: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operatorul de calculator validează în ADV</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în baza semnăturii din extrasul din lista electorală permanentă sau din lista suplimentară, după caz, </a:t>
            </a: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CNP-ul alegătorului care a votat prin intermediul urnei speciale.</a:t>
            </a:r>
          </a:p>
        </p:txBody>
      </p:sp>
    </p:spTree>
    <p:extLst>
      <p:ext uri="{BB962C8B-B14F-4D97-AF65-F5344CB8AC3E}">
        <p14:creationId xmlns:p14="http://schemas.microsoft.com/office/powerpoint/2010/main" val="3808279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5" name="Google Shape;435;p45"/>
          <p:cNvSpPr txBox="1">
            <a:spLocks noGrp="1"/>
          </p:cNvSpPr>
          <p:nvPr>
            <p:ph type="title"/>
          </p:nvPr>
        </p:nvSpPr>
        <p:spPr>
          <a:xfrm>
            <a:off x="731520" y="457200"/>
            <a:ext cx="7543800" cy="910148"/>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192D3A"/>
              </a:buClr>
              <a:buSzPts val="2800"/>
              <a:buFont typeface="Times New Roman"/>
              <a:buNone/>
            </a:pPr>
            <a:r>
              <a:rPr lang="ro-RO" sz="2400" b="1" dirty="0">
                <a:solidFill>
                  <a:srgbClr val="192D3A"/>
                </a:solidFill>
                <a:latin typeface="Times New Roman"/>
                <a:ea typeface="Times New Roman"/>
                <a:cs typeface="Times New Roman"/>
                <a:sym typeface="Times New Roman"/>
              </a:rPr>
              <a:t>Urna specială (mobilă)</a:t>
            </a:r>
            <a:br>
              <a:rPr lang="ro-RO" sz="2800" b="1" dirty="0">
                <a:solidFill>
                  <a:srgbClr val="192D3A"/>
                </a:solidFill>
                <a:latin typeface="Times New Roman"/>
                <a:ea typeface="Times New Roman"/>
                <a:cs typeface="Times New Roman"/>
                <a:sym typeface="Times New Roman"/>
              </a:rPr>
            </a:br>
            <a:endParaRPr sz="1200" dirty="0">
              <a:solidFill>
                <a:srgbClr val="192D3A"/>
              </a:solidFill>
              <a:latin typeface="Times New Roman"/>
              <a:ea typeface="Times New Roman"/>
              <a:cs typeface="Times New Roman"/>
              <a:sym typeface="Times New Roman"/>
            </a:endParaRPr>
          </a:p>
        </p:txBody>
      </p:sp>
      <p:pic>
        <p:nvPicPr>
          <p:cNvPr id="434" name="Google Shape;434;p45"/>
          <p:cNvPicPr preferRelativeResize="0">
            <a:picLocks noGrp="1"/>
          </p:cNvPicPr>
          <p:nvPr>
            <p:ph idx="1"/>
          </p:nvPr>
        </p:nvPicPr>
        <p:blipFill rotWithShape="1">
          <a:blip r:embed="rId3">
            <a:alphaModFix/>
          </a:blip>
          <a:srcRect/>
          <a:stretch/>
        </p:blipFill>
        <p:spPr>
          <a:xfrm>
            <a:off x="1645302" y="1846263"/>
            <a:ext cx="5846543" cy="4022725"/>
          </a:xfrm>
          <a:prstGeom prst="rect">
            <a:avLst/>
          </a:prstGeom>
          <a:noFill/>
          <a:ln>
            <a:noFill/>
          </a:ln>
        </p:spPr>
      </p:pic>
      <p:pic>
        <p:nvPicPr>
          <p:cNvPr id="436" name="Google Shape;436;p45"/>
          <p:cNvPicPr preferRelativeResize="0"/>
          <p:nvPr/>
        </p:nvPicPr>
        <p:blipFill rotWithShape="1">
          <a:blip r:embed="rId4">
            <a:alphaModFix/>
          </a:blip>
          <a:srcRect/>
          <a:stretch/>
        </p:blipFill>
        <p:spPr>
          <a:xfrm>
            <a:off x="8356600" y="0"/>
            <a:ext cx="787400" cy="792163"/>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6"/>
          <p:cNvSpPr txBox="1"/>
          <p:nvPr/>
        </p:nvSpPr>
        <p:spPr>
          <a:xfrm>
            <a:off x="139349" y="1772816"/>
            <a:ext cx="8892479" cy="48320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800" dirty="0">
                <a:solidFill>
                  <a:schemeClr val="dk1"/>
                </a:solidFill>
                <a:latin typeface="Calibri"/>
                <a:ea typeface="Calibri"/>
                <a:cs typeface="Calibri"/>
                <a:sym typeface="Calibri"/>
              </a:rPr>
              <a:t>	</a:t>
            </a:r>
            <a:r>
              <a:rPr lang="ro-RO" sz="2000" dirty="0">
                <a:solidFill>
                  <a:srgbClr val="192D3A"/>
                </a:solidFill>
                <a:latin typeface="Times New Roman"/>
                <a:ea typeface="Times New Roman"/>
                <a:cs typeface="Times New Roman"/>
                <a:sym typeface="Times New Roman"/>
              </a:rPr>
              <a:t>În calitate de președinte al biroului electoral al secției de votare, puteți suspenda votarea </a:t>
            </a:r>
            <a:r>
              <a:rPr lang="ro-RO" sz="2000" b="1" dirty="0">
                <a:solidFill>
                  <a:srgbClr val="192D3A"/>
                </a:solidFill>
                <a:latin typeface="Times New Roman"/>
                <a:ea typeface="Times New Roman"/>
                <a:cs typeface="Times New Roman"/>
                <a:sym typeface="Times New Roman"/>
              </a:rPr>
              <a:t>pentru motive temeinice</a:t>
            </a:r>
            <a:r>
              <a:rPr lang="ro-RO" sz="2000" dirty="0">
                <a:solidFill>
                  <a:srgbClr val="192D3A"/>
                </a:solidFill>
                <a:latin typeface="Times New Roman"/>
                <a:ea typeface="Times New Roman"/>
                <a:cs typeface="Times New Roman"/>
                <a:sym typeface="Times New Roman"/>
              </a:rPr>
              <a:t>.</a:t>
            </a:r>
            <a:r>
              <a:rPr lang="ro-RO" sz="2000" b="1" dirty="0">
                <a:solidFill>
                  <a:srgbClr val="192D3A"/>
                </a:solidFill>
                <a:latin typeface="Times New Roman"/>
                <a:ea typeface="Times New Roman"/>
                <a:cs typeface="Times New Roman"/>
                <a:sym typeface="Times New Roman"/>
              </a:rPr>
              <a:t> </a:t>
            </a:r>
            <a:endParaRPr dirty="0"/>
          </a:p>
          <a:p>
            <a:pPr marL="0" marR="0" lvl="0" indent="0" algn="just" rtl="0">
              <a:spcBef>
                <a:spcPts val="0"/>
              </a:spcBef>
              <a:spcAft>
                <a:spcPts val="0"/>
              </a:spcAft>
              <a:buNone/>
            </a:pPr>
            <a:endParaRPr lang="ro-RO" sz="1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2000" b="1" dirty="0">
                <a:solidFill>
                  <a:srgbClr val="0070C0"/>
                </a:solidFill>
                <a:latin typeface="Times New Roman"/>
                <a:ea typeface="Times New Roman"/>
                <a:cs typeface="Times New Roman"/>
                <a:sym typeface="Times New Roman"/>
              </a:rPr>
              <a:t>IMPORTANT</a:t>
            </a:r>
            <a:endParaRPr sz="2000" b="1" dirty="0">
              <a:solidFill>
                <a:srgbClr val="0070C0"/>
              </a:solidFill>
              <a:latin typeface="Times New Roman"/>
              <a:ea typeface="Times New Roman"/>
              <a:cs typeface="Times New Roman"/>
              <a:sym typeface="Times New Roman"/>
            </a:endParaRPr>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Durata totală a suspendărilor nu poate depăși o oră</a:t>
            </a:r>
            <a:r>
              <a:rPr lang="ro-RO" sz="2000" dirty="0">
                <a:solidFill>
                  <a:srgbClr val="192D3A"/>
                </a:solidFill>
                <a:latin typeface="Times New Roman"/>
                <a:ea typeface="Times New Roman"/>
                <a:cs typeface="Times New Roman"/>
                <a:sym typeface="Times New Roman"/>
              </a:rPr>
              <a:t>. </a:t>
            </a:r>
            <a:endParaRPr sz="20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2000" dirty="0">
                <a:solidFill>
                  <a:srgbClr val="192D3A"/>
                </a:solidFill>
                <a:latin typeface="Times New Roman"/>
                <a:ea typeface="Times New Roman"/>
                <a:cs typeface="Times New Roman"/>
                <a:sym typeface="Times New Roman"/>
              </a:rPr>
              <a:t>	</a:t>
            </a:r>
            <a:endParaRPr dirty="0"/>
          </a:p>
          <a:p>
            <a:pPr marL="0" marR="0" lvl="0" indent="0" algn="just" rtl="0">
              <a:spcBef>
                <a:spcPts val="0"/>
              </a:spcBef>
              <a:spcAft>
                <a:spcPts val="0"/>
              </a:spcAft>
              <a:buNone/>
            </a:pPr>
            <a:r>
              <a:rPr lang="ro-RO" sz="2000" dirty="0">
                <a:solidFill>
                  <a:srgbClr val="192D3A"/>
                </a:solidFill>
                <a:latin typeface="Times New Roman"/>
                <a:ea typeface="Times New Roman"/>
                <a:cs typeface="Times New Roman"/>
                <a:sym typeface="Times New Roman"/>
              </a:rPr>
              <a:t>	</a:t>
            </a:r>
            <a:r>
              <a:rPr lang="ro-RO" sz="1800" dirty="0">
                <a:solidFill>
                  <a:srgbClr val="192D3A"/>
                </a:solidFill>
                <a:latin typeface="Times New Roman"/>
                <a:ea typeface="Times New Roman"/>
                <a:cs typeface="Times New Roman"/>
                <a:sym typeface="Times New Roman"/>
              </a:rPr>
              <a:t>Suspendarea </a:t>
            </a:r>
            <a:r>
              <a:rPr lang="ro-RO" sz="1800" b="1" dirty="0">
                <a:solidFill>
                  <a:srgbClr val="192D3A"/>
                </a:solidFill>
                <a:latin typeface="Times New Roman"/>
                <a:ea typeface="Times New Roman"/>
                <a:cs typeface="Times New Roman"/>
                <a:sym typeface="Times New Roman"/>
              </a:rPr>
              <a:t>este anunțată prin afișare la ușa localului secției de votare imediat ce s-a produs evenimentul care a declanșat suspendarea.</a:t>
            </a:r>
            <a:endParaRPr sz="18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800" dirty="0">
                <a:solidFill>
                  <a:srgbClr val="192D3A"/>
                </a:solidFill>
                <a:latin typeface="Times New Roman"/>
                <a:ea typeface="Times New Roman"/>
                <a:cs typeface="Times New Roman"/>
                <a:sym typeface="Times New Roman"/>
              </a:rPr>
              <a:t>	În timpul suspendării, urnele de votare, ștampilele, buletinele de vot și celelalte documente și materiale ale biroului electoral al secției de votare vor rămâne sub </a:t>
            </a:r>
            <a:r>
              <a:rPr lang="ro-RO" sz="1800" b="1" dirty="0">
                <a:solidFill>
                  <a:srgbClr val="192D3A"/>
                </a:solidFill>
                <a:latin typeface="Times New Roman"/>
                <a:ea typeface="Times New Roman"/>
                <a:cs typeface="Times New Roman"/>
                <a:sym typeface="Times New Roman"/>
              </a:rPr>
              <a:t>pază permanentă. </a:t>
            </a:r>
            <a:endParaRPr sz="18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800" dirty="0">
                <a:solidFill>
                  <a:srgbClr val="192D3A"/>
                </a:solidFill>
                <a:latin typeface="Times New Roman"/>
                <a:ea typeface="Times New Roman"/>
                <a:cs typeface="Times New Roman"/>
                <a:sym typeface="Times New Roman"/>
              </a:rPr>
              <a:t>	Candidații și persoanele acreditate care asistă la votare în condițiile legii nu pot fi obligate să părăsească sala de votare în acest timp.</a:t>
            </a:r>
            <a:endParaRPr sz="18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ATENȚIE</a:t>
            </a:r>
            <a:r>
              <a:rPr lang="ro-RO" sz="2000" b="1" dirty="0">
                <a:solidFill>
                  <a:srgbClr val="192D3A"/>
                </a:solidFill>
                <a:latin typeface="Times New Roman"/>
                <a:ea typeface="Times New Roman"/>
                <a:cs typeface="Times New Roman"/>
                <a:sym typeface="Times New Roman"/>
              </a:rPr>
              <a:t> </a:t>
            </a:r>
            <a:endParaRPr sz="20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2000" dirty="0">
                <a:solidFill>
                  <a:srgbClr val="192D3A"/>
                </a:solidFill>
                <a:latin typeface="Times New Roman"/>
                <a:ea typeface="Times New Roman"/>
                <a:cs typeface="Times New Roman"/>
                <a:sym typeface="Times New Roman"/>
              </a:rPr>
              <a:t>În timpul suspendării nu pot părăsi sala de votare mai mult de jumătate din numărul membrilor biroului electoral al secției de votare în același timp.</a:t>
            </a:r>
            <a:endParaRPr sz="2000" dirty="0">
              <a:solidFill>
                <a:srgbClr val="192D3A"/>
              </a:solidFill>
              <a:latin typeface="Times New Roman"/>
              <a:ea typeface="Times New Roman"/>
              <a:cs typeface="Times New Roman"/>
              <a:sym typeface="Times New Roman"/>
            </a:endParaRPr>
          </a:p>
        </p:txBody>
      </p:sp>
      <p:sp>
        <p:nvSpPr>
          <p:cNvPr id="443" name="Google Shape;443;p46"/>
          <p:cNvSpPr/>
          <p:nvPr/>
        </p:nvSpPr>
        <p:spPr>
          <a:xfrm>
            <a:off x="364247" y="188640"/>
            <a:ext cx="8442684" cy="18774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latin typeface="Times New Roman" panose="02020603050405020304" pitchFamily="18" charset="0"/>
                <a:ea typeface="Times New Roman"/>
                <a:cs typeface="Times New Roman" panose="02020603050405020304" pitchFamily="18" charset="0"/>
                <a:sym typeface="Times New Roman"/>
              </a:rPr>
              <a:t>VOTAREA</a:t>
            </a:r>
            <a:endParaRPr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dirty="0">
                <a:latin typeface="Times New Roman" panose="02020603050405020304" pitchFamily="18" charset="0"/>
                <a:ea typeface="Times New Roman"/>
                <a:cs typeface="Times New Roman" panose="02020603050405020304" pitchFamily="18" charset="0"/>
                <a:sym typeface="Times New Roman"/>
              </a:rPr>
              <a:t>SUSPENDAREA VOTĂRII </a:t>
            </a:r>
            <a:endParaRPr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dirty="0">
                <a:latin typeface="Times New Roman" panose="02020603050405020304" pitchFamily="18" charset="0"/>
                <a:ea typeface="Times New Roman"/>
                <a:cs typeface="Times New Roman" panose="02020603050405020304" pitchFamily="18" charset="0"/>
                <a:sym typeface="Times New Roman"/>
              </a:rPr>
              <a:t>DUMINICĂ – 1 DECEMBRIE 2024</a:t>
            </a:r>
            <a:endParaRPr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dirty="0">
                <a:latin typeface="Times New Roman" panose="02020603050405020304" pitchFamily="18" charset="0"/>
                <a:ea typeface="Times New Roman"/>
                <a:cs typeface="Times New Roman" panose="02020603050405020304" pitchFamily="18" charset="0"/>
                <a:sym typeface="Times New Roman"/>
              </a:rPr>
              <a:t>Intervalul orar 07:00 – 21:00</a:t>
            </a:r>
            <a:endParaRPr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1200" i="1" dirty="0">
                <a:latin typeface="Times New Roman"/>
                <a:ea typeface="Times New Roman"/>
                <a:cs typeface="Times New Roman"/>
                <a:sym typeface="Times New Roman"/>
              </a:rPr>
              <a:t>(art. 85 alin. (3) – (6)  din Legea nr. 208/2015, cu modificările și completările ulterioare)</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pic>
        <p:nvPicPr>
          <p:cNvPr id="444" name="Google Shape;444;p46"/>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7"/>
          <p:cNvSpPr/>
          <p:nvPr/>
        </p:nvSpPr>
        <p:spPr>
          <a:xfrm>
            <a:off x="350657" y="387294"/>
            <a:ext cx="8442684"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dirty="0">
                <a:latin typeface="Times New Roman"/>
                <a:ea typeface="Times New Roman"/>
                <a:cs typeface="Times New Roman"/>
                <a:sym typeface="Times New Roman"/>
              </a:rPr>
              <a:t>SUSPENDAREA VOTĂRII </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DUMINICĂ – 1 DECEMBRIE 2024</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Intervalul orar 07:00 – 21:00</a:t>
            </a:r>
            <a:endParaRPr dirty="0"/>
          </a:p>
          <a:p>
            <a:pPr marL="0" marR="0" lvl="0" indent="0" algn="ctr" rtl="0">
              <a:spcBef>
                <a:spcPts val="0"/>
              </a:spcBef>
              <a:spcAft>
                <a:spcPts val="0"/>
              </a:spcAft>
              <a:buNone/>
            </a:pPr>
            <a:r>
              <a:rPr lang="ro-RO" sz="1200" i="1" dirty="0">
                <a:latin typeface="Times New Roman"/>
                <a:ea typeface="Times New Roman"/>
                <a:cs typeface="Times New Roman"/>
                <a:sym typeface="Times New Roman"/>
              </a:rPr>
              <a:t>(art. 87 alin. (1) și (2) din Legea nr. 208/2015, cu modificările și completările ulterioare)</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sp>
        <p:nvSpPr>
          <p:cNvPr id="451" name="Google Shape;451;p47"/>
          <p:cNvSpPr txBox="1"/>
          <p:nvPr/>
        </p:nvSpPr>
        <p:spPr>
          <a:xfrm>
            <a:off x="437281" y="2146907"/>
            <a:ext cx="8269435" cy="39702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800" b="1" i="0" dirty="0">
                <a:solidFill>
                  <a:srgbClr val="192D3A"/>
                </a:solidFill>
                <a:latin typeface="Times New Roman"/>
                <a:ea typeface="Times New Roman"/>
                <a:cs typeface="Times New Roman"/>
                <a:sym typeface="Times New Roman"/>
              </a:rPr>
              <a:t>Disfuncționalitatea SIMPV nu poate determina suspendarea sau întreruperea votării. </a:t>
            </a:r>
            <a:endParaRPr dirty="0"/>
          </a:p>
          <a:p>
            <a:pPr marL="0" marR="0" lvl="0" indent="0" algn="just" rtl="0">
              <a:spcBef>
                <a:spcPts val="0"/>
              </a:spcBef>
              <a:spcAft>
                <a:spcPts val="0"/>
              </a:spcAft>
              <a:buNone/>
            </a:pPr>
            <a:r>
              <a:rPr lang="ro-RO" sz="1800" b="1" dirty="0">
                <a:solidFill>
                  <a:srgbClr val="192D3A"/>
                </a:solidFill>
                <a:latin typeface="Times New Roman"/>
                <a:ea typeface="Times New Roman"/>
                <a:cs typeface="Times New Roman"/>
                <a:sym typeface="Times New Roman"/>
              </a:rPr>
              <a:t>	</a:t>
            </a:r>
            <a:r>
              <a:rPr lang="ro-RO" sz="1800" b="0" i="0" dirty="0">
                <a:solidFill>
                  <a:srgbClr val="192D3A"/>
                </a:solidFill>
                <a:latin typeface="Times New Roman"/>
                <a:ea typeface="Times New Roman"/>
                <a:cs typeface="Times New Roman"/>
                <a:sym typeface="Times New Roman"/>
              </a:rPr>
              <a:t>În această situație, alegătorii prezintă actul de identitate operatorului de calculator sau membrului biroului electoral al secției de votare desemnat de președintele acestuia, care consemnează pe suport electronic ori hârtie, după caz, codurile numerice personale ale alegătorilor și ora la care s-au prezentat la vot. </a:t>
            </a:r>
            <a:endParaRPr dirty="0"/>
          </a:p>
          <a:p>
            <a:pPr marL="0" marR="0" lvl="0" indent="0" algn="just" rtl="0">
              <a:spcBef>
                <a:spcPts val="0"/>
              </a:spcBef>
              <a:spcAft>
                <a:spcPts val="0"/>
              </a:spcAft>
              <a:buNone/>
            </a:pPr>
            <a:endParaRPr sz="1800" b="0"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800" b="0" i="0" dirty="0">
                <a:solidFill>
                  <a:srgbClr val="192D3A"/>
                </a:solidFill>
                <a:latin typeface="Times New Roman"/>
                <a:ea typeface="Times New Roman"/>
                <a:cs typeface="Times New Roman"/>
                <a:sym typeface="Times New Roman"/>
              </a:rPr>
              <a:t>	</a:t>
            </a:r>
            <a:r>
              <a:rPr lang="ro-RO" sz="1800" b="1" i="0" dirty="0">
                <a:solidFill>
                  <a:srgbClr val="192D3A"/>
                </a:solidFill>
                <a:latin typeface="Times New Roman"/>
                <a:ea typeface="Times New Roman"/>
                <a:cs typeface="Times New Roman"/>
                <a:sym typeface="Times New Roman"/>
              </a:rPr>
              <a:t>Durata disfuncționalității </a:t>
            </a:r>
            <a:r>
              <a:rPr lang="ro-RO" sz="1800" b="0" i="0" dirty="0">
                <a:solidFill>
                  <a:srgbClr val="192D3A"/>
                </a:solidFill>
                <a:latin typeface="Times New Roman"/>
                <a:ea typeface="Times New Roman"/>
                <a:cs typeface="Times New Roman"/>
                <a:sym typeface="Times New Roman"/>
              </a:rPr>
              <a:t>SIMPV </a:t>
            </a:r>
            <a:r>
              <a:rPr lang="ro-RO" sz="1800" b="1" i="0" dirty="0">
                <a:solidFill>
                  <a:srgbClr val="192D3A"/>
                </a:solidFill>
                <a:latin typeface="Times New Roman"/>
                <a:ea typeface="Times New Roman"/>
                <a:cs typeface="Times New Roman"/>
                <a:sym typeface="Times New Roman"/>
              </a:rPr>
              <a:t>se consemnează </a:t>
            </a:r>
            <a:r>
              <a:rPr lang="ro-RO" sz="1800" b="0" i="0" dirty="0">
                <a:solidFill>
                  <a:srgbClr val="192D3A"/>
                </a:solidFill>
                <a:latin typeface="Times New Roman"/>
                <a:ea typeface="Times New Roman"/>
                <a:cs typeface="Times New Roman"/>
                <a:sym typeface="Times New Roman"/>
              </a:rPr>
              <a:t>de către președintele biroului electoral al secției de votare </a:t>
            </a:r>
            <a:r>
              <a:rPr lang="ro-RO" sz="1800" b="1" i="0" dirty="0">
                <a:solidFill>
                  <a:srgbClr val="192D3A"/>
                </a:solidFill>
                <a:latin typeface="Times New Roman"/>
                <a:ea typeface="Times New Roman"/>
                <a:cs typeface="Times New Roman"/>
                <a:sym typeface="Times New Roman"/>
              </a:rPr>
              <a:t>într-un proces-verbal. </a:t>
            </a:r>
            <a:endParaRPr dirty="0"/>
          </a:p>
          <a:p>
            <a:pPr marL="0" marR="0" lvl="0" indent="0" algn="just" rtl="0">
              <a:spcBef>
                <a:spcPts val="0"/>
              </a:spcBef>
              <a:spcAft>
                <a:spcPts val="0"/>
              </a:spcAft>
              <a:buNone/>
            </a:pPr>
            <a:endParaRPr sz="18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800" b="1" i="0" dirty="0">
                <a:solidFill>
                  <a:srgbClr val="192D3A"/>
                </a:solidFill>
                <a:latin typeface="Times New Roman"/>
                <a:ea typeface="Times New Roman"/>
                <a:cs typeface="Times New Roman"/>
                <a:sym typeface="Times New Roman"/>
              </a:rPr>
              <a:t>	Atât apariția, cât și încetarea disfuncționalității </a:t>
            </a:r>
            <a:r>
              <a:rPr lang="ro-RO" sz="1800" b="0" i="0" dirty="0">
                <a:solidFill>
                  <a:srgbClr val="192D3A"/>
                </a:solidFill>
                <a:latin typeface="Times New Roman"/>
                <a:ea typeface="Times New Roman"/>
                <a:cs typeface="Times New Roman"/>
                <a:sym typeface="Times New Roman"/>
              </a:rPr>
              <a:t>Sistemului informatic de monitorizare a prezenței la vot și de prevenire a votului ilegal </a:t>
            </a:r>
            <a:r>
              <a:rPr lang="ro-RO" sz="1800" b="1" i="0" dirty="0">
                <a:solidFill>
                  <a:srgbClr val="192D3A"/>
                </a:solidFill>
                <a:latin typeface="Times New Roman"/>
                <a:ea typeface="Times New Roman"/>
                <a:cs typeface="Times New Roman"/>
                <a:sym typeface="Times New Roman"/>
              </a:rPr>
              <a:t>sunt notificate telefonic biroului electoral ierarhic superior de către președintele biroului electoral al secției de votare.</a:t>
            </a:r>
            <a:endParaRPr dirty="0"/>
          </a:p>
        </p:txBody>
      </p:sp>
      <p:pic>
        <p:nvPicPr>
          <p:cNvPr id="452" name="Google Shape;452;p47"/>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8"/>
          <p:cNvSpPr txBox="1"/>
          <p:nvPr/>
        </p:nvSpPr>
        <p:spPr>
          <a:xfrm>
            <a:off x="129139" y="2234562"/>
            <a:ext cx="5567083" cy="3785611"/>
          </a:xfrm>
          <a:prstGeom prst="rect">
            <a:avLst/>
          </a:prstGeom>
          <a:noFill/>
          <a:ln>
            <a:noFill/>
          </a:ln>
        </p:spPr>
        <p:txBody>
          <a:bodyPr spcFirstLastPara="1" wrap="square" lIns="91425" tIns="45700" rIns="91425" bIns="45700" anchor="t" anchorCtr="0">
            <a:spAutoFit/>
          </a:bodyPr>
          <a:lstStyle/>
          <a:p>
            <a:pPr algn="ctr"/>
            <a:r>
              <a:rPr lang="ro-RO" sz="2800" b="1" i="0" dirty="0">
                <a:solidFill>
                  <a:srgbClr val="192D3A"/>
                </a:solidFill>
                <a:latin typeface="Times New Roman"/>
                <a:ea typeface="Times New Roman"/>
                <a:cs typeface="Times New Roman"/>
                <a:sym typeface="Times New Roman"/>
              </a:rPr>
              <a:t>La ora 21:00</a:t>
            </a:r>
          </a:p>
          <a:p>
            <a:pPr algn="ctr"/>
            <a:endParaRPr lang="ro-RO" sz="1000" b="1" i="0" dirty="0">
              <a:solidFill>
                <a:srgbClr val="192D3A"/>
              </a:solidFill>
              <a:latin typeface="Times New Roman"/>
              <a:ea typeface="Times New Roman"/>
              <a:cs typeface="Times New Roman"/>
              <a:sym typeface="Times New Roman"/>
            </a:endParaRPr>
          </a:p>
          <a:p>
            <a:pPr marL="285750" indent="-285750" algn="just">
              <a:buFont typeface="Wingdings" panose="05000000000000000000" pitchFamily="2" charset="2"/>
              <a:buChar char="q"/>
            </a:pPr>
            <a:r>
              <a:rPr lang="ro-RO" sz="1800" i="0" dirty="0">
                <a:solidFill>
                  <a:srgbClr val="192D3A"/>
                </a:solidFill>
                <a:latin typeface="Times New Roman"/>
                <a:ea typeface="Times New Roman"/>
                <a:cs typeface="Times New Roman"/>
                <a:sym typeface="Times New Roman"/>
              </a:rPr>
              <a:t>președintele biroului electoral al secției de votare declară votarea încheiată </a:t>
            </a:r>
            <a:r>
              <a:rPr lang="ro-RO" sz="1800" i="0" dirty="0" err="1">
                <a:solidFill>
                  <a:srgbClr val="192D3A"/>
                </a:solidFill>
                <a:latin typeface="Times New Roman"/>
                <a:ea typeface="Times New Roman"/>
                <a:cs typeface="Times New Roman"/>
                <a:sym typeface="Times New Roman"/>
              </a:rPr>
              <a:t>şi</a:t>
            </a:r>
            <a:r>
              <a:rPr lang="ro-RO" sz="1800" i="0" dirty="0">
                <a:solidFill>
                  <a:srgbClr val="192D3A"/>
                </a:solidFill>
                <a:latin typeface="Times New Roman"/>
                <a:ea typeface="Times New Roman"/>
                <a:cs typeface="Times New Roman"/>
                <a:sym typeface="Times New Roman"/>
              </a:rPr>
              <a:t> dispune închiderea localului de vot.</a:t>
            </a:r>
          </a:p>
          <a:p>
            <a:pPr marL="285750" indent="-285750" algn="just">
              <a:buFont typeface="Wingdings" panose="05000000000000000000" pitchFamily="2" charset="2"/>
              <a:buChar char="q"/>
            </a:pPr>
            <a:r>
              <a:rPr lang="it-IT" sz="1800" dirty="0">
                <a:solidFill>
                  <a:srgbClr val="192D3A"/>
                </a:solidFill>
                <a:latin typeface="Times New Roman"/>
                <a:ea typeface="Times New Roman"/>
                <a:cs typeface="Times New Roman"/>
                <a:sym typeface="Times New Roman"/>
              </a:rPr>
              <a:t>urna specială trebuie să se afle în localul secției de vot.</a:t>
            </a:r>
            <a:endParaRPr lang="ro-RO" sz="1800" dirty="0">
              <a:solidFill>
                <a:srgbClr val="192D3A"/>
              </a:solidFill>
              <a:latin typeface="Times New Roman"/>
              <a:ea typeface="Times New Roman"/>
              <a:cs typeface="Times New Roman"/>
              <a:sym typeface="Times New Roman"/>
            </a:endParaRPr>
          </a:p>
          <a:p>
            <a:pPr algn="just"/>
            <a:endParaRPr lang="ro-RO" sz="1800" dirty="0">
              <a:solidFill>
                <a:srgbClr val="192D3A"/>
              </a:solidFill>
              <a:latin typeface="Times New Roman"/>
              <a:ea typeface="Times New Roman"/>
              <a:cs typeface="Times New Roman"/>
              <a:sym typeface="Times New Roman"/>
            </a:endParaRPr>
          </a:p>
          <a:p>
            <a:pPr algn="just"/>
            <a:r>
              <a:rPr lang="ro-RO" sz="1400" i="0" dirty="0">
                <a:solidFill>
                  <a:srgbClr val="192D3A"/>
                </a:solidFill>
                <a:latin typeface="Times New Roman"/>
                <a:ea typeface="Times New Roman"/>
                <a:cs typeface="Times New Roman"/>
                <a:sym typeface="Times New Roman"/>
              </a:rPr>
              <a:t>Alegătorii care la ora 21,00 se află la sediul secției de votare, precum și cei care se află la rând în afara sediului secției de votare pentru a intra în localul de vot pot să își exercite dreptul de vot până la ora 23,59.</a:t>
            </a:r>
          </a:p>
          <a:p>
            <a:pPr algn="just"/>
            <a:endParaRPr lang="ro-RO" sz="1400" dirty="0"/>
          </a:p>
          <a:p>
            <a:pPr marL="285750" indent="-285750" algn="just">
              <a:buFont typeface="Wingdings" panose="05000000000000000000" pitchFamily="2" charset="2"/>
              <a:buChar char="q"/>
            </a:pPr>
            <a:r>
              <a:rPr lang="ro-RO" sz="1400" dirty="0">
                <a:solidFill>
                  <a:srgbClr val="FF0000"/>
                </a:solidFill>
                <a:latin typeface="Times New Roman"/>
                <a:ea typeface="Times New Roman"/>
                <a:cs typeface="Times New Roman"/>
                <a:sym typeface="Times New Roman"/>
              </a:rPr>
              <a:t>2 membri desemnați de biroul electoral al secției de votare, din cadrul acestuia, verifică dacă în afara sediului secției de votare se află alegători care așteaptă să își exercite dreptul de vot și constată și monitorizează ordinea în care aceștia au acces în localul de vot.</a:t>
            </a:r>
            <a:endParaRPr lang="ro-RO" sz="1400" dirty="0">
              <a:solidFill>
                <a:srgbClr val="FF0000"/>
              </a:solidFill>
            </a:endParaRPr>
          </a:p>
        </p:txBody>
      </p:sp>
      <p:sp>
        <p:nvSpPr>
          <p:cNvPr id="458" name="Google Shape;458;p48"/>
          <p:cNvSpPr/>
          <p:nvPr/>
        </p:nvSpPr>
        <p:spPr>
          <a:xfrm>
            <a:off x="364247" y="188640"/>
            <a:ext cx="8442684" cy="15080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VOTAREA</a:t>
            </a:r>
            <a:endParaRPr dirty="0"/>
          </a:p>
          <a:p>
            <a:pPr marL="0" marR="0" lvl="0" indent="0" algn="ctr" rtl="0">
              <a:spcBef>
                <a:spcPts val="0"/>
              </a:spcBef>
              <a:spcAft>
                <a:spcPts val="0"/>
              </a:spcAft>
              <a:buNone/>
            </a:pPr>
            <a:r>
              <a:rPr lang="ro-RO" sz="2000" b="1" dirty="0">
                <a:solidFill>
                  <a:srgbClr val="002060"/>
                </a:solidFill>
                <a:latin typeface="Times New Roman"/>
                <a:ea typeface="Times New Roman"/>
                <a:cs typeface="Times New Roman"/>
                <a:sym typeface="Times New Roman"/>
              </a:rPr>
              <a:t>Încheierea votării</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DUMINICĂ – 1 DECEMBRIE 2024</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Ora 21:00</a:t>
            </a:r>
            <a:endParaRPr dirty="0"/>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88 alin. (1) - (5) din Legea nr. 208/2015, cu modificările și completările ulterioare, art. 12 din Decizia BEC 23D/2024 )</a:t>
            </a:r>
            <a:endParaRPr dirty="0"/>
          </a:p>
        </p:txBody>
      </p:sp>
      <p:pic>
        <p:nvPicPr>
          <p:cNvPr id="459" name="Google Shape;459;p48"/>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BAE8FB7F-88A9-DB43-3926-0EBF4E1F3C10}"/>
              </a:ext>
            </a:extLst>
          </p:cNvPr>
          <p:cNvPicPr>
            <a:picLocks noChangeAspect="1"/>
          </p:cNvPicPr>
          <p:nvPr/>
        </p:nvPicPr>
        <p:blipFill>
          <a:blip r:embed="rId4"/>
          <a:stretch>
            <a:fillRect/>
          </a:stretch>
        </p:blipFill>
        <p:spPr>
          <a:xfrm>
            <a:off x="5878325" y="2053936"/>
            <a:ext cx="2928606" cy="3966237"/>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8" name="Google Shape;458;p48"/>
          <p:cNvSpPr/>
          <p:nvPr/>
        </p:nvSpPr>
        <p:spPr>
          <a:xfrm>
            <a:off x="364247" y="188640"/>
            <a:ext cx="8442684" cy="15080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VOTAREA</a:t>
            </a:r>
            <a:endParaRPr dirty="0"/>
          </a:p>
          <a:p>
            <a:pPr marL="0" marR="0" lvl="0" indent="0" algn="ctr" rtl="0">
              <a:spcBef>
                <a:spcPts val="0"/>
              </a:spcBef>
              <a:spcAft>
                <a:spcPts val="0"/>
              </a:spcAft>
              <a:buNone/>
            </a:pPr>
            <a:r>
              <a:rPr lang="ro-RO" sz="2000" b="1" dirty="0">
                <a:solidFill>
                  <a:srgbClr val="002060"/>
                </a:solidFill>
                <a:latin typeface="Times New Roman"/>
                <a:ea typeface="Times New Roman"/>
                <a:cs typeface="Times New Roman"/>
                <a:sym typeface="Times New Roman"/>
              </a:rPr>
              <a:t>Încheierea votării</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DUMINICĂ – 1 DECEMBRIE 2024</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Ora 21:00</a:t>
            </a:r>
            <a:endParaRPr dirty="0"/>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88 alin. (1) - (5) din Legea nr. 208/2015, cu modificările și completările ulterioare, art. 12 din Decizia BEC 23D/2024 )</a:t>
            </a:r>
            <a:endParaRPr dirty="0"/>
          </a:p>
        </p:txBody>
      </p:sp>
      <p:pic>
        <p:nvPicPr>
          <p:cNvPr id="459" name="Google Shape;459;p48"/>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BAE8FB7F-88A9-DB43-3926-0EBF4E1F3C10}"/>
              </a:ext>
            </a:extLst>
          </p:cNvPr>
          <p:cNvPicPr>
            <a:picLocks noChangeAspect="1"/>
          </p:cNvPicPr>
          <p:nvPr/>
        </p:nvPicPr>
        <p:blipFill>
          <a:blip r:embed="rId4"/>
          <a:stretch>
            <a:fillRect/>
          </a:stretch>
        </p:blipFill>
        <p:spPr>
          <a:xfrm>
            <a:off x="5878325" y="1936353"/>
            <a:ext cx="2928606" cy="3966237"/>
          </a:xfrm>
          <a:prstGeom prst="rect">
            <a:avLst/>
          </a:prstGeom>
        </p:spPr>
      </p:pic>
      <p:sp>
        <p:nvSpPr>
          <p:cNvPr id="4" name="TextBox 3">
            <a:extLst>
              <a:ext uri="{FF2B5EF4-FFF2-40B4-BE49-F238E27FC236}">
                <a16:creationId xmlns:a16="http://schemas.microsoft.com/office/drawing/2014/main" id="{3186D861-CB61-0926-2F0F-497DE718F83D}"/>
              </a:ext>
            </a:extLst>
          </p:cNvPr>
          <p:cNvSpPr txBox="1"/>
          <p:nvPr/>
        </p:nvSpPr>
        <p:spPr>
          <a:xfrm>
            <a:off x="364247" y="1936353"/>
            <a:ext cx="5277795" cy="4436471"/>
          </a:xfrm>
          <a:prstGeom prst="rect">
            <a:avLst/>
          </a:prstGeom>
          <a:noFill/>
        </p:spPr>
        <p:txBody>
          <a:bodyPr wrap="square">
            <a:spAutoFit/>
          </a:bodyPr>
          <a:lstStyle/>
          <a:p>
            <a:pPr indent="532765" algn="just">
              <a:lnSpc>
                <a:spcPct val="115000"/>
              </a:lnSpc>
              <a:spcAft>
                <a:spcPts val="600"/>
              </a:spcAft>
            </a:pP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cazul</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care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ora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21,00,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sediul</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secției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afara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acestuia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află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alegători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stau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rând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exercita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dreptul</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cei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doi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membri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biroului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electoral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efectuează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următoarele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operațiuni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indent="-228600" algn="just">
              <a:lnSpc>
                <a:spcPct val="115000"/>
              </a:lnSpc>
              <a:spcAft>
                <a:spcPts val="600"/>
              </a:spcAft>
              <a:buFont typeface="+mj-lt"/>
              <a:buAutoNum type="arabicPeriod"/>
            </a:pP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numără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alegătorii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aflați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rând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ora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21,00;</a:t>
            </a:r>
          </a:p>
          <a:p>
            <a:pPr marL="228600" indent="-228600" algn="just">
              <a:lnSpc>
                <a:spcPct val="115000"/>
              </a:lnSpc>
              <a:spcAft>
                <a:spcPts val="600"/>
              </a:spcAft>
              <a:buFont typeface="+mj-lt"/>
              <a:buAutoNum type="arabicPeriod"/>
            </a:pP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înmânează</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bonuri</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ordine</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alegătorilor</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aflați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rând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ora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21,00, pe care s-a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aplicat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ștampila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control 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secției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a:t>
            </a:r>
            <a:r>
              <a:rPr lang="ro-RO" sz="1200" dirty="0">
                <a:effectLst/>
                <a:latin typeface="Times New Roman" panose="02020603050405020304" pitchFamily="18" charset="0"/>
                <a:ea typeface="Times New Roman" panose="02020603050405020304" pitchFamily="18" charset="0"/>
                <a:cs typeface="Times New Roman" panose="02020603050405020304" pitchFamily="18" charset="0"/>
              </a:rPr>
              <a:t> votare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indent="-228600" algn="just">
              <a:lnSpc>
                <a:spcPct val="115000"/>
              </a:lnSpc>
              <a:spcAft>
                <a:spcPts val="600"/>
              </a:spcAft>
              <a:buFont typeface="+mj-lt"/>
              <a:buAutoNum type="arabicPeriod"/>
            </a:pP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consemnează</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numărul</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alegătorilor</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aflați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rând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ora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21,00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într</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-un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proces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-verbal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constatator</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indent="-228600" algn="just">
              <a:lnSpc>
                <a:spcPct val="115000"/>
              </a:lnSpc>
              <a:spcAft>
                <a:spcPts val="600"/>
              </a:spcAft>
              <a:buFont typeface="+mj-lt"/>
              <a:buAutoNum type="arabicPeriod"/>
            </a:pP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predau</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procesul</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-verbal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președintelui</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biroului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electoral al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secției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comunică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îndată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orice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mijloc</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biroului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electoral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circumscripție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oficiului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electoral,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după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numărul</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alegătorilor</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aflați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rând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ora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21,00;</a:t>
            </a:r>
          </a:p>
          <a:p>
            <a:pPr marL="228600" indent="-228600" algn="just">
              <a:lnSpc>
                <a:spcPct val="115000"/>
              </a:lnSpc>
              <a:spcAft>
                <a:spcPts val="600"/>
              </a:spcAft>
              <a:buFont typeface="+mj-lt"/>
              <a:buAutoNum type="arabicPeriod"/>
            </a:pP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rămân</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afara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localului</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monitoriza</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ordinea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acces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cadrul</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acestuia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indent="-228600" algn="just">
              <a:lnSpc>
                <a:spcPct val="115000"/>
              </a:lnSpc>
              <a:spcAft>
                <a:spcPts val="600"/>
              </a:spcAft>
              <a:buFont typeface="+mj-lt"/>
              <a:buAutoNum type="arabicPeriod"/>
            </a:pP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interzic</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altor</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persoane</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să</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așeze</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rând</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exercita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dreptul</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ulterior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orei</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21,00.</a:t>
            </a:r>
            <a:endParaRPr lang="ro-RO"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indent="-228600" algn="just">
              <a:lnSpc>
                <a:spcPct val="115000"/>
              </a:lnSpc>
              <a:spcAft>
                <a:spcPts val="600"/>
              </a:spcAft>
              <a:buFont typeface="+mj-lt"/>
              <a:buAutoNum type="arabicPeriod"/>
            </a:pP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Înaintea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exercitării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dreptului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alegătorii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aflați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situația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prevăzută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200" dirty="0">
                <a:effectLst/>
                <a:latin typeface="Times New Roman" panose="02020603050405020304" pitchFamily="18" charset="0"/>
                <a:ea typeface="Times New Roman" panose="02020603050405020304" pitchFamily="18" charset="0"/>
                <a:cs typeface="Times New Roman" panose="02020603050405020304" pitchFamily="18" charset="0"/>
              </a:rPr>
              <a:t>mai sus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predau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biroului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electoral al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secției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bonurile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ordine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primite</a:t>
            </a:r>
            <a:r>
              <a:rPr lang="ro-RO"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7446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2A3954-F9AF-47E5-8ABE-9DD4C3F63622}"/>
              </a:ext>
            </a:extLst>
          </p:cNvPr>
          <p:cNvSpPr txBox="1"/>
          <p:nvPr/>
        </p:nvSpPr>
        <p:spPr>
          <a:xfrm>
            <a:off x="434340" y="2970327"/>
            <a:ext cx="8275320" cy="2062103"/>
          </a:xfrm>
          <a:prstGeom prst="rect">
            <a:avLst/>
          </a:prstGeom>
          <a:noFill/>
        </p:spPr>
        <p:txBody>
          <a:bodyPr wrap="square">
            <a:spAutoFit/>
          </a:bodyPr>
          <a:lstStyle/>
          <a:p>
            <a:pPr algn="just"/>
            <a:r>
              <a:rPr lang="ro-RO" sz="1600" b="1" dirty="0">
                <a:solidFill>
                  <a:srgbClr val="222222"/>
                </a:solidFill>
                <a:latin typeface="Times New Roman" panose="02020603050405020304" pitchFamily="18" charset="0"/>
                <a:cs typeface="Times New Roman" panose="02020603050405020304" pitchFamily="18" charset="0"/>
              </a:rPr>
              <a:t>	</a:t>
            </a:r>
            <a:r>
              <a:rPr lang="ro-RO" sz="1400" b="0" i="0" dirty="0">
                <a:effectLst/>
                <a:latin typeface="Times New Roman" panose="02020603050405020304" pitchFamily="18" charset="0"/>
                <a:cs typeface="Times New Roman" panose="02020603050405020304" pitchFamily="18" charset="0"/>
              </a:rPr>
              <a:t>După ce președintele biroului electoral al secției de votare declară votarea încheiată, </a:t>
            </a:r>
            <a:r>
              <a:rPr lang="ro-RO" sz="1400" b="1" i="0" dirty="0">
                <a:effectLst/>
                <a:latin typeface="Times New Roman" panose="02020603050405020304" pitchFamily="18" charset="0"/>
                <a:cs typeface="Times New Roman" panose="02020603050405020304" pitchFamily="18" charset="0"/>
              </a:rPr>
              <a:t>operatorul de calculator are obligația de a încheia operațiunile de preluare și verificare a codurilor numerice personale prin accesarea secțiunii destinate acestui scop din interfața ADV.</a:t>
            </a:r>
          </a:p>
          <a:p>
            <a:pPr algn="just"/>
            <a:endParaRPr lang="ro-RO" sz="1400" b="0" i="0" dirty="0">
              <a:effectLst/>
              <a:latin typeface="Times New Roman" panose="02020603050405020304" pitchFamily="18" charset="0"/>
              <a:cs typeface="Times New Roman" panose="02020603050405020304" pitchFamily="18" charset="0"/>
            </a:endParaRPr>
          </a:p>
          <a:p>
            <a:pPr algn="just"/>
            <a:r>
              <a:rPr lang="ro-RO" sz="1400" b="0" i="0" dirty="0">
                <a:effectLst/>
                <a:latin typeface="Times New Roman" panose="02020603050405020304" pitchFamily="18" charset="0"/>
                <a:cs typeface="Times New Roman" panose="02020603050405020304" pitchFamily="18" charset="0"/>
              </a:rPr>
              <a:t>	După luarea măsurii prevăzute mai sus, operatorul de calculator va continua să aibă acces în ADV la funcțiile necesare pentru citirea notificărilor transmise de Biroul Electoral Central și Autoritatea Electorală Permanentă, pentru înregistrarea audiovideo, pentru verificarea și transmiterea electronică a datelor din procesele- verbale privind consemnarea rezultatelor votării, precum și pentru fotografierea și transmiterea electronică a fotografiilor proceselor-verbale privind consemnarea rezultatelor votării.</a:t>
            </a:r>
          </a:p>
        </p:txBody>
      </p:sp>
      <p:sp>
        <p:nvSpPr>
          <p:cNvPr id="7" name="Google Shape;458;p48">
            <a:extLst>
              <a:ext uri="{FF2B5EF4-FFF2-40B4-BE49-F238E27FC236}">
                <a16:creationId xmlns:a16="http://schemas.microsoft.com/office/drawing/2014/main" id="{FCF6B626-8E82-4673-B3F2-4E1C7D4F833F}"/>
              </a:ext>
            </a:extLst>
          </p:cNvPr>
          <p:cNvSpPr/>
          <p:nvPr/>
        </p:nvSpPr>
        <p:spPr>
          <a:xfrm>
            <a:off x="364247" y="188640"/>
            <a:ext cx="8442684"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latin typeface="Times New Roman"/>
                <a:ea typeface="Times New Roman"/>
                <a:cs typeface="Times New Roman"/>
                <a:sym typeface="Times New Roman"/>
              </a:rPr>
              <a:t>VOTAREA</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Încheierea votării</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DUMINICĂ – 1 DECEMBRIE 2024</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Ora 21:00</a:t>
            </a:r>
            <a:endParaRPr dirty="0"/>
          </a:p>
          <a:p>
            <a:pPr marL="0" marR="0" lvl="0" indent="0" algn="ctr" rtl="0">
              <a:spcBef>
                <a:spcPts val="0"/>
              </a:spcBef>
              <a:spcAft>
                <a:spcPts val="0"/>
              </a:spcAft>
              <a:buNone/>
            </a:pPr>
            <a:r>
              <a:rPr lang="ro-RO" sz="1200" i="1" dirty="0">
                <a:latin typeface="Times New Roman"/>
                <a:ea typeface="Times New Roman"/>
                <a:cs typeface="Times New Roman"/>
                <a:sym typeface="Times New Roman"/>
              </a:rPr>
              <a:t>(art. 23 alin. (1) - (2) din HAEP nr. 36/2019)</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pic>
        <p:nvPicPr>
          <p:cNvPr id="9" name="Google Shape;459;p48">
            <a:extLst>
              <a:ext uri="{FF2B5EF4-FFF2-40B4-BE49-F238E27FC236}">
                <a16:creationId xmlns:a16="http://schemas.microsoft.com/office/drawing/2014/main" id="{17808AB2-D338-4F99-B30B-AEA219629CE6}"/>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30958340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9"/>
          <p:cNvSpPr txBox="1"/>
          <p:nvPr/>
        </p:nvSpPr>
        <p:spPr>
          <a:xfrm>
            <a:off x="258961" y="1954480"/>
            <a:ext cx="8626077" cy="3539390"/>
          </a:xfrm>
          <a:prstGeom prst="rect">
            <a:avLst/>
          </a:prstGeom>
          <a:noFill/>
          <a:ln>
            <a:noFill/>
          </a:ln>
        </p:spPr>
        <p:txBody>
          <a:bodyPr spcFirstLastPara="1" wrap="square" lIns="91425" tIns="45700" rIns="91425" bIns="45700" anchor="t" anchorCtr="0">
            <a:spAutoFit/>
          </a:bodyPr>
          <a:lstStyle/>
          <a:p>
            <a:pPr marR="0" lvl="0" algn="just" rtl="0">
              <a:spcBef>
                <a:spcPts val="0"/>
              </a:spcBef>
              <a:spcAft>
                <a:spcPts val="0"/>
              </a:spcAft>
              <a:buClr>
                <a:srgbClr val="192D3A"/>
              </a:buClr>
              <a:buSzPts val="1800"/>
            </a:pPr>
            <a:r>
              <a:rPr lang="ro-RO" sz="1400" b="1" dirty="0">
                <a:latin typeface="Times New Roman"/>
                <a:ea typeface="Times New Roman"/>
                <a:cs typeface="Times New Roman"/>
                <a:sym typeface="Times New Roman"/>
              </a:rPr>
              <a:t>După închiderea localului secției de vot și după </a:t>
            </a:r>
            <a:r>
              <a:rPr lang="ro-RO" sz="1400" b="1" i="0" dirty="0">
                <a:effectLst/>
                <a:latin typeface="Times New Roman" panose="02020603050405020304" pitchFamily="18" charset="0"/>
                <a:cs typeface="Times New Roman" panose="02020603050405020304" pitchFamily="18" charset="0"/>
              </a:rPr>
              <a:t>încheierea operațiunile de preluare și verificare a codurilor numerice personale, </a:t>
            </a:r>
            <a:r>
              <a:rPr lang="ro-RO" sz="1400" dirty="0">
                <a:latin typeface="Times New Roman"/>
                <a:ea typeface="Times New Roman"/>
                <a:cs typeface="Times New Roman"/>
                <a:sym typeface="Times New Roman"/>
              </a:rPr>
              <a:t>în prezența membrilor biroului electoral </a:t>
            </a:r>
            <a:r>
              <a:rPr lang="ro-RO" sz="1400" dirty="0" err="1">
                <a:latin typeface="Times New Roman"/>
                <a:ea typeface="Times New Roman"/>
                <a:cs typeface="Times New Roman"/>
                <a:sym typeface="Times New Roman"/>
              </a:rPr>
              <a:t>şi</a:t>
            </a:r>
            <a:r>
              <a:rPr lang="ro-RO" sz="1400" dirty="0">
                <a:latin typeface="Times New Roman"/>
                <a:ea typeface="Times New Roman"/>
                <a:cs typeface="Times New Roman"/>
                <a:sym typeface="Times New Roman"/>
              </a:rPr>
              <a:t> a persoanelor acreditate, </a:t>
            </a:r>
            <a:r>
              <a:rPr lang="ro-RO" sz="1400" b="1" dirty="0">
                <a:latin typeface="Times New Roman"/>
                <a:ea typeface="Times New Roman"/>
                <a:cs typeface="Times New Roman"/>
                <a:sym typeface="Times New Roman"/>
              </a:rPr>
              <a:t>trebuie să vă </a:t>
            </a:r>
            <a:r>
              <a:rPr lang="ro-RO" sz="1400" b="1" dirty="0" err="1">
                <a:latin typeface="Times New Roman"/>
                <a:ea typeface="Times New Roman"/>
                <a:cs typeface="Times New Roman"/>
                <a:sym typeface="Times New Roman"/>
              </a:rPr>
              <a:t>asiguraţi</a:t>
            </a:r>
            <a:r>
              <a:rPr lang="ro-RO" sz="1400" b="1" dirty="0">
                <a:latin typeface="Times New Roman"/>
                <a:ea typeface="Times New Roman"/>
                <a:cs typeface="Times New Roman"/>
                <a:sym typeface="Times New Roman"/>
              </a:rPr>
              <a:t> că operatorul de calculator a început înregistrarea audio-video a </a:t>
            </a:r>
            <a:r>
              <a:rPr lang="ro-RO" sz="1400" b="1" dirty="0" err="1">
                <a:latin typeface="Times New Roman"/>
                <a:ea typeface="Times New Roman"/>
                <a:cs typeface="Times New Roman"/>
                <a:sym typeface="Times New Roman"/>
              </a:rPr>
              <a:t>operaţiunilor</a:t>
            </a:r>
            <a:r>
              <a:rPr lang="ro-RO" sz="1400" b="1" dirty="0">
                <a:latin typeface="Times New Roman"/>
                <a:ea typeface="Times New Roman"/>
                <a:cs typeface="Times New Roman"/>
                <a:sym typeface="Times New Roman"/>
              </a:rPr>
              <a:t> din </a:t>
            </a:r>
            <a:r>
              <a:rPr lang="ro-RO" sz="1400" b="1" dirty="0" err="1">
                <a:latin typeface="Times New Roman"/>
                <a:ea typeface="Times New Roman"/>
                <a:cs typeface="Times New Roman"/>
                <a:sym typeface="Times New Roman"/>
              </a:rPr>
              <a:t>secţia</a:t>
            </a:r>
            <a:r>
              <a:rPr lang="ro-RO" sz="1400" b="1" dirty="0">
                <a:latin typeface="Times New Roman"/>
                <a:ea typeface="Times New Roman"/>
                <a:cs typeface="Times New Roman"/>
                <a:sym typeface="Times New Roman"/>
              </a:rPr>
              <a:t> de votare.</a:t>
            </a:r>
            <a:endParaRPr sz="1400" dirty="0">
              <a:latin typeface="Times New Roman"/>
              <a:ea typeface="Times New Roman"/>
              <a:cs typeface="Times New Roman"/>
              <a:sym typeface="Times New Roman"/>
            </a:endParaRPr>
          </a:p>
          <a:p>
            <a:pPr marL="457200" marR="0" lvl="0" indent="-342900" algn="just" rtl="0">
              <a:spcBef>
                <a:spcPts val="0"/>
              </a:spcBef>
              <a:spcAft>
                <a:spcPts val="0"/>
              </a:spcAft>
              <a:buClr>
                <a:schemeClr val="dk1"/>
              </a:buClr>
              <a:buSzPts val="1800"/>
              <a:buFont typeface="Calibri"/>
              <a:buNone/>
            </a:pPr>
            <a:endParaRPr sz="1400" b="1" dirty="0">
              <a:latin typeface="Times New Roman"/>
              <a:ea typeface="Times New Roman"/>
              <a:cs typeface="Times New Roman"/>
              <a:sym typeface="Times New Roman"/>
            </a:endParaRPr>
          </a:p>
          <a:p>
            <a:pPr marL="0" marR="0" lvl="0" indent="0" algn="just" rtl="0">
              <a:spcBef>
                <a:spcPts val="0"/>
              </a:spcBef>
              <a:spcAft>
                <a:spcPts val="0"/>
              </a:spcAft>
              <a:buNone/>
            </a:pPr>
            <a:r>
              <a:rPr lang="ro-RO" sz="1400" b="1" dirty="0">
                <a:solidFill>
                  <a:srgbClr val="192D3A"/>
                </a:solidFill>
                <a:latin typeface="Times New Roman"/>
                <a:ea typeface="Times New Roman"/>
                <a:cs typeface="Times New Roman"/>
                <a:sym typeface="Times New Roman"/>
              </a:rPr>
              <a:t>IMPORTANT: </a:t>
            </a:r>
            <a:endParaRPr sz="1400" dirty="0"/>
          </a:p>
          <a:p>
            <a:pPr marL="0" marR="0" lvl="0" indent="0" algn="just" rtl="0">
              <a:spcBef>
                <a:spcPts val="0"/>
              </a:spcBef>
              <a:spcAft>
                <a:spcPts val="0"/>
              </a:spcAft>
              <a:buNone/>
            </a:pPr>
            <a:r>
              <a:rPr lang="ro-RO" sz="1400" dirty="0">
                <a:solidFill>
                  <a:srgbClr val="192D3A"/>
                </a:solidFill>
                <a:latin typeface="Times New Roman"/>
                <a:ea typeface="Times New Roman"/>
                <a:cs typeface="Times New Roman"/>
                <a:sym typeface="Times New Roman"/>
              </a:rPr>
              <a:t>Operatorul de calculator, la îndrumarea președintelui biroului electoral al secției de votare, poziționează tableta într-un loc fix, astfel încât să ofere o perspectivă cât mai clară asupra locului în care se desfășoară numărarea buletinelor de vot.</a:t>
            </a:r>
            <a:endParaRPr sz="14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1400" b="1"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400" b="1" i="0" dirty="0">
                <a:solidFill>
                  <a:srgbClr val="192D3A"/>
                </a:solidFill>
                <a:latin typeface="Times New Roman"/>
                <a:ea typeface="Times New Roman"/>
                <a:cs typeface="Times New Roman"/>
                <a:sym typeface="Times New Roman"/>
              </a:rPr>
              <a:t>La toate operațiunile ce țin de numărarea voturilor participă membrii birourilor electorale ale secțiilor de votare și pot asista candidații, persoanele acreditate în condițiile legii.</a:t>
            </a:r>
            <a:endParaRPr sz="1400" dirty="0"/>
          </a:p>
          <a:p>
            <a:pPr marL="0" marR="0" lvl="0" indent="0" algn="just" rtl="0">
              <a:spcBef>
                <a:spcPts val="0"/>
              </a:spcBef>
              <a:spcAft>
                <a:spcPts val="0"/>
              </a:spcAft>
              <a:buNone/>
            </a:pPr>
            <a:endParaRPr sz="14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400" b="1" dirty="0">
                <a:solidFill>
                  <a:srgbClr val="FF0000"/>
                </a:solidFill>
                <a:latin typeface="Times New Roman"/>
                <a:ea typeface="Times New Roman"/>
                <a:cs typeface="Times New Roman"/>
                <a:sym typeface="Times New Roman"/>
              </a:rPr>
              <a:t>ATENŢIE</a:t>
            </a:r>
            <a:endParaRPr sz="1400" dirty="0">
              <a:solidFill>
                <a:srgbClr val="FF0000"/>
              </a:solidFill>
            </a:endParaRPr>
          </a:p>
          <a:p>
            <a:pPr marL="0" marR="0" lvl="0" indent="0" algn="just" rtl="0">
              <a:spcBef>
                <a:spcPts val="0"/>
              </a:spcBef>
              <a:spcAft>
                <a:spcPts val="0"/>
              </a:spcAft>
              <a:buNone/>
            </a:pPr>
            <a:r>
              <a:rPr lang="ro-RO" sz="1400" dirty="0">
                <a:solidFill>
                  <a:srgbClr val="192D3A"/>
                </a:solidFill>
                <a:latin typeface="Times New Roman"/>
                <a:ea typeface="Times New Roman"/>
                <a:cs typeface="Times New Roman"/>
                <a:sym typeface="Times New Roman"/>
              </a:rPr>
              <a:t>Trebuie să </a:t>
            </a:r>
            <a:r>
              <a:rPr lang="ro-RO" sz="1400" dirty="0" err="1">
                <a:solidFill>
                  <a:srgbClr val="192D3A"/>
                </a:solidFill>
                <a:latin typeface="Times New Roman"/>
                <a:ea typeface="Times New Roman"/>
                <a:cs typeface="Times New Roman"/>
                <a:sym typeface="Times New Roman"/>
              </a:rPr>
              <a:t>luaţi</a:t>
            </a:r>
            <a:r>
              <a:rPr lang="ro-RO" sz="1400" dirty="0">
                <a:solidFill>
                  <a:srgbClr val="192D3A"/>
                </a:solidFill>
                <a:latin typeface="Times New Roman"/>
                <a:ea typeface="Times New Roman"/>
                <a:cs typeface="Times New Roman"/>
                <a:sym typeface="Times New Roman"/>
              </a:rPr>
              <a:t> măsuri pentru ca </a:t>
            </a:r>
            <a:r>
              <a:rPr lang="ro-RO" sz="1400" b="1" dirty="0">
                <a:solidFill>
                  <a:srgbClr val="192D3A"/>
                </a:solidFill>
                <a:latin typeface="Times New Roman"/>
                <a:ea typeface="Times New Roman"/>
                <a:cs typeface="Times New Roman"/>
                <a:sym typeface="Times New Roman"/>
              </a:rPr>
              <a:t>înregistrarea audio-video a </a:t>
            </a:r>
            <a:r>
              <a:rPr lang="ro-RO" sz="1400" b="1" dirty="0" err="1">
                <a:solidFill>
                  <a:srgbClr val="192D3A"/>
                </a:solidFill>
                <a:latin typeface="Times New Roman"/>
                <a:ea typeface="Times New Roman"/>
                <a:cs typeface="Times New Roman"/>
                <a:sym typeface="Times New Roman"/>
              </a:rPr>
              <a:t>operaţiunilor</a:t>
            </a:r>
            <a:r>
              <a:rPr lang="ro-RO" sz="1400" b="1" dirty="0">
                <a:solidFill>
                  <a:srgbClr val="192D3A"/>
                </a:solidFill>
                <a:latin typeface="Times New Roman"/>
                <a:ea typeface="Times New Roman"/>
                <a:cs typeface="Times New Roman"/>
                <a:sym typeface="Times New Roman"/>
              </a:rPr>
              <a:t> realizate de la încheierea votării </a:t>
            </a:r>
            <a:r>
              <a:rPr lang="ro-RO" sz="1400" b="1" dirty="0" err="1">
                <a:solidFill>
                  <a:srgbClr val="192D3A"/>
                </a:solidFill>
                <a:latin typeface="Times New Roman"/>
                <a:ea typeface="Times New Roman"/>
                <a:cs typeface="Times New Roman"/>
                <a:sym typeface="Times New Roman"/>
              </a:rPr>
              <a:t>şi</a:t>
            </a:r>
            <a:r>
              <a:rPr lang="ro-RO" sz="1400" b="1" dirty="0">
                <a:solidFill>
                  <a:srgbClr val="192D3A"/>
                </a:solidFill>
                <a:latin typeface="Times New Roman"/>
                <a:ea typeface="Times New Roman"/>
                <a:cs typeface="Times New Roman"/>
                <a:sym typeface="Times New Roman"/>
              </a:rPr>
              <a:t> până la părăsirea localului </a:t>
            </a:r>
            <a:r>
              <a:rPr lang="ro-RO" sz="1400" b="1" dirty="0" err="1">
                <a:solidFill>
                  <a:srgbClr val="192D3A"/>
                </a:solidFill>
                <a:latin typeface="Times New Roman"/>
                <a:ea typeface="Times New Roman"/>
                <a:cs typeface="Times New Roman"/>
                <a:sym typeface="Times New Roman"/>
              </a:rPr>
              <a:t>secţiei</a:t>
            </a:r>
            <a:r>
              <a:rPr lang="ro-RO" sz="1400" b="1" dirty="0">
                <a:solidFill>
                  <a:srgbClr val="192D3A"/>
                </a:solidFill>
                <a:latin typeface="Times New Roman"/>
                <a:ea typeface="Times New Roman"/>
                <a:cs typeface="Times New Roman"/>
                <a:sym typeface="Times New Roman"/>
              </a:rPr>
              <a:t> de vot de către membrii biroului electoral al </a:t>
            </a:r>
            <a:r>
              <a:rPr lang="ro-RO" sz="1400" b="1" dirty="0" err="1">
                <a:solidFill>
                  <a:srgbClr val="192D3A"/>
                </a:solidFill>
                <a:latin typeface="Times New Roman"/>
                <a:ea typeface="Times New Roman"/>
                <a:cs typeface="Times New Roman"/>
                <a:sym typeface="Times New Roman"/>
              </a:rPr>
              <a:t>secţiei</a:t>
            </a:r>
            <a:r>
              <a:rPr lang="ro-RO" sz="1400" b="1" dirty="0">
                <a:solidFill>
                  <a:srgbClr val="192D3A"/>
                </a:solidFill>
                <a:latin typeface="Times New Roman"/>
                <a:ea typeface="Times New Roman"/>
                <a:cs typeface="Times New Roman"/>
                <a:sym typeface="Times New Roman"/>
              </a:rPr>
              <a:t> de votare să decurgă în mod neîntrerupt</a:t>
            </a:r>
            <a:r>
              <a:rPr lang="ro-RO" sz="1400" dirty="0">
                <a:solidFill>
                  <a:srgbClr val="192D3A"/>
                </a:solidFill>
                <a:latin typeface="Times New Roman"/>
                <a:ea typeface="Times New Roman"/>
                <a:cs typeface="Times New Roman"/>
                <a:sym typeface="Times New Roman"/>
              </a:rPr>
              <a:t>, fără a fi </a:t>
            </a:r>
            <a:r>
              <a:rPr lang="ro-RO" sz="1400" dirty="0" err="1">
                <a:solidFill>
                  <a:srgbClr val="192D3A"/>
                </a:solidFill>
                <a:latin typeface="Times New Roman"/>
                <a:ea typeface="Times New Roman"/>
                <a:cs typeface="Times New Roman"/>
                <a:sym typeface="Times New Roman"/>
              </a:rPr>
              <a:t>obstrucţionată</a:t>
            </a:r>
            <a:r>
              <a:rPr lang="ro-RO" sz="1400" dirty="0">
                <a:solidFill>
                  <a:srgbClr val="192D3A"/>
                </a:solidFill>
                <a:latin typeface="Times New Roman"/>
                <a:ea typeface="Times New Roman"/>
                <a:cs typeface="Times New Roman"/>
                <a:sym typeface="Times New Roman"/>
              </a:rPr>
              <a:t> de către nicio persoană prezentă în </a:t>
            </a:r>
            <a:r>
              <a:rPr lang="ro-RO" sz="1400" dirty="0" err="1">
                <a:solidFill>
                  <a:srgbClr val="192D3A"/>
                </a:solidFill>
                <a:latin typeface="Times New Roman"/>
                <a:ea typeface="Times New Roman"/>
                <a:cs typeface="Times New Roman"/>
                <a:sym typeface="Times New Roman"/>
              </a:rPr>
              <a:t>secţia</a:t>
            </a:r>
            <a:r>
              <a:rPr lang="ro-RO" sz="1400" dirty="0">
                <a:solidFill>
                  <a:srgbClr val="192D3A"/>
                </a:solidFill>
                <a:latin typeface="Times New Roman"/>
                <a:ea typeface="Times New Roman"/>
                <a:cs typeface="Times New Roman"/>
                <a:sym typeface="Times New Roman"/>
              </a:rPr>
              <a:t> de votare.</a:t>
            </a:r>
            <a:endParaRPr sz="1400" dirty="0"/>
          </a:p>
        </p:txBody>
      </p:sp>
      <p:sp>
        <p:nvSpPr>
          <p:cNvPr id="466" name="Google Shape;466;p49"/>
          <p:cNvSpPr txBox="1">
            <a:spLocks noGrp="1"/>
          </p:cNvSpPr>
          <p:nvPr>
            <p:ph type="title"/>
          </p:nvPr>
        </p:nvSpPr>
        <p:spPr>
          <a:xfrm>
            <a:off x="664654" y="325276"/>
            <a:ext cx="7886700" cy="1021008"/>
          </a:xfrm>
          <a:prstGeom prst="rect">
            <a:avLst/>
          </a:prstGeom>
          <a:noFill/>
          <a:ln>
            <a:noFill/>
          </a:ln>
        </p:spPr>
        <p:txBody>
          <a:bodyPr spcFirstLastPara="1" wrap="square" lIns="91425" tIns="45700" rIns="91425" bIns="45700" anchor="b" anchorCtr="0">
            <a:spAutoFit/>
          </a:bodyPr>
          <a:lstStyle/>
          <a:p>
            <a:pPr marL="0" lvl="0" indent="0" algn="ctr" rtl="0">
              <a:lnSpc>
                <a:spcPct val="85000"/>
              </a:lnSpc>
              <a:spcBef>
                <a:spcPts val="0"/>
              </a:spcBef>
              <a:spcAft>
                <a:spcPts val="0"/>
              </a:spcAft>
              <a:buClr>
                <a:srgbClr val="002060"/>
              </a:buClr>
              <a:buSzPts val="2000"/>
              <a:buFont typeface="Times New Roman"/>
              <a:buNone/>
            </a:pPr>
            <a:r>
              <a:rPr lang="ro-RO" sz="2000" b="1" dirty="0">
                <a:latin typeface="Times New Roman"/>
                <a:ea typeface="Times New Roman"/>
                <a:cs typeface="Times New Roman"/>
                <a:sym typeface="Times New Roman"/>
              </a:rPr>
              <a:t>OPERAȚIUNI EFECTUATE DUPĂ ÎNCHEIEREA VOTĂRII</a:t>
            </a:r>
            <a:endParaRPr dirty="0"/>
          </a:p>
          <a:p>
            <a:pPr marL="0" lvl="0" indent="0" algn="ctr" rtl="0">
              <a:lnSpc>
                <a:spcPct val="85000"/>
              </a:lnSpc>
              <a:spcBef>
                <a:spcPts val="0"/>
              </a:spcBef>
              <a:spcAft>
                <a:spcPts val="0"/>
              </a:spcAft>
              <a:buClr>
                <a:srgbClr val="002060"/>
              </a:buClr>
              <a:buSzPts val="2000"/>
              <a:buFont typeface="Times New Roman"/>
              <a:buNone/>
            </a:pPr>
            <a:r>
              <a:rPr lang="ro-RO" sz="2000" b="1" dirty="0">
                <a:latin typeface="Times New Roman"/>
                <a:ea typeface="Times New Roman"/>
                <a:cs typeface="Times New Roman"/>
                <a:sym typeface="Times New Roman"/>
              </a:rPr>
              <a:t>DUMINICĂ – 1 decembrie 2024</a:t>
            </a:r>
            <a:endParaRPr dirty="0"/>
          </a:p>
          <a:p>
            <a:pPr marL="0" lvl="0" indent="0" algn="ctr" rtl="0">
              <a:lnSpc>
                <a:spcPct val="85000"/>
              </a:lnSpc>
              <a:spcBef>
                <a:spcPts val="0"/>
              </a:spcBef>
              <a:spcAft>
                <a:spcPts val="0"/>
              </a:spcAft>
              <a:buClr>
                <a:srgbClr val="002060"/>
              </a:buClr>
              <a:buSzPts val="1200"/>
              <a:buFont typeface="Times New Roman"/>
              <a:buNone/>
            </a:pPr>
            <a:r>
              <a:rPr lang="ro-RO" sz="1200" i="1" dirty="0">
                <a:latin typeface="Times New Roman"/>
                <a:ea typeface="Times New Roman"/>
                <a:cs typeface="Times New Roman"/>
                <a:sym typeface="Times New Roman"/>
              </a:rPr>
              <a:t>(art. 91, art. 92 alin. (1)–(5)  din Legea nr. 208/2015, cu modificările și completările ulterioare, art. 16 alin. (3), (5) din HAEP nr. 36/2019 )</a:t>
            </a:r>
            <a:br>
              <a:rPr lang="ro-RO" sz="1200" dirty="0">
                <a:latin typeface="Times New Roman"/>
                <a:ea typeface="Times New Roman"/>
                <a:cs typeface="Times New Roman"/>
                <a:sym typeface="Times New Roman"/>
              </a:rPr>
            </a:br>
            <a:endParaRPr sz="700" b="1" dirty="0">
              <a:latin typeface="Arial"/>
              <a:ea typeface="Arial"/>
              <a:cs typeface="Arial"/>
              <a:sym typeface="Arial"/>
            </a:endParaRPr>
          </a:p>
        </p:txBody>
      </p:sp>
      <p:pic>
        <p:nvPicPr>
          <p:cNvPr id="467" name="Google Shape;467;p49"/>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p:nvPr/>
        </p:nvSpPr>
        <p:spPr>
          <a:xfrm>
            <a:off x="91440" y="457200"/>
            <a:ext cx="8639944"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ATRIBUŢIILE BIROULUI ELECTORAL AL SECȚIEI DE VOTARE</a:t>
            </a:r>
            <a:endParaRPr sz="2000" dirty="0"/>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18 din Legea nr. 208/2015, cu modificările și completările ulterioare]</a:t>
            </a:r>
            <a:endParaRPr sz="2800" b="1" i="0" u="none" strike="noStrike" cap="none" dirty="0">
              <a:solidFill>
                <a:srgbClr val="192D3A"/>
              </a:solidFill>
              <a:latin typeface="Calibri"/>
              <a:ea typeface="Calibri"/>
              <a:cs typeface="Calibri"/>
              <a:sym typeface="Calibri"/>
            </a:endParaRPr>
          </a:p>
        </p:txBody>
      </p:sp>
      <p:pic>
        <p:nvPicPr>
          <p:cNvPr id="163" name="Google Shape;163;p7"/>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2" name="Google Shape;162;p7">
            <a:extLst>
              <a:ext uri="{FF2B5EF4-FFF2-40B4-BE49-F238E27FC236}">
                <a16:creationId xmlns:a16="http://schemas.microsoft.com/office/drawing/2014/main" id="{09032AA8-FF34-D4D7-9250-203CA49B7E5F}"/>
              </a:ext>
            </a:extLst>
          </p:cNvPr>
          <p:cNvSpPr txBox="1"/>
          <p:nvPr/>
        </p:nvSpPr>
        <p:spPr>
          <a:xfrm>
            <a:off x="251460" y="1747627"/>
            <a:ext cx="8641080" cy="40626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800" b="1" i="0" u="none" strike="noStrike" cap="none" dirty="0">
                <a:solidFill>
                  <a:srgbClr val="192D3A"/>
                </a:solidFill>
                <a:latin typeface="Times New Roman"/>
                <a:ea typeface="Times New Roman"/>
                <a:cs typeface="Times New Roman"/>
                <a:sym typeface="Times New Roman"/>
              </a:rPr>
              <a:t>Birourile electorale ale secțiilor de votare au următoarele atribuții:</a:t>
            </a:r>
            <a:endParaRPr dirty="0"/>
          </a:p>
          <a:p>
            <a:pPr marL="0" marR="0" lvl="0" indent="0" algn="just" rtl="0">
              <a:spcBef>
                <a:spcPts val="0"/>
              </a:spcBef>
              <a:spcAft>
                <a:spcPts val="0"/>
              </a:spcAft>
              <a:buNone/>
            </a:pPr>
            <a:endParaRPr sz="16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a)</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primesc </a:t>
            </a:r>
            <a:r>
              <a:rPr lang="ro-RO" sz="1400" b="0" i="0" u="none" strike="noStrike" cap="none" dirty="0">
                <a:solidFill>
                  <a:srgbClr val="192D3A"/>
                </a:solidFill>
                <a:latin typeface="Times New Roman"/>
                <a:ea typeface="Times New Roman"/>
                <a:cs typeface="Times New Roman"/>
                <a:sym typeface="Times New Roman"/>
              </a:rPr>
              <a:t>de la primari, pe bază de proces-verbal, </a:t>
            </a:r>
            <a:r>
              <a:rPr lang="ro-RO" sz="1400" b="1" i="0" u="none" strike="noStrike" cap="none" dirty="0">
                <a:solidFill>
                  <a:srgbClr val="192D3A"/>
                </a:solidFill>
                <a:latin typeface="Times New Roman"/>
                <a:ea typeface="Times New Roman"/>
                <a:cs typeface="Times New Roman"/>
                <a:sym typeface="Times New Roman"/>
              </a:rPr>
              <a:t>un exemplar al listelor electorale permanente</a:t>
            </a:r>
            <a:r>
              <a:rPr lang="ro-RO" sz="1400" b="0" i="0" u="none" strike="noStrike" cap="none" dirty="0">
                <a:solidFill>
                  <a:srgbClr val="192D3A"/>
                </a:solidFill>
                <a:latin typeface="Times New Roman"/>
                <a:ea typeface="Times New Roman"/>
                <a:cs typeface="Times New Roman"/>
                <a:sym typeface="Times New Roman"/>
              </a:rPr>
              <a:t>, în preziua votării – </a:t>
            </a:r>
            <a:r>
              <a:rPr lang="ro-RO" sz="1400" b="1" i="0" u="none" strike="noStrike" cap="none" dirty="0">
                <a:solidFill>
                  <a:srgbClr val="FF0000"/>
                </a:solidFill>
                <a:latin typeface="Times New Roman"/>
                <a:ea typeface="Times New Roman"/>
                <a:cs typeface="Times New Roman"/>
                <a:sym typeface="Times New Roman"/>
              </a:rPr>
              <a:t>30 noiembrie 2024</a:t>
            </a:r>
            <a:r>
              <a:rPr lang="ro-RO" sz="1400" b="0" i="0" u="none" strike="noStrike" cap="none" dirty="0">
                <a:solidFill>
                  <a:srgbClr val="192D3A"/>
                </a:solidFill>
                <a:latin typeface="Times New Roman"/>
                <a:ea typeface="Times New Roman"/>
                <a:cs typeface="Times New Roman"/>
                <a:sym typeface="Times New Roman"/>
              </a:rPr>
              <a:t>;</a:t>
            </a:r>
          </a:p>
          <a:p>
            <a:pPr marL="0" marR="0" lvl="0" indent="0" algn="just" rtl="0">
              <a:spcBef>
                <a:spcPts val="0"/>
              </a:spcBef>
              <a:spcAft>
                <a:spcPts val="0"/>
              </a:spcAft>
              <a:buNone/>
            </a:pPr>
            <a:endParaRPr sz="1400" dirty="0"/>
          </a:p>
          <a:p>
            <a:pPr marL="0" marR="0" lvl="0" indent="0" algn="just" rtl="0">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b)</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primesc</a:t>
            </a:r>
            <a:r>
              <a:rPr lang="ro-RO" sz="1400" b="0" i="0" u="none" strike="noStrike" cap="none" dirty="0">
                <a:solidFill>
                  <a:srgbClr val="192D3A"/>
                </a:solidFill>
                <a:latin typeface="Times New Roman"/>
                <a:ea typeface="Times New Roman"/>
                <a:cs typeface="Times New Roman"/>
                <a:sym typeface="Times New Roman"/>
              </a:rPr>
              <a:t> de la primari buletinele de vot, </a:t>
            </a:r>
            <a:r>
              <a:rPr lang="ro-RO" sz="1400" b="1" i="0" u="none" strike="noStrike" cap="none" dirty="0">
                <a:solidFill>
                  <a:srgbClr val="192D3A"/>
                </a:solidFill>
                <a:latin typeface="Times New Roman"/>
                <a:ea typeface="Times New Roman"/>
                <a:cs typeface="Times New Roman"/>
                <a:sym typeface="Times New Roman"/>
              </a:rPr>
              <a:t>ștampila de control și ștampilele cu mențiunea "VOTAT", formularele pentru încheierea proceselor-verbale și alte materiale necesare desfășurării procesului electoral, precum și două buletine de vot,</a:t>
            </a:r>
            <a:r>
              <a:rPr lang="ro-RO" sz="1400" b="0" i="0" u="none" strike="noStrike" cap="none" dirty="0">
                <a:solidFill>
                  <a:srgbClr val="192D3A"/>
                </a:solidFill>
                <a:latin typeface="Times New Roman"/>
                <a:ea typeface="Times New Roman"/>
                <a:cs typeface="Times New Roman"/>
                <a:sym typeface="Times New Roman"/>
              </a:rPr>
              <a:t> câte unul pentru alegerea Senatului și a Camerei Deputaților, anulate de către președintele biroului electoral de circumscripție, pe care le vor afișa într-un loc vizibil, în preziua votării – </a:t>
            </a:r>
            <a:r>
              <a:rPr lang="ro-RO" sz="1400" b="0" i="0" u="none" strike="noStrike" cap="none" dirty="0">
                <a:solidFill>
                  <a:srgbClr val="FF0000"/>
                </a:solidFill>
                <a:latin typeface="Times New Roman"/>
                <a:ea typeface="Times New Roman"/>
                <a:cs typeface="Times New Roman"/>
                <a:sym typeface="Times New Roman"/>
              </a:rPr>
              <a:t>30 noiembrie 2024</a:t>
            </a:r>
            <a:r>
              <a:rPr lang="ro-RO" sz="1400" b="0" i="0" u="none" strike="noStrike" cap="none" dirty="0">
                <a:solidFill>
                  <a:srgbClr val="192D3A"/>
                </a:solidFill>
                <a:latin typeface="Times New Roman"/>
                <a:ea typeface="Times New Roman"/>
                <a:cs typeface="Times New Roman"/>
                <a:sym typeface="Times New Roman"/>
              </a:rPr>
              <a:t>; </a:t>
            </a:r>
          </a:p>
          <a:p>
            <a:pPr marL="0" marR="0" lvl="0" indent="0" algn="just" rtl="0">
              <a:spcBef>
                <a:spcPts val="0"/>
              </a:spcBef>
              <a:spcAft>
                <a:spcPts val="0"/>
              </a:spcAft>
              <a:buNone/>
            </a:pPr>
            <a:endParaRPr sz="14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c)</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asigură, în preziua votării – </a:t>
            </a:r>
            <a:r>
              <a:rPr lang="ro-RO" sz="1400" b="0" i="0" u="none" strike="noStrike" cap="none" dirty="0">
                <a:solidFill>
                  <a:srgbClr val="FF0000"/>
                </a:solidFill>
                <a:latin typeface="Times New Roman"/>
                <a:ea typeface="Times New Roman"/>
                <a:cs typeface="Times New Roman"/>
                <a:sym typeface="Times New Roman"/>
              </a:rPr>
              <a:t>30 noiembrie 2024</a:t>
            </a:r>
            <a:r>
              <a:rPr lang="ro-RO" sz="1400" b="1" i="0" u="none" strike="noStrike" cap="none" dirty="0">
                <a:solidFill>
                  <a:srgbClr val="192D3A"/>
                </a:solidFill>
                <a:latin typeface="Times New Roman"/>
                <a:ea typeface="Times New Roman"/>
                <a:cs typeface="Times New Roman"/>
                <a:sym typeface="Times New Roman"/>
              </a:rPr>
              <a:t>, permanența în intervalul orar </a:t>
            </a:r>
            <a:r>
              <a:rPr lang="ro-RO" sz="1400" b="1" i="0" u="none" strike="noStrike" cap="none" dirty="0">
                <a:solidFill>
                  <a:srgbClr val="FF0000"/>
                </a:solidFill>
                <a:latin typeface="Times New Roman"/>
                <a:ea typeface="Times New Roman"/>
                <a:cs typeface="Times New Roman"/>
                <a:sym typeface="Times New Roman"/>
              </a:rPr>
              <a:t>18:00 – 20:00</a:t>
            </a:r>
            <a:r>
              <a:rPr lang="ro-RO" sz="1400" b="1" i="0" u="none" strike="noStrike" cap="none" dirty="0">
                <a:solidFill>
                  <a:srgbClr val="192D3A"/>
                </a:solidFill>
                <a:latin typeface="Times New Roman"/>
                <a:ea typeface="Times New Roman"/>
                <a:cs typeface="Times New Roman"/>
                <a:sym typeface="Times New Roman"/>
              </a:rPr>
              <a:t>, pentru a primi cererile de vot prin intermediul urnei speciale;</a:t>
            </a:r>
          </a:p>
          <a:p>
            <a:pPr marL="0" marR="0" lvl="0" indent="0" algn="just" rtl="0">
              <a:spcBef>
                <a:spcPts val="0"/>
              </a:spcBef>
              <a:spcAft>
                <a:spcPts val="0"/>
              </a:spcAft>
              <a:buNone/>
            </a:pPr>
            <a:endParaRPr sz="1400" b="1"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d)</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conduc operațiunile de votare</a:t>
            </a:r>
            <a:r>
              <a:rPr lang="ro-RO" sz="1400" b="0" i="0" u="none" strike="noStrike" cap="none" dirty="0">
                <a:solidFill>
                  <a:srgbClr val="192D3A"/>
                </a:solidFill>
                <a:latin typeface="Times New Roman"/>
                <a:ea typeface="Times New Roman"/>
                <a:cs typeface="Times New Roman"/>
                <a:sym typeface="Times New Roman"/>
              </a:rPr>
              <a:t>, iau toate măsurile de ordine în localul secției de votare și în jurul acestuia;</a:t>
            </a:r>
          </a:p>
          <a:p>
            <a:pPr marL="0" marR="0" lvl="0" indent="0" algn="just" rtl="0">
              <a:spcBef>
                <a:spcPts val="0"/>
              </a:spcBef>
              <a:spcAft>
                <a:spcPts val="0"/>
              </a:spcAft>
              <a:buNone/>
            </a:pPr>
            <a:endParaRPr sz="1400" dirty="0"/>
          </a:p>
          <a:p>
            <a:pPr marL="0" marR="0" lvl="0" indent="0" algn="just" rtl="0">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e)</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numără voturile și consemnează </a:t>
            </a:r>
            <a:r>
              <a:rPr lang="ro-RO" sz="1400" b="0" i="0" u="none" strike="noStrike" cap="none" dirty="0">
                <a:solidFill>
                  <a:srgbClr val="192D3A"/>
                </a:solidFill>
                <a:latin typeface="Times New Roman"/>
                <a:ea typeface="Times New Roman"/>
                <a:cs typeface="Times New Roman"/>
                <a:sym typeface="Times New Roman"/>
              </a:rPr>
              <a:t>rezultatele votării;</a:t>
            </a:r>
          </a:p>
          <a:p>
            <a:pPr marL="0" marR="0" lvl="0" indent="0" algn="just" rtl="0">
              <a:spcBef>
                <a:spcPts val="0"/>
              </a:spcBef>
              <a:spcAft>
                <a:spcPts val="0"/>
              </a:spcAft>
              <a:buNone/>
            </a:pPr>
            <a:endParaRPr sz="1400" dirty="0"/>
          </a:p>
          <a:p>
            <a:pPr marL="0" marR="0" lvl="0" indent="0" algn="just" rtl="0">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f)</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rezolvă întâmpinările </a:t>
            </a:r>
            <a:r>
              <a:rPr lang="ro-RO" sz="1400" b="0" i="0" u="none" strike="noStrike" cap="none" dirty="0">
                <a:solidFill>
                  <a:srgbClr val="192D3A"/>
                </a:solidFill>
                <a:latin typeface="Times New Roman"/>
                <a:ea typeface="Times New Roman"/>
                <a:cs typeface="Times New Roman"/>
                <a:sym typeface="Times New Roman"/>
              </a:rPr>
              <a:t>referitoare la propria lor activitate</a:t>
            </a:r>
            <a:r>
              <a:rPr lang="ro-RO" sz="1400" b="0" i="0" u="none" strike="noStrike" cap="none" dirty="0">
                <a:solidFill>
                  <a:srgbClr val="124163"/>
                </a:solidFill>
                <a:latin typeface="Times New Roman"/>
                <a:ea typeface="Times New Roman"/>
                <a:cs typeface="Times New Roman"/>
                <a:sym typeface="Times New Roman"/>
              </a:rPr>
              <a:t>;</a:t>
            </a:r>
            <a:endParaRPr sz="1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0"/>
          <p:cNvSpPr txBox="1"/>
          <p:nvPr/>
        </p:nvSpPr>
        <p:spPr>
          <a:xfrm>
            <a:off x="123132" y="1663864"/>
            <a:ext cx="8626077" cy="5201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dirty="0">
                <a:solidFill>
                  <a:srgbClr val="192D3A"/>
                </a:solidFill>
                <a:latin typeface="Calibri"/>
                <a:ea typeface="Calibri"/>
                <a:cs typeface="Calibri"/>
                <a:sym typeface="Calibri"/>
              </a:rPr>
              <a:t>	</a:t>
            </a:r>
            <a:r>
              <a:rPr lang="ro-RO" sz="1600" dirty="0">
                <a:solidFill>
                  <a:srgbClr val="192D3A"/>
                </a:solidFill>
                <a:latin typeface="Times New Roman"/>
                <a:ea typeface="Times New Roman"/>
                <a:cs typeface="Times New Roman"/>
                <a:sym typeface="Times New Roman"/>
              </a:rPr>
              <a:t>După ce vă asigurați că a început înregistrarea audio-video, trebuie să:</a:t>
            </a:r>
            <a:endParaRPr lang="ro-RO" sz="1600" dirty="0"/>
          </a:p>
          <a:p>
            <a:pPr marL="0" marR="0" lvl="0" indent="0" algn="l" rtl="0">
              <a:spcBef>
                <a:spcPts val="0"/>
              </a:spcBef>
              <a:spcAft>
                <a:spcPts val="0"/>
              </a:spcAft>
              <a:buNone/>
            </a:pPr>
            <a:endParaRPr lang="ro-RO" sz="1600" dirty="0">
              <a:solidFill>
                <a:srgbClr val="192D3A"/>
              </a:solidFill>
              <a:latin typeface="Times New Roman"/>
              <a:ea typeface="Times New Roman"/>
              <a:cs typeface="Times New Roman"/>
              <a:sym typeface="Times New Roman"/>
            </a:endParaRPr>
          </a:p>
          <a:p>
            <a:pPr marL="457200" marR="0" lvl="0" indent="-457200" algn="just" rtl="0">
              <a:spcBef>
                <a:spcPts val="0"/>
              </a:spcBef>
              <a:spcAft>
                <a:spcPts val="0"/>
              </a:spcAft>
              <a:buClr>
                <a:srgbClr val="192D3A"/>
              </a:buClr>
              <a:buSzPts val="2000"/>
              <a:buFont typeface="Times New Roman"/>
              <a:buAutoNum type="arabicPeriod"/>
            </a:pPr>
            <a:r>
              <a:rPr lang="ro-RO" sz="1600" b="1" dirty="0">
                <a:solidFill>
                  <a:srgbClr val="192D3A"/>
                </a:solidFill>
                <a:latin typeface="Times New Roman"/>
                <a:ea typeface="Times New Roman"/>
                <a:cs typeface="Times New Roman"/>
                <a:sym typeface="Times New Roman"/>
              </a:rPr>
              <a:t>verificați</a:t>
            </a:r>
            <a:r>
              <a:rPr lang="ro-RO" sz="1600" dirty="0">
                <a:solidFill>
                  <a:srgbClr val="192D3A"/>
                </a:solidFill>
                <a:latin typeface="Times New Roman"/>
                <a:ea typeface="Times New Roman"/>
                <a:cs typeface="Times New Roman"/>
                <a:sym typeface="Times New Roman"/>
              </a:rPr>
              <a:t> starea sigiliilor de pe urnele de votare;</a:t>
            </a:r>
            <a:endParaRPr lang="ro-RO" sz="1600" dirty="0"/>
          </a:p>
          <a:p>
            <a:pPr marL="457200" marR="0" lvl="0" indent="-457200" algn="just" rtl="0">
              <a:spcBef>
                <a:spcPts val="0"/>
              </a:spcBef>
              <a:spcAft>
                <a:spcPts val="0"/>
              </a:spcAft>
              <a:buClr>
                <a:srgbClr val="192D3A"/>
              </a:buClr>
              <a:buSzPts val="2000"/>
              <a:buFont typeface="Times New Roman"/>
              <a:buAutoNum type="arabicPeriod"/>
            </a:pPr>
            <a:r>
              <a:rPr lang="ro-RO" sz="1600" b="1" dirty="0">
                <a:solidFill>
                  <a:srgbClr val="192D3A"/>
                </a:solidFill>
                <a:latin typeface="Times New Roman"/>
                <a:ea typeface="Times New Roman"/>
                <a:cs typeface="Times New Roman"/>
                <a:sym typeface="Times New Roman"/>
              </a:rPr>
              <a:t>sigilați</a:t>
            </a:r>
            <a:r>
              <a:rPr lang="ro-RO" sz="1600" dirty="0">
                <a:solidFill>
                  <a:srgbClr val="192D3A"/>
                </a:solidFill>
                <a:latin typeface="Times New Roman"/>
                <a:ea typeface="Times New Roman"/>
                <a:cs typeface="Times New Roman"/>
                <a:sym typeface="Times New Roman"/>
              </a:rPr>
              <a:t> fanta urnelor de votare; </a:t>
            </a:r>
            <a:endParaRPr lang="ro-RO" sz="1600" dirty="0"/>
          </a:p>
          <a:p>
            <a:pPr marL="457200" marR="0" lvl="0" indent="-457200" algn="just" rtl="0">
              <a:spcBef>
                <a:spcPts val="0"/>
              </a:spcBef>
              <a:spcAft>
                <a:spcPts val="0"/>
              </a:spcAft>
              <a:buClr>
                <a:srgbClr val="192D3A"/>
              </a:buClr>
              <a:buSzPts val="2000"/>
              <a:buFont typeface="Times New Roman"/>
              <a:buAutoNum type="arabicPeriod"/>
            </a:pPr>
            <a:r>
              <a:rPr lang="ro-RO" sz="1600" b="1" dirty="0">
                <a:solidFill>
                  <a:srgbClr val="192D3A"/>
                </a:solidFill>
                <a:latin typeface="Times New Roman"/>
                <a:ea typeface="Times New Roman"/>
                <a:cs typeface="Times New Roman"/>
                <a:sym typeface="Times New Roman"/>
              </a:rPr>
              <a:t>introduceți</a:t>
            </a:r>
            <a:r>
              <a:rPr lang="ro-RO" sz="1600" dirty="0">
                <a:solidFill>
                  <a:srgbClr val="192D3A"/>
                </a:solidFill>
                <a:latin typeface="Times New Roman"/>
                <a:ea typeface="Times New Roman"/>
                <a:cs typeface="Times New Roman"/>
                <a:sym typeface="Times New Roman"/>
              </a:rPr>
              <a:t> ștampilele cu mențiunea "VOTAT" în plicul care se sigilează prin aplicarea ștampilei de control a secției de votare.</a:t>
            </a:r>
          </a:p>
          <a:p>
            <a:pPr marR="0" lvl="0" algn="just" rtl="0">
              <a:spcBef>
                <a:spcPts val="0"/>
              </a:spcBef>
              <a:spcAft>
                <a:spcPts val="0"/>
              </a:spcAft>
              <a:buClr>
                <a:srgbClr val="192D3A"/>
              </a:buClr>
              <a:buSzPts val="2000"/>
            </a:pPr>
            <a:endParaRPr lang="ro-RO" dirty="0"/>
          </a:p>
          <a:p>
            <a:pPr marL="0" marR="0" lvl="0" indent="0" algn="just" rtl="0">
              <a:spcBef>
                <a:spcPts val="0"/>
              </a:spcBef>
              <a:spcAft>
                <a:spcPts val="0"/>
              </a:spcAft>
              <a:buNone/>
            </a:pPr>
            <a:r>
              <a:rPr lang="ro-RO" sz="2000" dirty="0">
                <a:solidFill>
                  <a:srgbClr val="192D3A"/>
                </a:solidFill>
                <a:latin typeface="Times New Roman"/>
                <a:ea typeface="Times New Roman"/>
                <a:cs typeface="Times New Roman"/>
                <a:sym typeface="Times New Roman"/>
              </a:rPr>
              <a:t> </a:t>
            </a:r>
            <a:r>
              <a:rPr lang="ro-RO" sz="2000" b="1" u="sng" dirty="0">
                <a:solidFill>
                  <a:srgbClr val="192D3A"/>
                </a:solidFill>
                <a:latin typeface="Times New Roman"/>
                <a:ea typeface="Times New Roman"/>
                <a:cs typeface="Times New Roman"/>
                <a:sym typeface="Times New Roman"/>
              </a:rPr>
              <a:t>Dispariția uneia sau a mai multor ștampile se consemnează în </a:t>
            </a:r>
            <a:r>
              <a:rPr lang="ro-RO" sz="2000" b="1" i="1" u="sng" dirty="0">
                <a:solidFill>
                  <a:srgbClr val="192D3A"/>
                </a:solidFill>
                <a:latin typeface="Times New Roman"/>
                <a:ea typeface="Times New Roman"/>
                <a:cs typeface="Times New Roman"/>
                <a:sym typeface="Times New Roman"/>
              </a:rPr>
              <a:t>procesul-verbal de consemnare a rezultatelor votării, la punctul l.</a:t>
            </a:r>
          </a:p>
          <a:p>
            <a:pPr marL="0" marR="0" lvl="0" indent="0" algn="just" rtl="0">
              <a:spcBef>
                <a:spcPts val="0"/>
              </a:spcBef>
              <a:spcAft>
                <a:spcPts val="0"/>
              </a:spcAft>
              <a:buNone/>
            </a:pPr>
            <a:endParaRPr lang="ro-RO" sz="2000" b="1" u="sng"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lang="ro-RO" sz="2000" u="sng"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lang="ro-RO" sz="20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lang="ro-RO" sz="20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ATENŢIE! </a:t>
            </a:r>
            <a:endParaRPr lang="ro-RO" sz="20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800" dirty="0" err="1">
                <a:solidFill>
                  <a:srgbClr val="192D3A"/>
                </a:solidFill>
                <a:latin typeface="Times New Roman"/>
                <a:ea typeface="Times New Roman"/>
                <a:cs typeface="Times New Roman"/>
                <a:sym typeface="Times New Roman"/>
              </a:rPr>
              <a:t>Sigilaţi</a:t>
            </a:r>
            <a:r>
              <a:rPr lang="ro-RO" sz="1800" dirty="0">
                <a:solidFill>
                  <a:srgbClr val="192D3A"/>
                </a:solidFill>
                <a:latin typeface="Times New Roman"/>
                <a:ea typeface="Times New Roman"/>
                <a:cs typeface="Times New Roman"/>
                <a:sym typeface="Times New Roman"/>
              </a:rPr>
              <a:t> plicul numai după ce </a:t>
            </a:r>
            <a:r>
              <a:rPr lang="ro-RO" sz="1800" dirty="0" err="1">
                <a:solidFill>
                  <a:srgbClr val="192D3A"/>
                </a:solidFill>
                <a:latin typeface="Times New Roman"/>
                <a:ea typeface="Times New Roman"/>
                <a:cs typeface="Times New Roman"/>
                <a:sym typeface="Times New Roman"/>
              </a:rPr>
              <a:t>aţi</a:t>
            </a:r>
            <a:r>
              <a:rPr lang="ro-RO" sz="1800" dirty="0">
                <a:solidFill>
                  <a:srgbClr val="192D3A"/>
                </a:solidFill>
                <a:latin typeface="Times New Roman"/>
                <a:ea typeface="Times New Roman"/>
                <a:cs typeface="Times New Roman"/>
                <a:sym typeface="Times New Roman"/>
              </a:rPr>
              <a:t> introdus toate </a:t>
            </a:r>
            <a:r>
              <a:rPr lang="ro-RO" sz="1800" dirty="0" err="1">
                <a:solidFill>
                  <a:srgbClr val="192D3A"/>
                </a:solidFill>
                <a:latin typeface="Times New Roman"/>
                <a:ea typeface="Times New Roman"/>
                <a:cs typeface="Times New Roman"/>
                <a:sym typeface="Times New Roman"/>
              </a:rPr>
              <a:t>ştampilele</a:t>
            </a:r>
            <a:r>
              <a:rPr lang="ro-RO" sz="1800" dirty="0">
                <a:solidFill>
                  <a:srgbClr val="192D3A"/>
                </a:solidFill>
                <a:latin typeface="Times New Roman"/>
                <a:ea typeface="Times New Roman"/>
                <a:cs typeface="Times New Roman"/>
                <a:sym typeface="Times New Roman"/>
              </a:rPr>
              <a:t> cu </a:t>
            </a:r>
            <a:r>
              <a:rPr lang="ro-RO" sz="1800" dirty="0" err="1">
                <a:solidFill>
                  <a:srgbClr val="192D3A"/>
                </a:solidFill>
                <a:latin typeface="Times New Roman"/>
                <a:ea typeface="Times New Roman"/>
                <a:cs typeface="Times New Roman"/>
                <a:sym typeface="Times New Roman"/>
              </a:rPr>
              <a:t>menţiunea</a:t>
            </a:r>
            <a:r>
              <a:rPr lang="ro-RO" sz="1800" dirty="0">
                <a:solidFill>
                  <a:srgbClr val="192D3A"/>
                </a:solidFill>
                <a:latin typeface="Times New Roman"/>
                <a:ea typeface="Times New Roman"/>
                <a:cs typeface="Times New Roman"/>
                <a:sym typeface="Times New Roman"/>
              </a:rPr>
              <a:t> „VOTAT”.</a:t>
            </a:r>
          </a:p>
          <a:p>
            <a:pPr marL="0" marR="0" lvl="0" indent="0" algn="just" rtl="0">
              <a:spcBef>
                <a:spcPts val="0"/>
              </a:spcBef>
              <a:spcAft>
                <a:spcPts val="0"/>
              </a:spcAft>
              <a:buNone/>
            </a:pPr>
            <a:r>
              <a:rPr lang="ro-RO" sz="1800" dirty="0" err="1">
                <a:solidFill>
                  <a:srgbClr val="192D3A"/>
                </a:solidFill>
                <a:latin typeface="Times New Roman"/>
                <a:ea typeface="Times New Roman"/>
                <a:cs typeface="Times New Roman"/>
                <a:sym typeface="Times New Roman"/>
              </a:rPr>
              <a:t>Luaţi</a:t>
            </a:r>
            <a:r>
              <a:rPr lang="ro-RO" sz="1800" dirty="0">
                <a:solidFill>
                  <a:srgbClr val="192D3A"/>
                </a:solidFill>
                <a:latin typeface="Times New Roman"/>
                <a:ea typeface="Times New Roman"/>
                <a:cs typeface="Times New Roman"/>
                <a:sym typeface="Times New Roman"/>
              </a:rPr>
              <a:t> măsurile necesare ca această operațiune să fie înregistrată cât mai clar de camera video a tabletei.</a:t>
            </a:r>
          </a:p>
          <a:p>
            <a:pPr marL="0" marR="0" lvl="0" indent="0" algn="just" rtl="0">
              <a:spcBef>
                <a:spcPts val="0"/>
              </a:spcBef>
              <a:spcAft>
                <a:spcPts val="0"/>
              </a:spcAft>
              <a:buNone/>
            </a:pPr>
            <a:r>
              <a:rPr lang="ro-RO" sz="1800" dirty="0">
                <a:solidFill>
                  <a:srgbClr val="192D3A"/>
                </a:solidFill>
                <a:latin typeface="Times New Roman"/>
                <a:ea typeface="Times New Roman"/>
                <a:cs typeface="Times New Roman"/>
                <a:sym typeface="Times New Roman"/>
              </a:rPr>
              <a:t> </a:t>
            </a:r>
          </a:p>
        </p:txBody>
      </p:sp>
      <p:sp>
        <p:nvSpPr>
          <p:cNvPr id="473" name="Google Shape;473;p50"/>
          <p:cNvSpPr/>
          <p:nvPr/>
        </p:nvSpPr>
        <p:spPr>
          <a:xfrm>
            <a:off x="504801" y="371852"/>
            <a:ext cx="8244408" cy="11849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a:solidFill>
                  <a:srgbClr val="192D3A"/>
                </a:solidFill>
                <a:latin typeface="Times New Roman"/>
                <a:ea typeface="Times New Roman"/>
                <a:cs typeface="Times New Roman"/>
                <a:sym typeface="Times New Roman"/>
              </a:rPr>
              <a:t>OPERAȚIUNI EFECTUATE DUPĂ ÎNCHEIEREA VOTĂRII</a:t>
            </a:r>
            <a:endParaRPr/>
          </a:p>
          <a:p>
            <a:pPr marL="0" marR="0" lvl="0" indent="0" algn="ctr" rtl="0">
              <a:spcBef>
                <a:spcPts val="0"/>
              </a:spcBef>
              <a:spcAft>
                <a:spcPts val="0"/>
              </a:spcAft>
              <a:buNone/>
            </a:pPr>
            <a:r>
              <a:rPr lang="ro-RO" sz="2000" b="1">
                <a:solidFill>
                  <a:srgbClr val="192D3A"/>
                </a:solidFill>
                <a:latin typeface="Times New Roman"/>
                <a:ea typeface="Times New Roman"/>
                <a:cs typeface="Times New Roman"/>
                <a:sym typeface="Times New Roman"/>
              </a:rPr>
              <a:t>După ora 21:00</a:t>
            </a:r>
            <a:endParaRPr sz="2000" b="1">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a:solidFill>
                  <a:srgbClr val="192D3A"/>
                </a:solidFill>
                <a:latin typeface="Times New Roman"/>
                <a:ea typeface="Times New Roman"/>
                <a:cs typeface="Times New Roman"/>
                <a:sym typeface="Times New Roman"/>
              </a:rPr>
              <a:t>(art. 92 alin. (1) din Legea nr. 208/2015, cu modificările și completările ulterioare)</a:t>
            </a:r>
            <a:endParaRPr sz="120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200" b="1">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a:solidFill>
                <a:srgbClr val="192D3A"/>
              </a:solidFill>
              <a:latin typeface="Arial"/>
              <a:ea typeface="Arial"/>
              <a:cs typeface="Arial"/>
              <a:sym typeface="Arial"/>
            </a:endParaRPr>
          </a:p>
        </p:txBody>
      </p:sp>
      <p:pic>
        <p:nvPicPr>
          <p:cNvPr id="474" name="Google Shape;474;p50"/>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2" name="Picture 1">
            <a:extLst>
              <a:ext uri="{FF2B5EF4-FFF2-40B4-BE49-F238E27FC236}">
                <a16:creationId xmlns:a16="http://schemas.microsoft.com/office/drawing/2014/main" id="{7026988C-2ACC-4ADC-8012-35282D5EA2E0}"/>
              </a:ext>
            </a:extLst>
          </p:cNvPr>
          <p:cNvPicPr>
            <a:picLocks noChangeAspect="1"/>
          </p:cNvPicPr>
          <p:nvPr/>
        </p:nvPicPr>
        <p:blipFill>
          <a:blip r:embed="rId4"/>
          <a:stretch>
            <a:fillRect/>
          </a:stretch>
        </p:blipFill>
        <p:spPr>
          <a:xfrm>
            <a:off x="1041360" y="4301500"/>
            <a:ext cx="6789620" cy="778509"/>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1"/>
          <p:cNvSpPr txBox="1"/>
          <p:nvPr/>
        </p:nvSpPr>
        <p:spPr>
          <a:xfrm>
            <a:off x="307930" y="2418608"/>
            <a:ext cx="8441279" cy="23698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4. anulați</a:t>
            </a:r>
            <a:r>
              <a:rPr lang="ro-RO" sz="2000" dirty="0">
                <a:solidFill>
                  <a:srgbClr val="192D3A"/>
                </a:solidFill>
                <a:latin typeface="Times New Roman"/>
                <a:ea typeface="Times New Roman"/>
                <a:cs typeface="Times New Roman"/>
                <a:sym typeface="Times New Roman"/>
              </a:rPr>
              <a:t> buletinele de vot rămase neîntrebuințate;</a:t>
            </a:r>
          </a:p>
          <a:p>
            <a:pPr marL="0" marR="0" lvl="0" indent="0" algn="just" rtl="0">
              <a:spcBef>
                <a:spcPts val="0"/>
              </a:spcBef>
              <a:spcAft>
                <a:spcPts val="0"/>
              </a:spcAft>
              <a:buNone/>
            </a:pPr>
            <a:endParaRPr dirty="0"/>
          </a:p>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5. consemnați</a:t>
            </a:r>
            <a:r>
              <a:rPr lang="ro-RO" sz="2000" dirty="0">
                <a:solidFill>
                  <a:srgbClr val="192D3A"/>
                </a:solidFill>
                <a:latin typeface="Times New Roman"/>
                <a:ea typeface="Times New Roman"/>
                <a:cs typeface="Times New Roman"/>
                <a:sym typeface="Times New Roman"/>
              </a:rPr>
              <a:t> distinct, în procesele-verbale pentru Senat, respectiv pentru Camera Deputaților, numărul buletinelor de vot anulate; </a:t>
            </a:r>
          </a:p>
          <a:p>
            <a:pPr marL="0" marR="0" lvl="0" indent="0" algn="just" rtl="0">
              <a:spcBef>
                <a:spcPts val="0"/>
              </a:spcBef>
              <a:spcAft>
                <a:spcPts val="0"/>
              </a:spcAft>
              <a:buNone/>
            </a:pPr>
            <a:endParaRPr dirty="0"/>
          </a:p>
          <a:p>
            <a:pPr marL="0" marR="0" lvl="0" indent="0" algn="just" rtl="0">
              <a:spcBef>
                <a:spcPts val="0"/>
              </a:spcBef>
              <a:spcAft>
                <a:spcPts val="0"/>
              </a:spcAft>
              <a:buNone/>
            </a:pPr>
            <a:r>
              <a:rPr lang="ro-RO" sz="2000" dirty="0">
                <a:solidFill>
                  <a:srgbClr val="192D3A"/>
                </a:solidFill>
                <a:latin typeface="Times New Roman"/>
                <a:ea typeface="Times New Roman"/>
                <a:cs typeface="Times New Roman"/>
                <a:sym typeface="Times New Roman"/>
              </a:rPr>
              <a:t>	</a:t>
            </a:r>
            <a:r>
              <a:rPr lang="ro-RO" sz="2000" u="sng" dirty="0">
                <a:solidFill>
                  <a:srgbClr val="192D3A"/>
                </a:solidFill>
                <a:latin typeface="Times New Roman"/>
                <a:ea typeface="Times New Roman"/>
                <a:cs typeface="Times New Roman"/>
                <a:sym typeface="Times New Roman"/>
              </a:rPr>
              <a:t>În cazul în care există pachete intacte cu buletine de vot, mențiunea "ANULAT" se înscrie o singură dată pe pachetul respectiv </a:t>
            </a:r>
            <a:r>
              <a:rPr lang="ro-RO" sz="2000" u="sng" dirty="0" err="1">
                <a:solidFill>
                  <a:srgbClr val="192D3A"/>
                </a:solidFill>
                <a:latin typeface="Times New Roman"/>
                <a:ea typeface="Times New Roman"/>
                <a:cs typeface="Times New Roman"/>
                <a:sym typeface="Times New Roman"/>
              </a:rPr>
              <a:t>şi</a:t>
            </a:r>
            <a:r>
              <a:rPr lang="ro-RO" sz="2000" u="sng" dirty="0">
                <a:solidFill>
                  <a:srgbClr val="192D3A"/>
                </a:solidFill>
                <a:latin typeface="Times New Roman"/>
                <a:ea typeface="Times New Roman"/>
                <a:cs typeface="Times New Roman"/>
                <a:sym typeface="Times New Roman"/>
              </a:rPr>
              <a:t> se aplică o singură dată </a:t>
            </a:r>
            <a:r>
              <a:rPr lang="ro-RO" sz="2000" u="sng" dirty="0" err="1">
                <a:solidFill>
                  <a:srgbClr val="192D3A"/>
                </a:solidFill>
                <a:latin typeface="Times New Roman"/>
                <a:ea typeface="Times New Roman"/>
                <a:cs typeface="Times New Roman"/>
                <a:sym typeface="Times New Roman"/>
              </a:rPr>
              <a:t>ştampila</a:t>
            </a:r>
            <a:r>
              <a:rPr lang="ro-RO" sz="2000" u="sng" dirty="0">
                <a:solidFill>
                  <a:srgbClr val="192D3A"/>
                </a:solidFill>
                <a:latin typeface="Times New Roman"/>
                <a:ea typeface="Times New Roman"/>
                <a:cs typeface="Times New Roman"/>
                <a:sym typeface="Times New Roman"/>
              </a:rPr>
              <a:t> de control.</a:t>
            </a:r>
            <a:endParaRPr dirty="0"/>
          </a:p>
        </p:txBody>
      </p:sp>
      <p:sp>
        <p:nvSpPr>
          <p:cNvPr id="480" name="Google Shape;480;p51"/>
          <p:cNvSpPr/>
          <p:nvPr/>
        </p:nvSpPr>
        <p:spPr>
          <a:xfrm>
            <a:off x="504801" y="548680"/>
            <a:ext cx="8244408" cy="10002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 Operațiuni efectuate după încheierea votării</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După ora 21:00</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92 alin. (2) din Legea nr. 208/2015, cu modificările și completările ulterioare)</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481" name="Google Shape;481;p51"/>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1"/>
          <p:cNvSpPr txBox="1"/>
          <p:nvPr/>
        </p:nvSpPr>
        <p:spPr>
          <a:xfrm>
            <a:off x="307930" y="2097634"/>
            <a:ext cx="8441279" cy="31700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6. numărați toți alegătorii</a:t>
            </a:r>
            <a:r>
              <a:rPr lang="ro-RO" sz="2000" dirty="0">
                <a:solidFill>
                  <a:srgbClr val="192D3A"/>
                </a:solidFill>
                <a:latin typeface="Times New Roman"/>
                <a:ea typeface="Times New Roman"/>
                <a:cs typeface="Times New Roman"/>
                <a:sym typeface="Times New Roman"/>
              </a:rPr>
              <a:t> din listele electorale permanente și suplimentare </a:t>
            </a:r>
            <a:r>
              <a:rPr lang="ro-RO" sz="2000" b="1" u="sng" dirty="0">
                <a:solidFill>
                  <a:srgbClr val="192D3A"/>
                </a:solidFill>
                <a:latin typeface="Times New Roman"/>
                <a:ea typeface="Times New Roman"/>
                <a:cs typeface="Times New Roman"/>
                <a:sym typeface="Times New Roman"/>
              </a:rPr>
              <a:t>care au participat la vot</a:t>
            </a:r>
            <a:r>
              <a:rPr lang="ro-RO" sz="2000" dirty="0">
                <a:solidFill>
                  <a:srgbClr val="192D3A"/>
                </a:solidFill>
                <a:latin typeface="Times New Roman"/>
                <a:ea typeface="Times New Roman"/>
                <a:cs typeface="Times New Roman"/>
                <a:sym typeface="Times New Roman"/>
              </a:rPr>
              <a:t> </a:t>
            </a:r>
            <a:r>
              <a:rPr lang="ro-RO" sz="2000" b="1" dirty="0">
                <a:solidFill>
                  <a:srgbClr val="192D3A"/>
                </a:solidFill>
                <a:latin typeface="Times New Roman"/>
                <a:ea typeface="Times New Roman"/>
                <a:cs typeface="Times New Roman"/>
                <a:sym typeface="Times New Roman"/>
              </a:rPr>
              <a:t>și consemnați numărul </a:t>
            </a:r>
            <a:r>
              <a:rPr lang="ro-RO" sz="2000" dirty="0">
                <a:solidFill>
                  <a:srgbClr val="192D3A"/>
                </a:solidFill>
                <a:latin typeface="Times New Roman"/>
                <a:ea typeface="Times New Roman"/>
                <a:cs typeface="Times New Roman"/>
                <a:sym typeface="Times New Roman"/>
              </a:rPr>
              <a:t>lor în rubricile corespunzătoare din procesele-verbale (la punctele b1, b2 și b3).</a:t>
            </a:r>
            <a:endParaRPr sz="2000" b="1" dirty="0">
              <a:solidFill>
                <a:schemeClr val="dk1"/>
              </a:solidFill>
              <a:latin typeface="Calibri"/>
              <a:ea typeface="Calibri"/>
              <a:cs typeface="Calibri"/>
              <a:sym typeface="Calibri"/>
            </a:endParaRPr>
          </a:p>
          <a:p>
            <a:pPr marL="342900" marR="0" lvl="0" indent="-215900" algn="just" rtl="0">
              <a:spcBef>
                <a:spcPts val="0"/>
              </a:spcBef>
              <a:spcAft>
                <a:spcPts val="0"/>
              </a:spcAft>
              <a:buClr>
                <a:schemeClr val="dk1"/>
              </a:buClr>
              <a:buSzPts val="2000"/>
              <a:buFont typeface="Arial"/>
              <a:buNone/>
            </a:pPr>
            <a:endParaRPr lang="ro-RO" sz="2000" dirty="0">
              <a:solidFill>
                <a:srgbClr val="192D3A"/>
              </a:solidFill>
              <a:latin typeface="Times New Roman"/>
              <a:ea typeface="Times New Roman"/>
              <a:cs typeface="Times New Roman"/>
              <a:sym typeface="Times New Roman"/>
            </a:endParaRPr>
          </a:p>
          <a:p>
            <a:pPr marL="342900" marR="0" lvl="0" indent="-215900" algn="just" rtl="0">
              <a:spcBef>
                <a:spcPts val="0"/>
              </a:spcBef>
              <a:spcAft>
                <a:spcPts val="0"/>
              </a:spcAft>
              <a:buClr>
                <a:schemeClr val="dk1"/>
              </a:buClr>
              <a:buSzPts val="2000"/>
              <a:buFont typeface="Arial"/>
              <a:buNone/>
            </a:pPr>
            <a:endParaRPr lang="ro-RO" sz="2000" dirty="0">
              <a:solidFill>
                <a:srgbClr val="192D3A"/>
              </a:solidFill>
              <a:latin typeface="Times New Roman"/>
              <a:ea typeface="Times New Roman"/>
              <a:cs typeface="Times New Roman"/>
              <a:sym typeface="Times New Roman"/>
            </a:endParaRPr>
          </a:p>
          <a:p>
            <a:pPr marL="342900" marR="0" lvl="0" indent="-215900" algn="just" rtl="0">
              <a:spcBef>
                <a:spcPts val="0"/>
              </a:spcBef>
              <a:spcAft>
                <a:spcPts val="0"/>
              </a:spcAft>
              <a:buClr>
                <a:schemeClr val="dk1"/>
              </a:buClr>
              <a:buSzPts val="2000"/>
              <a:buFont typeface="Arial"/>
              <a:buNone/>
            </a:pPr>
            <a:endParaRPr lang="ro-RO" sz="2000" dirty="0">
              <a:solidFill>
                <a:srgbClr val="192D3A"/>
              </a:solidFill>
              <a:latin typeface="Times New Roman"/>
              <a:ea typeface="Times New Roman"/>
              <a:cs typeface="Times New Roman"/>
              <a:sym typeface="Times New Roman"/>
            </a:endParaRPr>
          </a:p>
          <a:p>
            <a:pPr marL="342900" marR="0" lvl="0" indent="-215900" algn="just" rtl="0">
              <a:spcBef>
                <a:spcPts val="0"/>
              </a:spcBef>
              <a:spcAft>
                <a:spcPts val="0"/>
              </a:spcAft>
              <a:buClr>
                <a:schemeClr val="dk1"/>
              </a:buClr>
              <a:buSzPts val="2000"/>
              <a:buFont typeface="Arial"/>
              <a:buNone/>
            </a:pPr>
            <a:endParaRPr lang="ro-RO" sz="2000" dirty="0">
              <a:solidFill>
                <a:srgbClr val="192D3A"/>
              </a:solidFill>
              <a:latin typeface="Times New Roman"/>
              <a:ea typeface="Times New Roman"/>
              <a:cs typeface="Times New Roman"/>
              <a:sym typeface="Times New Roman"/>
            </a:endParaRPr>
          </a:p>
          <a:p>
            <a:pPr marL="342900" marR="0" lvl="0" indent="-215900" algn="just" rtl="0">
              <a:spcBef>
                <a:spcPts val="0"/>
              </a:spcBef>
              <a:spcAft>
                <a:spcPts val="0"/>
              </a:spcAft>
              <a:buClr>
                <a:schemeClr val="dk1"/>
              </a:buClr>
              <a:buSzPts val="2000"/>
              <a:buFont typeface="Arial"/>
              <a:buNone/>
            </a:pPr>
            <a:endParaRPr lang="ro-RO" sz="2000" dirty="0">
              <a:solidFill>
                <a:srgbClr val="192D3A"/>
              </a:solidFill>
              <a:latin typeface="Times New Roman"/>
              <a:ea typeface="Times New Roman"/>
              <a:cs typeface="Times New Roman"/>
              <a:sym typeface="Times New Roman"/>
            </a:endParaRPr>
          </a:p>
          <a:p>
            <a:pPr marL="342900" indent="-215900" algn="just">
              <a:buClr>
                <a:schemeClr val="dk1"/>
              </a:buClr>
              <a:buSzPts val="2000"/>
            </a:pPr>
            <a:endParaRPr lang="ro-RO" sz="20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7</a:t>
            </a:r>
            <a:r>
              <a:rPr lang="ro-RO" sz="2000" dirty="0">
                <a:solidFill>
                  <a:srgbClr val="192D3A"/>
                </a:solidFill>
                <a:latin typeface="Times New Roman"/>
                <a:ea typeface="Times New Roman"/>
                <a:cs typeface="Times New Roman"/>
                <a:sym typeface="Times New Roman"/>
              </a:rPr>
              <a:t>. </a:t>
            </a:r>
            <a:r>
              <a:rPr lang="ro-RO" sz="2000" b="1" dirty="0">
                <a:solidFill>
                  <a:srgbClr val="192D3A"/>
                </a:solidFill>
                <a:latin typeface="Times New Roman"/>
                <a:ea typeface="Times New Roman"/>
                <a:cs typeface="Times New Roman"/>
                <a:sym typeface="Times New Roman"/>
              </a:rPr>
              <a:t>asigurați îndosarierea </a:t>
            </a:r>
            <a:r>
              <a:rPr lang="ro-RO" sz="2000" dirty="0">
                <a:solidFill>
                  <a:srgbClr val="192D3A"/>
                </a:solidFill>
                <a:latin typeface="Times New Roman"/>
                <a:ea typeface="Times New Roman"/>
                <a:cs typeface="Times New Roman"/>
                <a:sym typeface="Times New Roman"/>
              </a:rPr>
              <a:t>listelor electorale.</a:t>
            </a:r>
            <a:endParaRPr dirty="0"/>
          </a:p>
        </p:txBody>
      </p:sp>
      <p:sp>
        <p:nvSpPr>
          <p:cNvPr id="480" name="Google Shape;480;p51"/>
          <p:cNvSpPr/>
          <p:nvPr/>
        </p:nvSpPr>
        <p:spPr>
          <a:xfrm>
            <a:off x="504801" y="548680"/>
            <a:ext cx="8244408" cy="10002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 Operațiuni efectuate după încheierea votării</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După ora 21:00</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92 alin. (3) din Legea nr. 208/2015, cu modificările și completările ulterioare)</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481" name="Google Shape;481;p51"/>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B76447DA-38EE-4D79-8B10-BB90A3CEF072}"/>
              </a:ext>
            </a:extLst>
          </p:cNvPr>
          <p:cNvPicPr>
            <a:picLocks noChangeAspect="1"/>
          </p:cNvPicPr>
          <p:nvPr/>
        </p:nvPicPr>
        <p:blipFill rotWithShape="1">
          <a:blip r:embed="rId4"/>
          <a:srcRect t="32809"/>
          <a:stretch/>
        </p:blipFill>
        <p:spPr>
          <a:xfrm>
            <a:off x="2035843" y="3429000"/>
            <a:ext cx="5182323" cy="1088132"/>
          </a:xfrm>
          <a:prstGeom prst="rect">
            <a:avLst/>
          </a:prstGeom>
        </p:spPr>
      </p:pic>
    </p:spTree>
    <p:extLst>
      <p:ext uri="{BB962C8B-B14F-4D97-AF65-F5344CB8AC3E}">
        <p14:creationId xmlns:p14="http://schemas.microsoft.com/office/powerpoint/2010/main" val="22377025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2"/>
          <p:cNvSpPr txBox="1"/>
          <p:nvPr/>
        </p:nvSpPr>
        <p:spPr>
          <a:xfrm>
            <a:off x="123132" y="1700808"/>
            <a:ext cx="8626077" cy="461660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IMPORTANT</a:t>
            </a:r>
            <a:endParaRPr dirty="0"/>
          </a:p>
          <a:p>
            <a:pPr marL="342900" marR="0" lvl="0" indent="-342900" algn="just" rtl="0">
              <a:spcBef>
                <a:spcPts val="0"/>
              </a:spcBef>
              <a:spcAft>
                <a:spcPts val="0"/>
              </a:spcAft>
              <a:buClr>
                <a:srgbClr val="192D3A"/>
              </a:buClr>
              <a:buSzPts val="2000"/>
              <a:buFont typeface="Arial"/>
              <a:buChar char="•"/>
            </a:pPr>
            <a:r>
              <a:rPr lang="ro-RO" sz="2000" dirty="0">
                <a:solidFill>
                  <a:srgbClr val="192D3A"/>
                </a:solidFill>
                <a:latin typeface="Times New Roman"/>
                <a:ea typeface="Times New Roman"/>
                <a:cs typeface="Times New Roman"/>
                <a:sym typeface="Times New Roman"/>
              </a:rPr>
              <a:t>pentru fiecare tip de alegere se adună numărul </a:t>
            </a:r>
            <a:r>
              <a:rPr lang="ro-RO" sz="2000" b="1" dirty="0">
                <a:solidFill>
                  <a:srgbClr val="192D3A"/>
                </a:solidFill>
                <a:latin typeface="Times New Roman"/>
                <a:ea typeface="Times New Roman"/>
                <a:cs typeface="Times New Roman"/>
                <a:sym typeface="Times New Roman"/>
              </a:rPr>
              <a:t>buletinelor de vot utilizate,</a:t>
            </a:r>
            <a:r>
              <a:rPr lang="ro-RO" sz="2000" dirty="0">
                <a:solidFill>
                  <a:srgbClr val="192D3A"/>
                </a:solidFill>
                <a:latin typeface="Times New Roman"/>
                <a:ea typeface="Times New Roman"/>
                <a:cs typeface="Times New Roman"/>
                <a:sym typeface="Times New Roman"/>
              </a:rPr>
              <a:t> așa cum rezultă din listele electorale, </a:t>
            </a:r>
            <a:r>
              <a:rPr lang="ro-RO" sz="2000" b="1" dirty="0">
                <a:solidFill>
                  <a:srgbClr val="192D3A"/>
                </a:solidFill>
                <a:latin typeface="Times New Roman"/>
                <a:ea typeface="Times New Roman"/>
                <a:cs typeface="Times New Roman"/>
                <a:sym typeface="Times New Roman"/>
              </a:rPr>
              <a:t>cu buletinele de vot neutilizate </a:t>
            </a:r>
            <a:r>
              <a:rPr lang="ro-RO" sz="2000" b="1" dirty="0" err="1">
                <a:solidFill>
                  <a:srgbClr val="192D3A"/>
                </a:solidFill>
                <a:latin typeface="Times New Roman"/>
                <a:ea typeface="Times New Roman"/>
                <a:cs typeface="Times New Roman"/>
                <a:sym typeface="Times New Roman"/>
              </a:rPr>
              <a:t>şi</a:t>
            </a:r>
            <a:r>
              <a:rPr lang="ro-RO" sz="2000" b="1" dirty="0">
                <a:solidFill>
                  <a:srgbClr val="192D3A"/>
                </a:solidFill>
                <a:latin typeface="Times New Roman"/>
                <a:ea typeface="Times New Roman"/>
                <a:cs typeface="Times New Roman"/>
                <a:sym typeface="Times New Roman"/>
              </a:rPr>
              <a:t> anulate</a:t>
            </a:r>
            <a:r>
              <a:rPr lang="ro-RO" sz="2000" dirty="0">
                <a:solidFill>
                  <a:srgbClr val="192D3A"/>
                </a:solidFill>
                <a:latin typeface="Times New Roman"/>
                <a:ea typeface="Times New Roman"/>
                <a:cs typeface="Times New Roman"/>
                <a:sym typeface="Times New Roman"/>
              </a:rPr>
              <a:t>. </a:t>
            </a:r>
          </a:p>
          <a:p>
            <a:pPr marR="0" lvl="0" algn="just" rtl="0">
              <a:spcBef>
                <a:spcPts val="0"/>
              </a:spcBef>
              <a:spcAft>
                <a:spcPts val="0"/>
              </a:spcAft>
              <a:buClr>
                <a:srgbClr val="192D3A"/>
              </a:buClr>
              <a:buSzPts val="2000"/>
            </a:pPr>
            <a:endParaRPr dirty="0"/>
          </a:p>
          <a:p>
            <a:pPr marL="342900" marR="0" lvl="0" indent="-342900" algn="just" rtl="0">
              <a:spcBef>
                <a:spcPts val="0"/>
              </a:spcBef>
              <a:spcAft>
                <a:spcPts val="0"/>
              </a:spcAft>
              <a:buClr>
                <a:srgbClr val="192D3A"/>
              </a:buClr>
              <a:buSzPts val="2000"/>
              <a:buFont typeface="Arial"/>
              <a:buChar char="•"/>
            </a:pPr>
            <a:r>
              <a:rPr lang="ro-RO" sz="2000" b="1" dirty="0">
                <a:solidFill>
                  <a:srgbClr val="192D3A"/>
                </a:solidFill>
                <a:latin typeface="Times New Roman"/>
                <a:ea typeface="Times New Roman"/>
                <a:cs typeface="Times New Roman"/>
                <a:sym typeface="Times New Roman"/>
              </a:rPr>
              <a:t>Suma</a:t>
            </a:r>
            <a:r>
              <a:rPr lang="ro-RO" sz="2000" dirty="0">
                <a:solidFill>
                  <a:srgbClr val="192D3A"/>
                </a:solidFill>
                <a:latin typeface="Times New Roman"/>
                <a:ea typeface="Times New Roman"/>
                <a:cs typeface="Times New Roman"/>
                <a:sym typeface="Times New Roman"/>
              </a:rPr>
              <a:t> acestora, care trebuie să corespundă cu numărul de buletine primite în cadrul </a:t>
            </a:r>
            <a:r>
              <a:rPr lang="ro-RO" sz="2000" dirty="0" err="1">
                <a:solidFill>
                  <a:srgbClr val="192D3A"/>
                </a:solidFill>
                <a:latin typeface="Times New Roman"/>
                <a:ea typeface="Times New Roman"/>
                <a:cs typeface="Times New Roman"/>
                <a:sym typeface="Times New Roman"/>
              </a:rPr>
              <a:t>secţiei</a:t>
            </a:r>
            <a:r>
              <a:rPr lang="ro-RO" sz="2000" dirty="0">
                <a:solidFill>
                  <a:srgbClr val="192D3A"/>
                </a:solidFill>
                <a:latin typeface="Times New Roman"/>
                <a:ea typeface="Times New Roman"/>
                <a:cs typeface="Times New Roman"/>
                <a:sym typeface="Times New Roman"/>
              </a:rPr>
              <a:t> de votare, </a:t>
            </a:r>
            <a:r>
              <a:rPr lang="ro-RO" sz="2000" b="1" dirty="0">
                <a:solidFill>
                  <a:srgbClr val="192D3A"/>
                </a:solidFill>
                <a:latin typeface="Times New Roman"/>
                <a:ea typeface="Times New Roman"/>
                <a:cs typeface="Times New Roman"/>
                <a:sym typeface="Times New Roman"/>
              </a:rPr>
              <a:t>se consemnează în procesul-verbal</a:t>
            </a:r>
            <a:r>
              <a:rPr lang="ro-RO" sz="2000" dirty="0">
                <a:solidFill>
                  <a:srgbClr val="192D3A"/>
                </a:solidFill>
                <a:latin typeface="Times New Roman"/>
                <a:ea typeface="Times New Roman"/>
                <a:cs typeface="Times New Roman"/>
                <a:sym typeface="Times New Roman"/>
              </a:rPr>
              <a:t>. </a:t>
            </a:r>
            <a:endParaRPr dirty="0"/>
          </a:p>
          <a:p>
            <a:pPr marL="0" marR="0" lvl="0" indent="0" algn="just" rtl="0">
              <a:spcBef>
                <a:spcPts val="0"/>
              </a:spcBef>
              <a:spcAft>
                <a:spcPts val="0"/>
              </a:spcAft>
              <a:buNone/>
            </a:pPr>
            <a:endParaRPr sz="20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dirty="0">
                <a:solidFill>
                  <a:srgbClr val="192D3A"/>
                </a:solidFill>
                <a:latin typeface="Times New Roman"/>
                <a:ea typeface="Times New Roman"/>
                <a:cs typeface="Times New Roman"/>
                <a:sym typeface="Times New Roman"/>
              </a:rPr>
              <a:t>	În cazul în care suma lor este alta decât numărul de buletine de vot primite, </a:t>
            </a:r>
            <a:r>
              <a:rPr lang="ro-RO" sz="2000" b="1" dirty="0">
                <a:solidFill>
                  <a:srgbClr val="192D3A"/>
                </a:solidFill>
                <a:latin typeface="Times New Roman"/>
                <a:ea typeface="Times New Roman"/>
                <a:cs typeface="Times New Roman"/>
                <a:sym typeface="Times New Roman"/>
              </a:rPr>
              <a:t>se precizează în procesul-verbal</a:t>
            </a:r>
            <a:r>
              <a:rPr lang="ro-RO" sz="2000" dirty="0">
                <a:solidFill>
                  <a:srgbClr val="192D3A"/>
                </a:solidFill>
                <a:latin typeface="Times New Roman"/>
                <a:ea typeface="Times New Roman"/>
                <a:cs typeface="Times New Roman"/>
                <a:sym typeface="Times New Roman"/>
              </a:rPr>
              <a:t> motivul pentru care apare eroarea, luându-se în considerare </a:t>
            </a:r>
            <a:r>
              <a:rPr lang="ro-RO" sz="2000" dirty="0" err="1">
                <a:solidFill>
                  <a:srgbClr val="192D3A"/>
                </a:solidFill>
                <a:latin typeface="Times New Roman"/>
                <a:ea typeface="Times New Roman"/>
                <a:cs typeface="Times New Roman"/>
                <a:sym typeface="Times New Roman"/>
              </a:rPr>
              <a:t>şi</a:t>
            </a:r>
            <a:r>
              <a:rPr lang="ro-RO" sz="2000" dirty="0">
                <a:solidFill>
                  <a:srgbClr val="192D3A"/>
                </a:solidFill>
                <a:latin typeface="Times New Roman"/>
                <a:ea typeface="Times New Roman"/>
                <a:cs typeface="Times New Roman"/>
                <a:sym typeface="Times New Roman"/>
              </a:rPr>
              <a:t> întâmpinările </a:t>
            </a:r>
            <a:r>
              <a:rPr lang="ro-RO" sz="2000" dirty="0" err="1">
                <a:solidFill>
                  <a:srgbClr val="192D3A"/>
                </a:solidFill>
                <a:latin typeface="Times New Roman"/>
                <a:ea typeface="Times New Roman"/>
                <a:cs typeface="Times New Roman"/>
                <a:sym typeface="Times New Roman"/>
              </a:rPr>
              <a:t>şi</a:t>
            </a:r>
            <a:r>
              <a:rPr lang="ro-RO" sz="2000" dirty="0">
                <a:solidFill>
                  <a:srgbClr val="192D3A"/>
                </a:solidFill>
                <a:latin typeface="Times New Roman"/>
                <a:ea typeface="Times New Roman"/>
                <a:cs typeface="Times New Roman"/>
                <a:sym typeface="Times New Roman"/>
              </a:rPr>
              <a:t> </a:t>
            </a:r>
            <a:r>
              <a:rPr lang="ro-RO" sz="2000" dirty="0" err="1">
                <a:solidFill>
                  <a:srgbClr val="192D3A"/>
                </a:solidFill>
                <a:latin typeface="Times New Roman"/>
                <a:ea typeface="Times New Roman"/>
                <a:cs typeface="Times New Roman"/>
                <a:sym typeface="Times New Roman"/>
              </a:rPr>
              <a:t>contestaţiile</a:t>
            </a:r>
            <a:r>
              <a:rPr lang="ro-RO" sz="2000" dirty="0">
                <a:solidFill>
                  <a:srgbClr val="192D3A"/>
                </a:solidFill>
                <a:latin typeface="Times New Roman"/>
                <a:ea typeface="Times New Roman"/>
                <a:cs typeface="Times New Roman"/>
                <a:sym typeface="Times New Roman"/>
              </a:rPr>
              <a:t> adresate biroului electoral al </a:t>
            </a:r>
            <a:r>
              <a:rPr lang="ro-RO" sz="2000" dirty="0" err="1">
                <a:solidFill>
                  <a:srgbClr val="192D3A"/>
                </a:solidFill>
                <a:latin typeface="Times New Roman"/>
                <a:ea typeface="Times New Roman"/>
                <a:cs typeface="Times New Roman"/>
                <a:sym typeface="Times New Roman"/>
              </a:rPr>
              <a:t>secţiei</a:t>
            </a:r>
            <a:r>
              <a:rPr lang="ro-RO" sz="2000" dirty="0">
                <a:solidFill>
                  <a:srgbClr val="192D3A"/>
                </a:solidFill>
                <a:latin typeface="Times New Roman"/>
                <a:ea typeface="Times New Roman"/>
                <a:cs typeface="Times New Roman"/>
                <a:sym typeface="Times New Roman"/>
              </a:rPr>
              <a:t> de votare.</a:t>
            </a:r>
            <a:endParaRPr dirty="0"/>
          </a:p>
          <a:p>
            <a:pPr marL="0" marR="0" lvl="0" indent="0" algn="just" rtl="0">
              <a:spcBef>
                <a:spcPts val="0"/>
              </a:spcBef>
              <a:spcAft>
                <a:spcPts val="0"/>
              </a:spcAft>
              <a:buNone/>
            </a:pPr>
            <a:r>
              <a:rPr lang="ro-RO" sz="2000" dirty="0">
                <a:solidFill>
                  <a:srgbClr val="192D3A"/>
                </a:solidFill>
                <a:latin typeface="Times New Roman"/>
                <a:ea typeface="Times New Roman"/>
                <a:cs typeface="Times New Roman"/>
                <a:sym typeface="Times New Roman"/>
              </a:rPr>
              <a:t>	În cazul în care suma nu se verifică, membrii biroului electoral al </a:t>
            </a:r>
            <a:r>
              <a:rPr lang="ro-RO" sz="2000" dirty="0" err="1">
                <a:solidFill>
                  <a:srgbClr val="192D3A"/>
                </a:solidFill>
                <a:latin typeface="Times New Roman"/>
                <a:ea typeface="Times New Roman"/>
                <a:cs typeface="Times New Roman"/>
                <a:sym typeface="Times New Roman"/>
              </a:rPr>
              <a:t>secţiei</a:t>
            </a:r>
            <a:r>
              <a:rPr lang="ro-RO" sz="2000" dirty="0">
                <a:solidFill>
                  <a:srgbClr val="192D3A"/>
                </a:solidFill>
                <a:latin typeface="Times New Roman"/>
                <a:ea typeface="Times New Roman"/>
                <a:cs typeface="Times New Roman"/>
                <a:sym typeface="Times New Roman"/>
              </a:rPr>
              <a:t> de votare pot avea opinii separate. Acestea se consemnează în procesul-verbal.</a:t>
            </a:r>
            <a:endParaRPr dirty="0"/>
          </a:p>
          <a:p>
            <a:pPr marL="0" marR="0" lvl="0" indent="0" algn="just" rtl="0">
              <a:spcBef>
                <a:spcPts val="0"/>
              </a:spcBef>
              <a:spcAft>
                <a:spcPts val="0"/>
              </a:spcAft>
              <a:buNone/>
            </a:pPr>
            <a:endParaRPr sz="2000" dirty="0">
              <a:solidFill>
                <a:srgbClr val="192D3A"/>
              </a:solidFill>
              <a:latin typeface="Times New Roman"/>
              <a:ea typeface="Times New Roman"/>
              <a:cs typeface="Times New Roman"/>
              <a:sym typeface="Times New Roman"/>
            </a:endParaRPr>
          </a:p>
        </p:txBody>
      </p:sp>
      <p:sp>
        <p:nvSpPr>
          <p:cNvPr id="487" name="Google Shape;487;p52"/>
          <p:cNvSpPr/>
          <p:nvPr/>
        </p:nvSpPr>
        <p:spPr>
          <a:xfrm>
            <a:off x="504801" y="548680"/>
            <a:ext cx="8244408"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Operațiuni efectuate după încheierea votării</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După ora 21:00</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100" i="1" dirty="0">
                <a:solidFill>
                  <a:srgbClr val="192D3A"/>
                </a:solidFill>
                <a:latin typeface="Times New Roman"/>
                <a:ea typeface="Times New Roman"/>
                <a:cs typeface="Times New Roman"/>
                <a:sym typeface="Times New Roman"/>
              </a:rPr>
              <a:t>(art. 92 alin. (3) și (4) din Legea nr. 208/2015, cu modificările și completările ulterioare)</a:t>
            </a:r>
            <a:endParaRPr sz="11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488" name="Google Shape;488;p52"/>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3"/>
          <p:cNvSpPr txBox="1"/>
          <p:nvPr/>
        </p:nvSpPr>
        <p:spPr>
          <a:xfrm>
            <a:off x="313966" y="1916832"/>
            <a:ext cx="8626077" cy="46781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8. </a:t>
            </a:r>
            <a:r>
              <a:rPr lang="ro-RO" sz="2000" i="0" dirty="0">
                <a:solidFill>
                  <a:srgbClr val="192D3A"/>
                </a:solidFill>
                <a:latin typeface="Times New Roman"/>
                <a:ea typeface="Times New Roman"/>
                <a:cs typeface="Times New Roman"/>
                <a:sym typeface="Times New Roman"/>
              </a:rPr>
              <a:t>După aceste operațiuni, se procedează la </a:t>
            </a:r>
            <a:r>
              <a:rPr lang="ro-RO" sz="2000" b="1" i="0" dirty="0">
                <a:solidFill>
                  <a:srgbClr val="192D3A"/>
                </a:solidFill>
                <a:latin typeface="Times New Roman"/>
                <a:ea typeface="Times New Roman"/>
                <a:cs typeface="Times New Roman"/>
                <a:sym typeface="Times New Roman"/>
              </a:rPr>
              <a:t>deschiderea urnelor. </a:t>
            </a:r>
            <a:endParaRPr sz="2000" dirty="0"/>
          </a:p>
          <a:p>
            <a:pPr marL="0" marR="0" lvl="0" indent="0" algn="just" rtl="0">
              <a:spcBef>
                <a:spcPts val="0"/>
              </a:spcBef>
              <a:spcAft>
                <a:spcPts val="0"/>
              </a:spcAft>
              <a:buNone/>
            </a:pPr>
            <a:endParaRPr sz="2400" b="1"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i="0" dirty="0">
                <a:solidFill>
                  <a:srgbClr val="192D3A"/>
                </a:solidFill>
                <a:latin typeface="Times New Roman"/>
                <a:ea typeface="Times New Roman"/>
                <a:cs typeface="Times New Roman"/>
                <a:sym typeface="Times New Roman"/>
              </a:rPr>
              <a:t>Deschiderea urnelor se face în mod succesiv. </a:t>
            </a:r>
            <a:endParaRPr dirty="0"/>
          </a:p>
          <a:p>
            <a:pPr marL="0" marR="0" lvl="0" indent="0" algn="just" rtl="0">
              <a:spcBef>
                <a:spcPts val="0"/>
              </a:spcBef>
              <a:spcAft>
                <a:spcPts val="0"/>
              </a:spcAft>
              <a:buNone/>
            </a:pPr>
            <a:endParaRPr sz="2000"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i="0" dirty="0">
                <a:solidFill>
                  <a:srgbClr val="192D3A"/>
                </a:solidFill>
                <a:latin typeface="Times New Roman"/>
                <a:ea typeface="Times New Roman"/>
                <a:cs typeface="Times New Roman"/>
                <a:sym typeface="Times New Roman"/>
              </a:rPr>
              <a:t>Următoarea urnă se deschide numai după ce se efectuează numărătoarea buletinelor de vot și se consemnează rezultatele în procesul-verbal de la urna anterioară.</a:t>
            </a:r>
          </a:p>
          <a:p>
            <a:pPr marL="0" marR="0" lvl="0" indent="0" algn="just" rtl="0">
              <a:spcBef>
                <a:spcPts val="0"/>
              </a:spcBef>
              <a:spcAft>
                <a:spcPts val="0"/>
              </a:spcAft>
              <a:buNone/>
            </a:pPr>
            <a:endParaRPr dirty="0"/>
          </a:p>
          <a:p>
            <a:pPr marL="0" marR="0" lvl="0" indent="0" algn="just" rtl="0">
              <a:spcBef>
                <a:spcPts val="0"/>
              </a:spcBef>
              <a:spcAft>
                <a:spcPts val="0"/>
              </a:spcAft>
              <a:buNone/>
            </a:pPr>
            <a:r>
              <a:rPr lang="ro-RO" sz="2000" dirty="0">
                <a:solidFill>
                  <a:schemeClr val="dk1"/>
                </a:solidFill>
                <a:latin typeface="Times New Roman"/>
                <a:ea typeface="Times New Roman"/>
                <a:cs typeface="Times New Roman"/>
                <a:sym typeface="Times New Roman"/>
              </a:rPr>
              <a:t> </a:t>
            </a:r>
            <a:r>
              <a:rPr lang="ro-RO" sz="2000" b="1" dirty="0">
                <a:solidFill>
                  <a:schemeClr val="dk1"/>
                </a:solidFill>
                <a:latin typeface="Times New Roman"/>
                <a:ea typeface="Times New Roman"/>
                <a:cs typeface="Times New Roman"/>
                <a:sym typeface="Times New Roman"/>
              </a:rPr>
              <a:t>IMPORTANT</a:t>
            </a:r>
            <a:endParaRPr sz="2000" b="1" dirty="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Buletinul de vot introdus în altă urnă decât cea corespunzătoare tipului de alegere este luat în calcul dacă votul este valabil exprimat. </a:t>
            </a:r>
            <a:endParaRPr dirty="0">
              <a:solidFill>
                <a:srgbClr val="192D3A"/>
              </a:solidFill>
            </a:endParaRPr>
          </a:p>
          <a:p>
            <a:pPr marL="0" marR="0" lvl="0" indent="0" algn="just" rtl="0">
              <a:spcBef>
                <a:spcPts val="0"/>
              </a:spcBef>
              <a:spcAft>
                <a:spcPts val="0"/>
              </a:spcAft>
              <a:buNone/>
            </a:pPr>
            <a:endParaRPr sz="2000" b="1" i="0" dirty="0">
              <a:solidFill>
                <a:srgbClr val="0D5672"/>
              </a:solidFill>
              <a:latin typeface="Times New Roman"/>
              <a:ea typeface="Times New Roman"/>
              <a:cs typeface="Times New Roman"/>
              <a:sym typeface="Times New Roman"/>
            </a:endParaRPr>
          </a:p>
          <a:p>
            <a:pPr marL="0" marR="0" lvl="0" indent="0" algn="just" rtl="0">
              <a:spcBef>
                <a:spcPts val="0"/>
              </a:spcBef>
              <a:spcAft>
                <a:spcPts val="0"/>
              </a:spcAft>
              <a:buNone/>
            </a:pPr>
            <a:endParaRPr sz="2000" b="0" i="0" dirty="0">
              <a:solidFill>
                <a:srgbClr val="0D5672"/>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dirty="0">
                <a:solidFill>
                  <a:schemeClr val="dk1"/>
                </a:solidFill>
                <a:latin typeface="Times New Roman"/>
                <a:ea typeface="Times New Roman"/>
                <a:cs typeface="Times New Roman"/>
                <a:sym typeface="Times New Roman"/>
              </a:rPr>
              <a:t> </a:t>
            </a:r>
            <a:endParaRPr sz="2000" dirty="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dirty="0">
                <a:solidFill>
                  <a:schemeClr val="dk1"/>
                </a:solidFill>
                <a:latin typeface="Times New Roman"/>
                <a:ea typeface="Times New Roman"/>
                <a:cs typeface="Times New Roman"/>
                <a:sym typeface="Times New Roman"/>
              </a:rPr>
              <a:t> </a:t>
            </a:r>
            <a:endParaRPr sz="2000" dirty="0">
              <a:solidFill>
                <a:schemeClr val="dk1"/>
              </a:solidFill>
              <a:latin typeface="Times New Roman"/>
              <a:ea typeface="Times New Roman"/>
              <a:cs typeface="Times New Roman"/>
              <a:sym typeface="Times New Roman"/>
            </a:endParaRPr>
          </a:p>
        </p:txBody>
      </p:sp>
      <p:sp>
        <p:nvSpPr>
          <p:cNvPr id="494" name="Google Shape;494;p53"/>
          <p:cNvSpPr/>
          <p:nvPr/>
        </p:nvSpPr>
        <p:spPr>
          <a:xfrm>
            <a:off x="504801" y="548680"/>
            <a:ext cx="824440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Deschiderea urnelor și numărarea voturilor</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92 alin. (6) din Legea nr. 208/2015, cu modificările și completările ulterioare)</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p:txBody>
      </p:sp>
      <p:pic>
        <p:nvPicPr>
          <p:cNvPr id="495" name="Google Shape;495;p53"/>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4"/>
          <p:cNvSpPr txBox="1"/>
          <p:nvPr/>
        </p:nvSpPr>
        <p:spPr>
          <a:xfrm>
            <a:off x="313966" y="1483863"/>
            <a:ext cx="8626077" cy="17373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800" dirty="0">
                <a:solidFill>
                  <a:srgbClr val="192D3A"/>
                </a:solidFill>
                <a:latin typeface="Calibri"/>
                <a:ea typeface="Calibri"/>
                <a:cs typeface="Calibri"/>
                <a:sym typeface="Calibri"/>
              </a:rPr>
              <a:t>	</a:t>
            </a:r>
            <a:r>
              <a:rPr lang="ro-RO" sz="2000" dirty="0">
                <a:solidFill>
                  <a:srgbClr val="192D3A"/>
                </a:solidFill>
                <a:latin typeface="Times New Roman"/>
                <a:ea typeface="Times New Roman"/>
                <a:cs typeface="Times New Roman"/>
                <a:sym typeface="Times New Roman"/>
              </a:rPr>
              <a:t> 	</a:t>
            </a:r>
            <a:endParaRPr dirty="0"/>
          </a:p>
          <a:p>
            <a:pPr marL="342900" marR="0" lvl="0" indent="-342900" algn="just" rtl="0">
              <a:spcBef>
                <a:spcPts val="0"/>
              </a:spcBef>
              <a:spcAft>
                <a:spcPts val="0"/>
              </a:spcAft>
              <a:buClr>
                <a:srgbClr val="192D3A"/>
              </a:buClr>
              <a:buSzPts val="2400"/>
              <a:buFont typeface="Arial"/>
              <a:buChar char="•"/>
            </a:pPr>
            <a:r>
              <a:rPr lang="ro-RO" sz="1800" b="0" i="0" dirty="0">
                <a:solidFill>
                  <a:srgbClr val="192D3A"/>
                </a:solidFill>
                <a:latin typeface="Times New Roman"/>
                <a:ea typeface="Times New Roman"/>
                <a:cs typeface="Times New Roman"/>
                <a:sym typeface="Times New Roman"/>
              </a:rPr>
              <a:t>Președintele </a:t>
            </a:r>
            <a:r>
              <a:rPr lang="ro-RO" sz="1800" b="1" i="0" dirty="0">
                <a:solidFill>
                  <a:srgbClr val="192D3A"/>
                </a:solidFill>
                <a:latin typeface="Times New Roman"/>
                <a:ea typeface="Times New Roman"/>
                <a:cs typeface="Times New Roman"/>
                <a:sym typeface="Times New Roman"/>
              </a:rPr>
              <a:t>va citi, cu voce tare</a:t>
            </a:r>
            <a:r>
              <a:rPr lang="ro-RO" sz="1800" b="0" i="0" dirty="0">
                <a:solidFill>
                  <a:srgbClr val="192D3A"/>
                </a:solidFill>
                <a:latin typeface="Times New Roman"/>
                <a:ea typeface="Times New Roman"/>
                <a:cs typeface="Times New Roman"/>
                <a:sym typeface="Times New Roman"/>
              </a:rPr>
              <a:t>, la deschiderea fiecărui buletin, </a:t>
            </a:r>
            <a:r>
              <a:rPr lang="ro-RO" sz="1800" b="1" i="0" dirty="0">
                <a:solidFill>
                  <a:srgbClr val="192D3A"/>
                </a:solidFill>
                <a:latin typeface="Times New Roman"/>
                <a:ea typeface="Times New Roman"/>
                <a:cs typeface="Times New Roman"/>
                <a:sym typeface="Times New Roman"/>
              </a:rPr>
              <a:t>denumirea competitorului electoral votat </a:t>
            </a:r>
            <a:r>
              <a:rPr lang="ro-RO" sz="1800" b="0" i="0" dirty="0">
                <a:solidFill>
                  <a:srgbClr val="192D3A"/>
                </a:solidFill>
                <a:latin typeface="Times New Roman"/>
                <a:ea typeface="Times New Roman"/>
                <a:cs typeface="Times New Roman"/>
                <a:sym typeface="Times New Roman"/>
              </a:rPr>
              <a:t>și va arăta buletinul de vot celor prezenți.</a:t>
            </a:r>
            <a:endParaRPr sz="1800" dirty="0"/>
          </a:p>
          <a:p>
            <a:pPr marL="342900" marR="0" lvl="0" indent="-342900" algn="just" rtl="0">
              <a:spcBef>
                <a:spcPts val="0"/>
              </a:spcBef>
              <a:spcAft>
                <a:spcPts val="0"/>
              </a:spcAft>
              <a:buClr>
                <a:srgbClr val="192D3A"/>
              </a:buClr>
              <a:buSzPts val="2000"/>
              <a:buFont typeface="Arial"/>
              <a:buChar char="•"/>
            </a:pPr>
            <a:r>
              <a:rPr lang="ro-RO" sz="1800" b="0" i="0" dirty="0">
                <a:solidFill>
                  <a:srgbClr val="192D3A"/>
                </a:solidFill>
                <a:latin typeface="Times New Roman"/>
                <a:ea typeface="Times New Roman"/>
                <a:cs typeface="Times New Roman"/>
                <a:sym typeface="Times New Roman"/>
              </a:rPr>
              <a:t>Pe formularul tipizat elaborat de Autoritatea Electorală Permanentă, unul dintre membrii biroului electoral, asistat de cel puțin încă un membru al acestuia, </a:t>
            </a:r>
            <a:r>
              <a:rPr lang="ro-RO" sz="1800" b="1" i="0" dirty="0">
                <a:solidFill>
                  <a:srgbClr val="192D3A"/>
                </a:solidFill>
                <a:latin typeface="Times New Roman"/>
                <a:ea typeface="Times New Roman"/>
                <a:cs typeface="Times New Roman"/>
                <a:sym typeface="Times New Roman"/>
              </a:rPr>
              <a:t>consemnează opțiunea ce rezultă prin citirea fiecărui buletin de vot.</a:t>
            </a:r>
            <a:endParaRPr sz="1800" dirty="0"/>
          </a:p>
          <a:p>
            <a:pPr marL="342900" marR="0" lvl="0" indent="-190500" algn="just" rtl="0">
              <a:spcBef>
                <a:spcPts val="0"/>
              </a:spcBef>
              <a:spcAft>
                <a:spcPts val="0"/>
              </a:spcAft>
              <a:buClr>
                <a:schemeClr val="dk1"/>
              </a:buClr>
              <a:buSzPts val="2400"/>
              <a:buFont typeface="Arial"/>
              <a:buNone/>
            </a:pPr>
            <a:endParaRPr sz="2400" b="1" dirty="0">
              <a:solidFill>
                <a:srgbClr val="192D3A"/>
              </a:solidFill>
              <a:latin typeface="Times New Roman"/>
              <a:ea typeface="Times New Roman"/>
              <a:cs typeface="Times New Roman"/>
              <a:sym typeface="Times New Roman"/>
            </a:endParaRPr>
          </a:p>
        </p:txBody>
      </p:sp>
      <p:sp>
        <p:nvSpPr>
          <p:cNvPr id="501" name="Google Shape;501;p54"/>
          <p:cNvSpPr/>
          <p:nvPr/>
        </p:nvSpPr>
        <p:spPr>
          <a:xfrm>
            <a:off x="504801" y="548680"/>
            <a:ext cx="8244408" cy="10464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Deschiderea urnelor și numărarea voturilor</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92 alin. (7) și  (8) din Legea nr. 208/2015, cu modificările și completările ulterioare)</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400" i="1" dirty="0">
                <a:solidFill>
                  <a:srgbClr val="192D3A"/>
                </a:solidFill>
                <a:latin typeface="Times New Roman"/>
                <a:ea typeface="Times New Roman"/>
                <a:cs typeface="Times New Roman"/>
                <a:sym typeface="Times New Roman"/>
              </a:rPr>
              <a:t> </a:t>
            </a:r>
            <a:endParaRPr sz="14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dirty="0">
              <a:solidFill>
                <a:srgbClr val="192D3A"/>
              </a:solidFill>
              <a:latin typeface="Times New Roman"/>
              <a:ea typeface="Times New Roman"/>
              <a:cs typeface="Times New Roman"/>
              <a:sym typeface="Times New Roman"/>
            </a:endParaRPr>
          </a:p>
        </p:txBody>
      </p:sp>
      <p:pic>
        <p:nvPicPr>
          <p:cNvPr id="502" name="Google Shape;502;p54"/>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503" name="Google Shape;503;p54"/>
          <p:cNvPicPr preferRelativeResize="0"/>
          <p:nvPr/>
        </p:nvPicPr>
        <p:blipFill rotWithShape="1">
          <a:blip r:embed="rId4">
            <a:alphaModFix/>
          </a:blip>
          <a:srcRect/>
          <a:stretch/>
        </p:blipFill>
        <p:spPr>
          <a:xfrm>
            <a:off x="449796" y="3316205"/>
            <a:ext cx="8244408" cy="3188894"/>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5"/>
          <p:cNvSpPr txBox="1"/>
          <p:nvPr/>
        </p:nvSpPr>
        <p:spPr>
          <a:xfrm>
            <a:off x="313966" y="1380793"/>
            <a:ext cx="8626077" cy="48320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800" dirty="0">
                <a:solidFill>
                  <a:srgbClr val="192D3A"/>
                </a:solidFill>
                <a:latin typeface="Calibri"/>
                <a:ea typeface="Calibri"/>
                <a:cs typeface="Calibri"/>
                <a:sym typeface="Calibri"/>
              </a:rPr>
              <a:t>	</a:t>
            </a:r>
            <a:r>
              <a:rPr lang="ro-RO" sz="2000" dirty="0">
                <a:solidFill>
                  <a:srgbClr val="192D3A"/>
                </a:solidFill>
                <a:latin typeface="Times New Roman"/>
                <a:ea typeface="Times New Roman"/>
                <a:cs typeface="Times New Roman"/>
                <a:sym typeface="Times New Roman"/>
              </a:rPr>
              <a:t> 	</a:t>
            </a:r>
            <a:endParaRPr dirty="0"/>
          </a:p>
          <a:p>
            <a:pPr marL="342900" marR="0" lvl="0" indent="-215900" algn="just" rtl="0">
              <a:spcBef>
                <a:spcPts val="0"/>
              </a:spcBef>
              <a:spcAft>
                <a:spcPts val="0"/>
              </a:spcAft>
              <a:buClr>
                <a:schemeClr val="dk1"/>
              </a:buClr>
              <a:buSzPts val="2000"/>
              <a:buFont typeface="Arial"/>
              <a:buNone/>
            </a:pPr>
            <a:endParaRPr sz="2000" b="1" i="0" dirty="0">
              <a:solidFill>
                <a:srgbClr val="192D3A"/>
              </a:solidFill>
              <a:latin typeface="Times New Roman"/>
              <a:ea typeface="Times New Roman"/>
              <a:cs typeface="Times New Roman"/>
              <a:sym typeface="Times New Roman"/>
            </a:endParaRPr>
          </a:p>
          <a:p>
            <a:pPr marL="342900" marR="0" lvl="0" indent="-342900" algn="just" rtl="0">
              <a:spcBef>
                <a:spcPts val="0"/>
              </a:spcBef>
              <a:spcAft>
                <a:spcPts val="0"/>
              </a:spcAft>
              <a:buClr>
                <a:srgbClr val="192D3A"/>
              </a:buClr>
              <a:buSzPts val="2000"/>
              <a:buFont typeface="Arial"/>
              <a:buChar char="•"/>
            </a:pPr>
            <a:r>
              <a:rPr lang="ro-RO" sz="2000" b="0" i="0" dirty="0">
                <a:solidFill>
                  <a:srgbClr val="192D3A"/>
                </a:solidFill>
                <a:latin typeface="Times New Roman"/>
                <a:ea typeface="Times New Roman"/>
                <a:cs typeface="Times New Roman"/>
                <a:sym typeface="Times New Roman"/>
              </a:rPr>
              <a:t>Fiecare buletin de vot citit și consemnat în formular este </a:t>
            </a:r>
            <a:r>
              <a:rPr lang="ro-RO" sz="2000" b="1" i="0" dirty="0">
                <a:solidFill>
                  <a:srgbClr val="192D3A"/>
                </a:solidFill>
                <a:latin typeface="Times New Roman"/>
                <a:ea typeface="Times New Roman"/>
                <a:cs typeface="Times New Roman"/>
                <a:sym typeface="Times New Roman"/>
              </a:rPr>
              <a:t>așezat de către președinte, ajutat de ceilalți membri ai biroului electoral, într-un pachet separat pentru fiecare competitor electoral.</a:t>
            </a:r>
            <a:endParaRPr dirty="0"/>
          </a:p>
          <a:p>
            <a:pPr marL="342900" marR="0" lvl="0" indent="-215900" algn="just" rtl="0">
              <a:spcBef>
                <a:spcPts val="0"/>
              </a:spcBef>
              <a:spcAft>
                <a:spcPts val="0"/>
              </a:spcAft>
              <a:buClr>
                <a:schemeClr val="dk1"/>
              </a:buClr>
              <a:buSzPts val="2000"/>
              <a:buFont typeface="Arial"/>
              <a:buNone/>
            </a:pPr>
            <a:endParaRPr lang="ro-RO" sz="2000" b="0" i="0" dirty="0">
              <a:solidFill>
                <a:srgbClr val="192D3A"/>
              </a:solidFill>
              <a:latin typeface="Times New Roman"/>
              <a:ea typeface="Times New Roman"/>
              <a:cs typeface="Times New Roman"/>
              <a:sym typeface="Times New Roman"/>
            </a:endParaRPr>
          </a:p>
          <a:p>
            <a:pPr marL="342900" marR="0" lvl="0" indent="-215900" algn="just" rtl="0">
              <a:spcBef>
                <a:spcPts val="0"/>
              </a:spcBef>
              <a:spcAft>
                <a:spcPts val="0"/>
              </a:spcAft>
              <a:buClr>
                <a:schemeClr val="dk1"/>
              </a:buClr>
              <a:buSzPts val="2000"/>
              <a:buFont typeface="Arial"/>
              <a:buNone/>
            </a:pPr>
            <a:r>
              <a:rPr lang="ro-RO" sz="2000" b="1" i="0" dirty="0">
                <a:solidFill>
                  <a:srgbClr val="192D3A"/>
                </a:solidFill>
                <a:latin typeface="Times New Roman"/>
                <a:ea typeface="Times New Roman"/>
                <a:cs typeface="Times New Roman"/>
                <a:sym typeface="Times New Roman"/>
              </a:rPr>
              <a:t>IMPORTANT</a:t>
            </a:r>
            <a:endParaRPr sz="2000" b="1" i="0" dirty="0">
              <a:solidFill>
                <a:srgbClr val="192D3A"/>
              </a:solidFill>
              <a:latin typeface="Times New Roman"/>
              <a:ea typeface="Times New Roman"/>
              <a:cs typeface="Times New Roman"/>
              <a:sym typeface="Times New Roman"/>
            </a:endParaRPr>
          </a:p>
          <a:p>
            <a:pPr marL="342900" marR="0" lvl="0" indent="-342900" algn="just" rtl="0">
              <a:spcBef>
                <a:spcPts val="0"/>
              </a:spcBef>
              <a:spcAft>
                <a:spcPts val="0"/>
              </a:spcAft>
              <a:buClr>
                <a:srgbClr val="192D3A"/>
              </a:buClr>
              <a:buSzPts val="2000"/>
              <a:buFont typeface="Arial"/>
              <a:buChar char="•"/>
            </a:pPr>
            <a:r>
              <a:rPr lang="ro-RO" sz="2000" b="1" i="0" dirty="0">
                <a:solidFill>
                  <a:srgbClr val="192D3A"/>
                </a:solidFill>
                <a:latin typeface="Times New Roman"/>
                <a:ea typeface="Times New Roman"/>
                <a:cs typeface="Times New Roman"/>
                <a:sym typeface="Times New Roman"/>
              </a:rPr>
              <a:t>Pentru buletinele de vot nule, voturi albe, precum și pentru cele contestate se fac pachete separate.</a:t>
            </a:r>
            <a:endParaRPr b="1" dirty="0"/>
          </a:p>
          <a:p>
            <a:pPr marL="342900" marR="0" lvl="0" indent="-215900" algn="just" rtl="0">
              <a:spcBef>
                <a:spcPts val="0"/>
              </a:spcBef>
              <a:spcAft>
                <a:spcPts val="0"/>
              </a:spcAft>
              <a:buClr>
                <a:schemeClr val="dk1"/>
              </a:buClr>
              <a:buSzPts val="2000"/>
              <a:buFont typeface="Arial"/>
              <a:buNone/>
            </a:pPr>
            <a:endParaRPr sz="2000" b="0" i="0" dirty="0">
              <a:solidFill>
                <a:srgbClr val="192D3A"/>
              </a:solidFill>
              <a:latin typeface="Times New Roman"/>
              <a:ea typeface="Times New Roman"/>
              <a:cs typeface="Times New Roman"/>
              <a:sym typeface="Times New Roman"/>
            </a:endParaRPr>
          </a:p>
          <a:p>
            <a:pPr marL="342900" marR="0" lvl="0" indent="-342900" algn="just" rtl="0">
              <a:spcBef>
                <a:spcPts val="0"/>
              </a:spcBef>
              <a:spcAft>
                <a:spcPts val="0"/>
              </a:spcAft>
              <a:buClr>
                <a:srgbClr val="192D3A"/>
              </a:buClr>
              <a:buSzPts val="2000"/>
              <a:buFont typeface="Arial"/>
              <a:buChar char="•"/>
            </a:pPr>
            <a:r>
              <a:rPr lang="ro-RO" sz="2000" dirty="0">
                <a:solidFill>
                  <a:srgbClr val="192D3A"/>
                </a:solidFill>
                <a:latin typeface="Times New Roman"/>
                <a:ea typeface="Times New Roman"/>
                <a:cs typeface="Times New Roman"/>
                <a:sym typeface="Times New Roman"/>
              </a:rPr>
              <a:t>În cazul în care există buletine de vot pentru care există opinii diferite privind valabilitatea votului, </a:t>
            </a:r>
            <a:r>
              <a:rPr lang="ro-RO" sz="2000" b="1" dirty="0">
                <a:solidFill>
                  <a:srgbClr val="192D3A"/>
                </a:solidFill>
                <a:latin typeface="Times New Roman"/>
                <a:ea typeface="Times New Roman"/>
                <a:cs typeface="Times New Roman"/>
                <a:sym typeface="Times New Roman"/>
              </a:rPr>
              <a:t>acesta va fi atribuit unui candidat sau va fi considerat nul, în funcție de părerea majorității membrilor biroului electoral al secției de votare</a:t>
            </a:r>
            <a:r>
              <a:rPr lang="ro-RO" sz="2400" b="1" dirty="0">
                <a:solidFill>
                  <a:srgbClr val="192D3A"/>
                </a:solidFill>
                <a:latin typeface="Times New Roman"/>
                <a:ea typeface="Times New Roman"/>
                <a:cs typeface="Times New Roman"/>
                <a:sym typeface="Times New Roman"/>
              </a:rPr>
              <a:t>.</a:t>
            </a:r>
            <a:endParaRPr b="1" dirty="0"/>
          </a:p>
          <a:p>
            <a:pPr marL="0" marR="0" lvl="0" indent="0" algn="just" rtl="0">
              <a:spcBef>
                <a:spcPts val="0"/>
              </a:spcBef>
              <a:spcAft>
                <a:spcPts val="0"/>
              </a:spcAft>
              <a:buNone/>
            </a:pPr>
            <a:r>
              <a:rPr lang="ro-RO" sz="2400" dirty="0">
                <a:solidFill>
                  <a:srgbClr val="192D3A"/>
                </a:solidFill>
                <a:latin typeface="Times New Roman"/>
                <a:ea typeface="Times New Roman"/>
                <a:cs typeface="Times New Roman"/>
                <a:sym typeface="Times New Roman"/>
              </a:rPr>
              <a:t> </a:t>
            </a:r>
            <a:endParaRPr sz="2400" b="1" dirty="0">
              <a:solidFill>
                <a:srgbClr val="192D3A"/>
              </a:solidFill>
              <a:latin typeface="Times New Roman"/>
              <a:ea typeface="Times New Roman"/>
              <a:cs typeface="Times New Roman"/>
              <a:sym typeface="Times New Roman"/>
            </a:endParaRPr>
          </a:p>
        </p:txBody>
      </p:sp>
      <p:sp>
        <p:nvSpPr>
          <p:cNvPr id="509" name="Google Shape;509;p55"/>
          <p:cNvSpPr/>
          <p:nvPr/>
        </p:nvSpPr>
        <p:spPr>
          <a:xfrm>
            <a:off x="504801" y="548680"/>
            <a:ext cx="8244408" cy="10464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Deschiderea urnelor și numărarea voturilor</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92 alin. (9)–(10) și (12) din Legea nr. 208/2015, cu modificările și completările ulterioare)</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400" i="1" dirty="0">
                <a:solidFill>
                  <a:srgbClr val="192D3A"/>
                </a:solidFill>
                <a:latin typeface="Times New Roman"/>
                <a:ea typeface="Times New Roman"/>
                <a:cs typeface="Times New Roman"/>
                <a:sym typeface="Times New Roman"/>
              </a:rPr>
              <a:t> </a:t>
            </a:r>
            <a:endParaRPr sz="14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dirty="0">
              <a:solidFill>
                <a:srgbClr val="192D3A"/>
              </a:solidFill>
              <a:latin typeface="Times New Roman"/>
              <a:ea typeface="Times New Roman"/>
              <a:cs typeface="Times New Roman"/>
              <a:sym typeface="Times New Roman"/>
            </a:endParaRPr>
          </a:p>
        </p:txBody>
      </p:sp>
      <p:pic>
        <p:nvPicPr>
          <p:cNvPr id="510" name="Google Shape;510;p55"/>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56"/>
          <p:cNvSpPr txBox="1">
            <a:spLocks noGrp="1"/>
          </p:cNvSpPr>
          <p:nvPr>
            <p:ph type="title"/>
          </p:nvPr>
        </p:nvSpPr>
        <p:spPr>
          <a:xfrm>
            <a:off x="539552" y="980728"/>
            <a:ext cx="7886700" cy="75961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192D3A"/>
              </a:buClr>
              <a:buSzPts val="4320"/>
              <a:buFont typeface="Times New Roman"/>
              <a:buNone/>
            </a:pPr>
            <a:br>
              <a:rPr lang="ro-RO" sz="4320" b="1" dirty="0">
                <a:solidFill>
                  <a:srgbClr val="192D3A"/>
                </a:solidFill>
                <a:latin typeface="Times New Roman"/>
                <a:ea typeface="Times New Roman"/>
                <a:cs typeface="Times New Roman"/>
                <a:sym typeface="Times New Roman"/>
              </a:rPr>
            </a:br>
            <a:r>
              <a:rPr lang="ro-RO" sz="4320" b="1" dirty="0">
                <a:solidFill>
                  <a:srgbClr val="192D3A"/>
                </a:solidFill>
                <a:latin typeface="Times New Roman"/>
                <a:ea typeface="Times New Roman"/>
                <a:cs typeface="Times New Roman"/>
                <a:sym typeface="Times New Roman"/>
              </a:rPr>
              <a:t>BULETINELE DE VOT</a:t>
            </a:r>
            <a:br>
              <a:rPr lang="ro-RO" sz="4320" dirty="0">
                <a:solidFill>
                  <a:srgbClr val="192D3A"/>
                </a:solidFill>
                <a:latin typeface="Times New Roman"/>
                <a:ea typeface="Times New Roman"/>
                <a:cs typeface="Times New Roman"/>
                <a:sym typeface="Times New Roman"/>
              </a:rPr>
            </a:br>
            <a:r>
              <a:rPr lang="ro-RO" sz="1170" i="1" dirty="0">
                <a:solidFill>
                  <a:srgbClr val="192D3A"/>
                </a:solidFill>
                <a:latin typeface="Times New Roman"/>
                <a:ea typeface="Times New Roman"/>
                <a:cs typeface="Times New Roman"/>
                <a:sym typeface="Times New Roman"/>
              </a:rPr>
              <a:t>(art. 92 alin. (11), (13) din Legea nr. 208/2015, cu modificările și completările ulterioare)</a:t>
            </a:r>
            <a:r>
              <a:rPr lang="ro-RO" sz="3240" i="1" dirty="0">
                <a:solidFill>
                  <a:srgbClr val="192D3A"/>
                </a:solidFill>
                <a:latin typeface="Times New Roman"/>
                <a:ea typeface="Times New Roman"/>
                <a:cs typeface="Times New Roman"/>
                <a:sym typeface="Times New Roman"/>
              </a:rPr>
              <a:t> </a:t>
            </a:r>
            <a:endParaRPr sz="4320" dirty="0">
              <a:solidFill>
                <a:srgbClr val="192D3A"/>
              </a:solidFill>
            </a:endParaRPr>
          </a:p>
        </p:txBody>
      </p:sp>
      <p:sp>
        <p:nvSpPr>
          <p:cNvPr id="517" name="Google Shape;517;p56"/>
          <p:cNvSpPr txBox="1"/>
          <p:nvPr/>
        </p:nvSpPr>
        <p:spPr>
          <a:xfrm>
            <a:off x="443424" y="1911791"/>
            <a:ext cx="8700576" cy="36625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0" i="0" dirty="0">
                <a:solidFill>
                  <a:srgbClr val="192D3A"/>
                </a:solidFill>
                <a:latin typeface="Times New Roman"/>
                <a:ea typeface="Times New Roman"/>
                <a:cs typeface="Times New Roman"/>
                <a:sym typeface="Times New Roman"/>
              </a:rPr>
              <a:t>Sunt </a:t>
            </a:r>
            <a:r>
              <a:rPr lang="ro-RO" sz="1600" b="1" i="0" dirty="0">
                <a:solidFill>
                  <a:srgbClr val="192D3A"/>
                </a:solidFill>
                <a:latin typeface="Times New Roman"/>
                <a:ea typeface="Times New Roman"/>
                <a:cs typeface="Times New Roman"/>
                <a:sym typeface="Times New Roman"/>
              </a:rPr>
              <a:t>NULE:</a:t>
            </a:r>
            <a:endParaRPr dirty="0"/>
          </a:p>
          <a:p>
            <a:pPr marL="623888" marR="0" lvl="0" indent="-260350" algn="just" rtl="0">
              <a:spcBef>
                <a:spcPts val="0"/>
              </a:spcBef>
              <a:spcAft>
                <a:spcPts val="0"/>
              </a:spcAft>
              <a:buClr>
                <a:srgbClr val="192D3A"/>
              </a:buClr>
              <a:buSzPts val="1600"/>
              <a:buFont typeface="Arial"/>
              <a:buChar char="•"/>
            </a:pPr>
            <a:r>
              <a:rPr lang="ro-RO" sz="1600" i="0" dirty="0">
                <a:solidFill>
                  <a:srgbClr val="192D3A"/>
                </a:solidFill>
                <a:latin typeface="Times New Roman"/>
                <a:ea typeface="Times New Roman"/>
                <a:cs typeface="Times New Roman"/>
                <a:sym typeface="Times New Roman"/>
              </a:rPr>
              <a:t>buletinele de vot care </a:t>
            </a:r>
            <a:r>
              <a:rPr lang="ro-RO" sz="1600" b="1" i="0" dirty="0">
                <a:solidFill>
                  <a:srgbClr val="192D3A"/>
                </a:solidFill>
                <a:latin typeface="Times New Roman"/>
                <a:ea typeface="Times New Roman"/>
                <a:cs typeface="Times New Roman"/>
                <a:sym typeface="Times New Roman"/>
              </a:rPr>
              <a:t>nu poartă ștampila de control </a:t>
            </a:r>
            <a:r>
              <a:rPr lang="ro-RO" sz="1600" i="0" dirty="0">
                <a:solidFill>
                  <a:srgbClr val="192D3A"/>
                </a:solidFill>
                <a:latin typeface="Times New Roman"/>
                <a:ea typeface="Times New Roman"/>
                <a:cs typeface="Times New Roman"/>
                <a:sym typeface="Times New Roman"/>
              </a:rPr>
              <a:t>a biroului electoral al secției de votare;</a:t>
            </a:r>
            <a:endParaRPr dirty="0"/>
          </a:p>
          <a:p>
            <a:pPr marL="623888" marR="0" lvl="0" indent="-260350" algn="just" rtl="0">
              <a:spcBef>
                <a:spcPts val="0"/>
              </a:spcBef>
              <a:spcAft>
                <a:spcPts val="0"/>
              </a:spcAft>
              <a:buClr>
                <a:srgbClr val="192D3A"/>
              </a:buClr>
              <a:buSzPts val="1600"/>
              <a:buFont typeface="Arial"/>
              <a:buChar char="•"/>
            </a:pPr>
            <a:r>
              <a:rPr lang="ro-RO" sz="1600" i="0" dirty="0">
                <a:solidFill>
                  <a:srgbClr val="192D3A"/>
                </a:solidFill>
                <a:latin typeface="Times New Roman"/>
                <a:ea typeface="Times New Roman"/>
                <a:cs typeface="Times New Roman"/>
                <a:sym typeface="Times New Roman"/>
              </a:rPr>
              <a:t>buletinele de vot </a:t>
            </a:r>
            <a:r>
              <a:rPr lang="ro-RO" sz="1600" b="0" i="0" dirty="0">
                <a:solidFill>
                  <a:srgbClr val="192D3A"/>
                </a:solidFill>
                <a:latin typeface="Times New Roman"/>
                <a:ea typeface="Times New Roman"/>
                <a:cs typeface="Times New Roman"/>
                <a:sym typeface="Times New Roman"/>
              </a:rPr>
              <a:t>având </a:t>
            </a:r>
            <a:r>
              <a:rPr lang="ro-RO" sz="1600" b="1" i="0" dirty="0">
                <a:solidFill>
                  <a:srgbClr val="192D3A"/>
                </a:solidFill>
                <a:latin typeface="Times New Roman"/>
                <a:ea typeface="Times New Roman"/>
                <a:cs typeface="Times New Roman"/>
                <a:sym typeface="Times New Roman"/>
              </a:rPr>
              <a:t>alt model decât cel legal aprobat</a:t>
            </a:r>
            <a:r>
              <a:rPr lang="ro-RO" sz="1600" b="0" i="0" dirty="0">
                <a:solidFill>
                  <a:srgbClr val="192D3A"/>
                </a:solidFill>
                <a:latin typeface="Times New Roman"/>
                <a:ea typeface="Times New Roman"/>
                <a:cs typeface="Times New Roman"/>
                <a:sym typeface="Times New Roman"/>
              </a:rPr>
              <a:t>; </a:t>
            </a:r>
            <a:endParaRPr dirty="0"/>
          </a:p>
          <a:p>
            <a:pPr marL="623888" marR="0" lvl="0" indent="-260350" algn="just" rtl="0">
              <a:spcBef>
                <a:spcPts val="0"/>
              </a:spcBef>
              <a:spcAft>
                <a:spcPts val="0"/>
              </a:spcAft>
              <a:buClr>
                <a:srgbClr val="192D3A"/>
              </a:buClr>
              <a:buSzPts val="1600"/>
              <a:buFont typeface="Arial"/>
              <a:buChar char="•"/>
            </a:pPr>
            <a:r>
              <a:rPr lang="ro-RO" sz="1600" b="0" i="0" dirty="0">
                <a:solidFill>
                  <a:srgbClr val="192D3A"/>
                </a:solidFill>
                <a:latin typeface="Times New Roman"/>
                <a:ea typeface="Times New Roman"/>
                <a:cs typeface="Times New Roman"/>
                <a:sym typeface="Times New Roman"/>
              </a:rPr>
              <a:t>ștampila este aplicată </a:t>
            </a:r>
            <a:r>
              <a:rPr lang="ro-RO" sz="1600" b="1" i="0" dirty="0">
                <a:solidFill>
                  <a:srgbClr val="192D3A"/>
                </a:solidFill>
                <a:latin typeface="Times New Roman"/>
                <a:ea typeface="Times New Roman"/>
                <a:cs typeface="Times New Roman"/>
                <a:sym typeface="Times New Roman"/>
              </a:rPr>
              <a:t>pe mai multe patrulatere ori în afara acestora</a:t>
            </a:r>
            <a:r>
              <a:rPr lang="ro-RO" sz="1600" b="0" i="0" dirty="0">
                <a:solidFill>
                  <a:srgbClr val="192D3A"/>
                </a:solidFill>
                <a:latin typeface="Times New Roman"/>
                <a:ea typeface="Times New Roman"/>
                <a:cs typeface="Times New Roman"/>
                <a:sym typeface="Times New Roman"/>
              </a:rPr>
              <a:t>.</a:t>
            </a:r>
            <a:endParaRPr dirty="0"/>
          </a:p>
          <a:p>
            <a:pPr marL="0" marR="0" lvl="0" indent="0" algn="just" rtl="0">
              <a:spcBef>
                <a:spcPts val="0"/>
              </a:spcBef>
              <a:spcAft>
                <a:spcPts val="0"/>
              </a:spcAft>
              <a:buClr>
                <a:srgbClr val="192D3A"/>
              </a:buClr>
              <a:buSzPts val="1400"/>
              <a:buFont typeface="Times New Roman"/>
              <a:buNone/>
            </a:pPr>
            <a:r>
              <a:rPr lang="ro-RO" sz="1400" b="0" i="0" dirty="0">
                <a:solidFill>
                  <a:srgbClr val="192D3A"/>
                </a:solidFill>
                <a:latin typeface="Times New Roman"/>
                <a:ea typeface="Times New Roman"/>
                <a:cs typeface="Times New Roman"/>
                <a:sym typeface="Times New Roman"/>
              </a:rPr>
              <a:t> </a:t>
            </a:r>
            <a:endParaRPr dirty="0"/>
          </a:p>
          <a:p>
            <a:pPr marL="0" marR="0" lvl="0" indent="0" algn="just" rtl="0">
              <a:spcBef>
                <a:spcPts val="0"/>
              </a:spcBef>
              <a:spcAft>
                <a:spcPts val="0"/>
              </a:spcAft>
              <a:buClr>
                <a:srgbClr val="192D3A"/>
              </a:buClr>
              <a:buSzPts val="1400"/>
              <a:buFont typeface="Times New Roman"/>
              <a:buNone/>
            </a:pPr>
            <a:endParaRPr lang="ro-RO" sz="2000" b="1"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Clr>
                <a:srgbClr val="192D3A"/>
              </a:buClr>
              <a:buSzPts val="1400"/>
              <a:buFont typeface="Times New Roman"/>
              <a:buNone/>
            </a:pPr>
            <a:endParaRPr lang="ro-RO" sz="20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Clr>
                <a:srgbClr val="192D3A"/>
              </a:buClr>
              <a:buSzPts val="1400"/>
              <a:buFont typeface="Times New Roman"/>
              <a:buNone/>
            </a:pPr>
            <a:r>
              <a:rPr lang="ro-RO" sz="2000" b="1" i="0" dirty="0">
                <a:solidFill>
                  <a:srgbClr val="192D3A"/>
                </a:solidFill>
                <a:latin typeface="Times New Roman"/>
                <a:ea typeface="Times New Roman"/>
                <a:cs typeface="Times New Roman"/>
                <a:sym typeface="Times New Roman"/>
              </a:rPr>
              <a:t>IMPORTANT</a:t>
            </a:r>
            <a:endParaRPr sz="2000" dirty="0"/>
          </a:p>
          <a:p>
            <a:pPr marL="0" marR="0" lvl="0" indent="0" algn="just" rtl="0">
              <a:spcBef>
                <a:spcPts val="0"/>
              </a:spcBef>
              <a:spcAft>
                <a:spcPts val="0"/>
              </a:spcAft>
              <a:buClr>
                <a:srgbClr val="192D3A"/>
              </a:buClr>
              <a:buSzPts val="1400"/>
              <a:buFont typeface="Times New Roman"/>
              <a:buNone/>
            </a:pPr>
            <a:r>
              <a:rPr lang="ro-RO" sz="2000" b="1" i="0" dirty="0">
                <a:solidFill>
                  <a:srgbClr val="192D3A"/>
                </a:solidFill>
                <a:latin typeface="Times New Roman"/>
                <a:ea typeface="Times New Roman"/>
                <a:cs typeface="Times New Roman"/>
                <a:sym typeface="Times New Roman"/>
              </a:rPr>
              <a:t>Aceste buletine de vot nu intră în calculul voturilor valabil exprimate.</a:t>
            </a:r>
            <a:endParaRPr sz="2000" dirty="0"/>
          </a:p>
          <a:p>
            <a:pPr marL="0" marR="0" lvl="0" indent="0" algn="just" rtl="0">
              <a:spcBef>
                <a:spcPts val="0"/>
              </a:spcBef>
              <a:spcAft>
                <a:spcPts val="0"/>
              </a:spcAft>
              <a:buNone/>
            </a:pPr>
            <a:endParaRPr sz="1800" b="0"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Clr>
                <a:srgbClr val="192D3A"/>
              </a:buClr>
              <a:buSzPts val="1600"/>
              <a:buFont typeface="Times New Roman"/>
              <a:buNone/>
            </a:pPr>
            <a:r>
              <a:rPr lang="ro-RO" sz="1600" b="0" i="0" dirty="0">
                <a:solidFill>
                  <a:srgbClr val="192D3A"/>
                </a:solidFill>
                <a:latin typeface="Times New Roman"/>
                <a:ea typeface="Times New Roman"/>
                <a:cs typeface="Times New Roman"/>
                <a:sym typeface="Times New Roman"/>
              </a:rPr>
              <a:t>Sunt </a:t>
            </a:r>
            <a:r>
              <a:rPr lang="ro-RO" sz="1600" b="1" i="0" dirty="0">
                <a:solidFill>
                  <a:srgbClr val="192D3A"/>
                </a:solidFill>
                <a:latin typeface="Times New Roman"/>
                <a:ea typeface="Times New Roman"/>
                <a:cs typeface="Times New Roman"/>
                <a:sym typeface="Times New Roman"/>
              </a:rPr>
              <a:t>VOTURI ALBE </a:t>
            </a:r>
            <a:r>
              <a:rPr lang="ro-RO" sz="1600" b="0" i="0" dirty="0">
                <a:solidFill>
                  <a:srgbClr val="192D3A"/>
                </a:solidFill>
                <a:latin typeface="Times New Roman"/>
                <a:ea typeface="Times New Roman"/>
                <a:cs typeface="Times New Roman"/>
                <a:sym typeface="Times New Roman"/>
              </a:rPr>
              <a:t>buletinele care nu au aplicată ștampila "VOTAT". </a:t>
            </a:r>
          </a:p>
          <a:p>
            <a:pPr algn="just">
              <a:buClr>
                <a:srgbClr val="192D3A"/>
              </a:buClr>
              <a:buSzPts val="1600"/>
            </a:pPr>
            <a:r>
              <a:rPr lang="ro-RO" sz="2000" b="1" i="0" dirty="0">
                <a:solidFill>
                  <a:srgbClr val="192D3A"/>
                </a:solidFill>
                <a:latin typeface="Times New Roman"/>
                <a:ea typeface="Times New Roman"/>
                <a:cs typeface="Times New Roman"/>
                <a:sym typeface="Times New Roman"/>
              </a:rPr>
              <a:t>IMPORTANT</a:t>
            </a:r>
            <a:endParaRPr sz="2000" dirty="0"/>
          </a:p>
          <a:p>
            <a:pPr marL="0" marR="0" lvl="0" indent="0" algn="just" rtl="0">
              <a:spcBef>
                <a:spcPts val="0"/>
              </a:spcBef>
              <a:spcAft>
                <a:spcPts val="0"/>
              </a:spcAft>
              <a:buClr>
                <a:srgbClr val="192D3A"/>
              </a:buClr>
              <a:buSzPts val="1600"/>
              <a:buFont typeface="Times New Roman"/>
              <a:buNone/>
            </a:pPr>
            <a:r>
              <a:rPr lang="ro-RO" sz="2000" b="1" i="0" dirty="0">
                <a:solidFill>
                  <a:srgbClr val="192D3A"/>
                </a:solidFill>
                <a:latin typeface="Times New Roman"/>
                <a:ea typeface="Times New Roman"/>
                <a:cs typeface="Times New Roman"/>
                <a:sym typeface="Times New Roman"/>
              </a:rPr>
              <a:t>Aceste buletine nu intră în calculul voturilor valabil exprimate.</a:t>
            </a:r>
            <a:endParaRPr sz="20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22;p57">
            <a:extLst>
              <a:ext uri="{FF2B5EF4-FFF2-40B4-BE49-F238E27FC236}">
                <a16:creationId xmlns:a16="http://schemas.microsoft.com/office/drawing/2014/main" id="{537F8998-2B6E-45B1-B2EB-2CD1EC2064FC}"/>
              </a:ext>
            </a:extLst>
          </p:cNvPr>
          <p:cNvSpPr/>
          <p:nvPr/>
        </p:nvSpPr>
        <p:spPr>
          <a:xfrm>
            <a:off x="0" y="567491"/>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EXEMPLE DE BULETINE DE VOT VALABIL EXPRIMATE</a:t>
            </a:r>
            <a:endParaRPr sz="2000" dirty="0">
              <a:solidFill>
                <a:srgbClr val="192D3A"/>
              </a:solidFill>
              <a:latin typeface="Times New Roman"/>
              <a:ea typeface="Times New Roman"/>
              <a:cs typeface="Times New Roman"/>
              <a:sym typeface="Times New Roman"/>
            </a:endParaRPr>
          </a:p>
        </p:txBody>
      </p:sp>
      <p:sp>
        <p:nvSpPr>
          <p:cNvPr id="7" name="Google Shape;523;p57">
            <a:extLst>
              <a:ext uri="{FF2B5EF4-FFF2-40B4-BE49-F238E27FC236}">
                <a16:creationId xmlns:a16="http://schemas.microsoft.com/office/drawing/2014/main" id="{6934170F-51CD-4C6C-92BD-8228616ED790}"/>
              </a:ext>
            </a:extLst>
          </p:cNvPr>
          <p:cNvSpPr/>
          <p:nvPr/>
        </p:nvSpPr>
        <p:spPr>
          <a:xfrm>
            <a:off x="205270" y="1198890"/>
            <a:ext cx="9144000" cy="36933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92D3A"/>
              </a:buClr>
              <a:buSzPts val="1800"/>
              <a:buFont typeface="Noto Sans Symbols"/>
              <a:buChar char="▪"/>
            </a:pPr>
            <a:r>
              <a:rPr lang="ro-RO" sz="1800" dirty="0">
                <a:solidFill>
                  <a:srgbClr val="192D3A"/>
                </a:solidFill>
                <a:latin typeface="Times New Roman"/>
                <a:ea typeface="Times New Roman"/>
                <a:cs typeface="Times New Roman"/>
                <a:sym typeface="Times New Roman"/>
              </a:rPr>
              <a:t>buletinele de vot pe care </a:t>
            </a:r>
            <a:r>
              <a:rPr lang="ro-RO" sz="1800" b="1" dirty="0">
                <a:solidFill>
                  <a:srgbClr val="192D3A"/>
                </a:solidFill>
                <a:latin typeface="Times New Roman"/>
                <a:ea typeface="Times New Roman"/>
                <a:cs typeface="Times New Roman"/>
                <a:sym typeface="Times New Roman"/>
              </a:rPr>
              <a:t>ștampila a fost aplicată în interiorul unui singur patrulater</a:t>
            </a:r>
            <a:r>
              <a:rPr lang="ro-RO" sz="1800" dirty="0">
                <a:solidFill>
                  <a:srgbClr val="192D3A"/>
                </a:solidFill>
                <a:latin typeface="Times New Roman"/>
                <a:ea typeface="Times New Roman"/>
                <a:cs typeface="Times New Roman"/>
                <a:sym typeface="Times New Roman"/>
              </a:rPr>
              <a:t>;</a:t>
            </a:r>
            <a:endParaRPr dirty="0"/>
          </a:p>
        </p:txBody>
      </p:sp>
      <p:pic>
        <p:nvPicPr>
          <p:cNvPr id="9" name="Google Shape;516;p56">
            <a:extLst>
              <a:ext uri="{FF2B5EF4-FFF2-40B4-BE49-F238E27FC236}">
                <a16:creationId xmlns:a16="http://schemas.microsoft.com/office/drawing/2014/main" id="{37026F33-7CD5-4BED-A57C-7D38A702C1AF}"/>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pic>
        <p:nvPicPr>
          <p:cNvPr id="11" name="Picture 10">
            <a:extLst>
              <a:ext uri="{FF2B5EF4-FFF2-40B4-BE49-F238E27FC236}">
                <a16:creationId xmlns:a16="http://schemas.microsoft.com/office/drawing/2014/main" id="{008EE35C-E50E-4BF8-AE60-6671D99E84E9}"/>
              </a:ext>
            </a:extLst>
          </p:cNvPr>
          <p:cNvPicPr>
            <a:picLocks noChangeAspect="1"/>
          </p:cNvPicPr>
          <p:nvPr/>
        </p:nvPicPr>
        <p:blipFill>
          <a:blip r:embed="rId3"/>
          <a:stretch>
            <a:fillRect/>
          </a:stretch>
        </p:blipFill>
        <p:spPr>
          <a:xfrm>
            <a:off x="1304018" y="1854229"/>
            <a:ext cx="6535964" cy="4436280"/>
          </a:xfrm>
          <a:prstGeom prst="rect">
            <a:avLst/>
          </a:prstGeom>
        </p:spPr>
      </p:pic>
    </p:spTree>
    <p:extLst>
      <p:ext uri="{BB962C8B-B14F-4D97-AF65-F5344CB8AC3E}">
        <p14:creationId xmlns:p14="http://schemas.microsoft.com/office/powerpoint/2010/main" val="18145115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22;p57">
            <a:extLst>
              <a:ext uri="{FF2B5EF4-FFF2-40B4-BE49-F238E27FC236}">
                <a16:creationId xmlns:a16="http://schemas.microsoft.com/office/drawing/2014/main" id="{537F8998-2B6E-45B1-B2EB-2CD1EC2064FC}"/>
              </a:ext>
            </a:extLst>
          </p:cNvPr>
          <p:cNvSpPr/>
          <p:nvPr/>
        </p:nvSpPr>
        <p:spPr>
          <a:xfrm>
            <a:off x="0" y="567491"/>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EXEMPLE DE BULETINE DE VOT VALABIL EXPRIMATE</a:t>
            </a:r>
            <a:endParaRPr sz="2000" dirty="0">
              <a:solidFill>
                <a:srgbClr val="192D3A"/>
              </a:solidFill>
              <a:latin typeface="Times New Roman"/>
              <a:ea typeface="Times New Roman"/>
              <a:cs typeface="Times New Roman"/>
              <a:sym typeface="Times New Roman"/>
            </a:endParaRPr>
          </a:p>
        </p:txBody>
      </p:sp>
      <p:pic>
        <p:nvPicPr>
          <p:cNvPr id="9" name="Google Shape;516;p56">
            <a:extLst>
              <a:ext uri="{FF2B5EF4-FFF2-40B4-BE49-F238E27FC236}">
                <a16:creationId xmlns:a16="http://schemas.microsoft.com/office/drawing/2014/main" id="{37026F33-7CD5-4BED-A57C-7D38A702C1AF}"/>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
        <p:nvSpPr>
          <p:cNvPr id="2" name="Google Shape;530;p58">
            <a:extLst>
              <a:ext uri="{FF2B5EF4-FFF2-40B4-BE49-F238E27FC236}">
                <a16:creationId xmlns:a16="http://schemas.microsoft.com/office/drawing/2014/main" id="{A029CE17-6376-46DC-AE2B-5DEAC4FA40E3}"/>
              </a:ext>
            </a:extLst>
          </p:cNvPr>
          <p:cNvSpPr/>
          <p:nvPr/>
        </p:nvSpPr>
        <p:spPr>
          <a:xfrm>
            <a:off x="0" y="1036488"/>
            <a:ext cx="9144000"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ro-RO" sz="1800" dirty="0">
                <a:solidFill>
                  <a:schemeClr val="dk1"/>
                </a:solidFill>
                <a:latin typeface="Times New Roman"/>
                <a:ea typeface="Times New Roman"/>
                <a:cs typeface="Times New Roman"/>
                <a:sym typeface="Times New Roman"/>
              </a:rPr>
              <a:t>buletinele de vot pe care </a:t>
            </a:r>
            <a:r>
              <a:rPr lang="ro-RO" sz="1800" b="1" dirty="0">
                <a:solidFill>
                  <a:schemeClr val="dk1"/>
                </a:solidFill>
                <a:latin typeface="Times New Roman"/>
                <a:ea typeface="Times New Roman"/>
                <a:cs typeface="Times New Roman"/>
                <a:sym typeface="Times New Roman"/>
              </a:rPr>
              <a:t>ștampila aplicată depășește limitele patrulaterului, dar opțiunea alegătorului este evidentă</a:t>
            </a:r>
            <a:endParaRPr sz="1800" dirty="0">
              <a:solidFill>
                <a:schemeClr val="dk1"/>
              </a:solidFill>
              <a:latin typeface="Times New Roman"/>
              <a:ea typeface="Times New Roman"/>
              <a:cs typeface="Times New Roman"/>
              <a:sym typeface="Times New Roman"/>
            </a:endParaRPr>
          </a:p>
        </p:txBody>
      </p:sp>
      <p:pic>
        <p:nvPicPr>
          <p:cNvPr id="4" name="Picture 3">
            <a:extLst>
              <a:ext uri="{FF2B5EF4-FFF2-40B4-BE49-F238E27FC236}">
                <a16:creationId xmlns:a16="http://schemas.microsoft.com/office/drawing/2014/main" id="{CFD937D8-03C7-421F-98D0-8068A04E20CA}"/>
              </a:ext>
            </a:extLst>
          </p:cNvPr>
          <p:cNvPicPr>
            <a:picLocks noChangeAspect="1"/>
          </p:cNvPicPr>
          <p:nvPr/>
        </p:nvPicPr>
        <p:blipFill>
          <a:blip r:embed="rId3"/>
          <a:stretch>
            <a:fillRect/>
          </a:stretch>
        </p:blipFill>
        <p:spPr>
          <a:xfrm>
            <a:off x="1275041" y="1751706"/>
            <a:ext cx="6593918" cy="4475616"/>
          </a:xfrm>
          <a:prstGeom prst="rect">
            <a:avLst/>
          </a:prstGeom>
        </p:spPr>
      </p:pic>
    </p:spTree>
    <p:extLst>
      <p:ext uri="{BB962C8B-B14F-4D97-AF65-F5344CB8AC3E}">
        <p14:creationId xmlns:p14="http://schemas.microsoft.com/office/powerpoint/2010/main" val="1213278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p:nvPr/>
        </p:nvSpPr>
        <p:spPr>
          <a:xfrm>
            <a:off x="91440" y="457200"/>
            <a:ext cx="864108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ATRIBUŢIILE BIROULUI ELECTORAL AL SECȚIEI DE VOTARE</a:t>
            </a:r>
            <a:endParaRPr sz="2000" dirty="0"/>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18 din Legea nr. 208/2015, cu modificările și completările ulterioare]</a:t>
            </a:r>
            <a:endParaRPr sz="2800" b="1" i="0" u="none" strike="noStrike" cap="none" dirty="0">
              <a:solidFill>
                <a:srgbClr val="192D3A"/>
              </a:solidFill>
              <a:latin typeface="Calibri"/>
              <a:ea typeface="Calibri"/>
              <a:cs typeface="Calibri"/>
              <a:sym typeface="Calibri"/>
            </a:endParaRPr>
          </a:p>
        </p:txBody>
      </p:sp>
      <p:sp>
        <p:nvSpPr>
          <p:cNvPr id="169" name="Google Shape;169;p8"/>
          <p:cNvSpPr txBox="1"/>
          <p:nvPr/>
        </p:nvSpPr>
        <p:spPr>
          <a:xfrm>
            <a:off x="109220" y="1499135"/>
            <a:ext cx="8641080" cy="50474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g) înaintează </a:t>
            </a:r>
            <a:r>
              <a:rPr lang="ro-RO" sz="1400" b="0" i="0" u="none" strike="noStrike" cap="none" dirty="0">
                <a:solidFill>
                  <a:srgbClr val="192D3A"/>
                </a:solidFill>
                <a:latin typeface="Times New Roman"/>
                <a:ea typeface="Times New Roman"/>
                <a:cs typeface="Times New Roman"/>
                <a:sym typeface="Times New Roman"/>
              </a:rPr>
              <a:t>birourilor electorale de circumscripție sau oficiului electoral de sector </a:t>
            </a:r>
            <a:r>
              <a:rPr lang="ro-RO" sz="1400" b="1" i="0" u="none" strike="noStrike" cap="none" dirty="0">
                <a:solidFill>
                  <a:srgbClr val="192D3A"/>
                </a:solidFill>
                <a:latin typeface="Times New Roman"/>
                <a:ea typeface="Times New Roman"/>
                <a:cs typeface="Times New Roman"/>
                <a:sym typeface="Times New Roman"/>
              </a:rPr>
              <a:t>procesele-verbale cuprinzând rezultatele votării,</a:t>
            </a:r>
            <a:r>
              <a:rPr lang="ro-RO" sz="1400" b="0" i="0" u="none" strike="noStrike" cap="none" dirty="0">
                <a:solidFill>
                  <a:srgbClr val="192D3A"/>
                </a:solidFill>
                <a:latin typeface="Times New Roman"/>
                <a:ea typeface="Times New Roman"/>
                <a:cs typeface="Times New Roman"/>
                <a:sym typeface="Times New Roman"/>
              </a:rPr>
              <a:t> prin mijloace electronice și pe suport hârtie, buletinele de vot întrebuințate și necontestate, buletinele de vot nule</a:t>
            </a:r>
            <a:r>
              <a:rPr lang="ro-RO" sz="1400" dirty="0">
                <a:solidFill>
                  <a:srgbClr val="192D3A"/>
                </a:solidFill>
                <a:latin typeface="Times New Roman"/>
                <a:ea typeface="Times New Roman"/>
                <a:cs typeface="Times New Roman"/>
                <a:sym typeface="Times New Roman"/>
              </a:rPr>
              <a:t> </a:t>
            </a:r>
            <a:r>
              <a:rPr lang="ro-RO" sz="1400" b="0" i="0" u="none" strike="noStrike" cap="none" dirty="0">
                <a:solidFill>
                  <a:srgbClr val="192D3A"/>
                </a:solidFill>
                <a:latin typeface="Times New Roman"/>
                <a:ea typeface="Times New Roman"/>
                <a:cs typeface="Times New Roman"/>
                <a:sym typeface="Times New Roman"/>
              </a:rPr>
              <a:t>și pe cele contestate, împreună cu contestațiile depuse și materialele la care acestea se referă, precum și listele electorale utilizate în cadrul secției de votare, îndosariate pe tipuri de liste;</a:t>
            </a:r>
          </a:p>
          <a:p>
            <a:pPr marL="0" marR="0" lvl="0" indent="0" algn="just" rtl="0">
              <a:spcBef>
                <a:spcPts val="0"/>
              </a:spcBef>
              <a:spcAft>
                <a:spcPts val="0"/>
              </a:spcAft>
              <a:buNone/>
            </a:pPr>
            <a:endParaRPr sz="1400" dirty="0"/>
          </a:p>
          <a:p>
            <a:pPr marL="0" marR="0" lvl="0" indent="0" algn="just" rtl="0">
              <a:spcBef>
                <a:spcPts val="0"/>
              </a:spcBef>
              <a:spcAft>
                <a:spcPts val="0"/>
              </a:spcAft>
              <a:buNone/>
            </a:pP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h)</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predau prefectului</a:t>
            </a:r>
            <a:r>
              <a:rPr lang="ro-RO" sz="1400" b="0" i="0" u="none" strike="noStrike" cap="none" dirty="0">
                <a:solidFill>
                  <a:srgbClr val="192D3A"/>
                </a:solidFill>
                <a:latin typeface="Times New Roman"/>
                <a:ea typeface="Times New Roman"/>
                <a:cs typeface="Times New Roman"/>
                <a:sym typeface="Times New Roman"/>
              </a:rPr>
              <a:t>, pe bază de proces-verbal, </a:t>
            </a:r>
            <a:r>
              <a:rPr lang="ro-RO" sz="1400" b="1" i="0" u="none" strike="noStrike" cap="none" dirty="0">
                <a:solidFill>
                  <a:srgbClr val="192D3A"/>
                </a:solidFill>
                <a:latin typeface="Times New Roman"/>
                <a:ea typeface="Times New Roman"/>
                <a:cs typeface="Times New Roman"/>
                <a:sym typeface="Times New Roman"/>
              </a:rPr>
              <a:t>buletinele de vot anulate și neutilizate, ștampilele și celelalte materiale utilizate în desfășurarea votării</a:t>
            </a:r>
            <a:r>
              <a:rPr lang="ro-RO" sz="1400" b="0" i="0" u="none" strike="noStrike" cap="none" dirty="0">
                <a:solidFill>
                  <a:srgbClr val="192D3A"/>
                </a:solidFill>
                <a:latin typeface="Times New Roman"/>
                <a:ea typeface="Times New Roman"/>
                <a:cs typeface="Times New Roman"/>
                <a:sym typeface="Times New Roman"/>
              </a:rPr>
              <a:t>; </a:t>
            </a:r>
          </a:p>
          <a:p>
            <a:pPr marL="0" marR="0" lvl="0" indent="0" algn="just" rtl="0">
              <a:spcBef>
                <a:spcPts val="0"/>
              </a:spcBef>
              <a:spcAft>
                <a:spcPts val="0"/>
              </a:spcAft>
              <a:buNone/>
            </a:pPr>
            <a:endParaRPr lang="ro-RO" sz="14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i</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eliberează</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fiecărui</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reprezentant</a:t>
            </a:r>
            <a:r>
              <a:rPr lang="en-US" sz="1400" b="1" i="0" u="none" strike="noStrike" cap="none" dirty="0">
                <a:solidFill>
                  <a:srgbClr val="192D3A"/>
                </a:solidFill>
                <a:latin typeface="Times New Roman"/>
                <a:ea typeface="Times New Roman"/>
                <a:cs typeface="Times New Roman"/>
                <a:sym typeface="Times New Roman"/>
              </a:rPr>
              <a:t> al </a:t>
            </a:r>
            <a:r>
              <a:rPr lang="en-US" sz="1400" b="1" i="0" u="none" strike="noStrike" cap="none" dirty="0" err="1">
                <a:solidFill>
                  <a:srgbClr val="192D3A"/>
                </a:solidFill>
                <a:latin typeface="Times New Roman"/>
                <a:ea typeface="Times New Roman"/>
                <a:cs typeface="Times New Roman"/>
                <a:sym typeface="Times New Roman"/>
              </a:rPr>
              <a:t>partidelor</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politice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alianțelor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politice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alianțelor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electorale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și</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organizațiilor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cetățenilor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aparținând</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minorităților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naționale</a:t>
            </a:r>
            <a:r>
              <a:rPr lang="en-US" sz="1400" b="0" i="0" u="none" strike="noStrike" cap="none" dirty="0">
                <a:solidFill>
                  <a:srgbClr val="192D3A"/>
                </a:solidFill>
                <a:latin typeface="Times New Roman"/>
                <a:ea typeface="Times New Roman"/>
                <a:cs typeface="Times New Roman"/>
                <a:sym typeface="Times New Roman"/>
              </a:rPr>
              <a:t> din </a:t>
            </a:r>
            <a:r>
              <a:rPr lang="en-US" sz="1400" b="0" i="0" u="none" strike="noStrike" cap="none" dirty="0" err="1">
                <a:solidFill>
                  <a:srgbClr val="192D3A"/>
                </a:solidFill>
                <a:latin typeface="Times New Roman"/>
                <a:ea typeface="Times New Roman"/>
                <a:cs typeface="Times New Roman"/>
                <a:sym typeface="Times New Roman"/>
              </a:rPr>
              <a:t>componența</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biroului</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câte</a:t>
            </a:r>
            <a:r>
              <a:rPr lang="en-US" sz="1400" b="0" i="0" u="none" strike="noStrike" cap="none" dirty="0">
                <a:solidFill>
                  <a:srgbClr val="192D3A"/>
                </a:solidFill>
                <a:latin typeface="Times New Roman"/>
                <a:ea typeface="Times New Roman"/>
                <a:cs typeface="Times New Roman"/>
                <a:sym typeface="Times New Roman"/>
              </a:rPr>
              <a:t> o </a:t>
            </a:r>
            <a:r>
              <a:rPr lang="en-US" sz="1400" b="0" i="0" u="none" strike="noStrike" cap="none" dirty="0" err="1">
                <a:solidFill>
                  <a:srgbClr val="192D3A"/>
                </a:solidFill>
                <a:latin typeface="Times New Roman"/>
                <a:ea typeface="Times New Roman"/>
                <a:cs typeface="Times New Roman"/>
                <a:sym typeface="Times New Roman"/>
              </a:rPr>
              <a:t>copie</a:t>
            </a:r>
            <a:r>
              <a:rPr lang="en-US" sz="1400" b="0" i="0" u="none" strike="noStrike" cap="none" dirty="0">
                <a:solidFill>
                  <a:srgbClr val="192D3A"/>
                </a:solidFill>
                <a:latin typeface="Times New Roman"/>
                <a:ea typeface="Times New Roman"/>
                <a:cs typeface="Times New Roman"/>
                <a:sym typeface="Times New Roman"/>
              </a:rPr>
              <a:t> de pe </a:t>
            </a:r>
            <a:r>
              <a:rPr lang="en-US" sz="1400" b="0" i="0" u="none" strike="noStrike" cap="none" dirty="0" err="1">
                <a:solidFill>
                  <a:srgbClr val="192D3A"/>
                </a:solidFill>
                <a:latin typeface="Times New Roman"/>
                <a:ea typeface="Times New Roman"/>
                <a:cs typeface="Times New Roman"/>
                <a:sym typeface="Times New Roman"/>
              </a:rPr>
              <a:t>fiecare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proces</a:t>
            </a:r>
            <a:r>
              <a:rPr lang="en-US" sz="1400" b="0" i="0" u="none" strike="noStrike" cap="none" dirty="0">
                <a:solidFill>
                  <a:srgbClr val="192D3A"/>
                </a:solidFill>
                <a:latin typeface="Times New Roman"/>
                <a:ea typeface="Times New Roman"/>
                <a:cs typeface="Times New Roman"/>
                <a:sym typeface="Times New Roman"/>
              </a:rPr>
              <a:t>-verbal, </a:t>
            </a:r>
            <a:r>
              <a:rPr lang="en-US" sz="1400" b="0" i="0" u="none" strike="noStrike" cap="none" dirty="0" err="1">
                <a:solidFill>
                  <a:srgbClr val="192D3A"/>
                </a:solidFill>
                <a:latin typeface="Times New Roman"/>
                <a:ea typeface="Times New Roman"/>
                <a:cs typeface="Times New Roman"/>
                <a:sym typeface="Times New Roman"/>
              </a:rPr>
              <a:t>certificată</a:t>
            </a:r>
            <a:r>
              <a:rPr lang="en-US" sz="1400" b="0" i="0" u="none" strike="noStrike" cap="none" dirty="0">
                <a:solidFill>
                  <a:srgbClr val="192D3A"/>
                </a:solidFill>
                <a:latin typeface="Times New Roman"/>
                <a:ea typeface="Times New Roman"/>
                <a:cs typeface="Times New Roman"/>
                <a:sym typeface="Times New Roman"/>
              </a:rPr>
              <a:t> de </a:t>
            </a:r>
            <a:r>
              <a:rPr lang="en-US" sz="1400" b="0" i="0" u="none" strike="noStrike" cap="none" dirty="0" err="1">
                <a:solidFill>
                  <a:srgbClr val="192D3A"/>
                </a:solidFill>
                <a:latin typeface="Times New Roman"/>
                <a:ea typeface="Times New Roman"/>
                <a:cs typeface="Times New Roman"/>
                <a:sym typeface="Times New Roman"/>
              </a:rPr>
              <a:t>președintele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biroului</a:t>
            </a:r>
            <a:r>
              <a:rPr lang="en-US" sz="1400" b="0" i="0" u="none" strike="noStrike" cap="none" dirty="0">
                <a:solidFill>
                  <a:srgbClr val="192D3A"/>
                </a:solidFill>
                <a:latin typeface="Times New Roman"/>
                <a:ea typeface="Times New Roman"/>
                <a:cs typeface="Times New Roman"/>
                <a:sym typeface="Times New Roman"/>
              </a:rPr>
              <a:t> electoral al </a:t>
            </a:r>
            <a:r>
              <a:rPr lang="en-US" sz="1400" b="0" i="0" u="none" strike="noStrike" cap="none" dirty="0" err="1">
                <a:solidFill>
                  <a:srgbClr val="192D3A"/>
                </a:solidFill>
                <a:latin typeface="Times New Roman"/>
                <a:ea typeface="Times New Roman"/>
                <a:cs typeface="Times New Roman"/>
                <a:sym typeface="Times New Roman"/>
              </a:rPr>
              <a:t>secției</a:t>
            </a:r>
            <a:r>
              <a:rPr lang="en-US" sz="1400" b="0" i="0" u="none" strike="noStrike" cap="none" dirty="0">
                <a:solidFill>
                  <a:srgbClr val="192D3A"/>
                </a:solidFill>
                <a:latin typeface="Times New Roman"/>
                <a:ea typeface="Times New Roman"/>
                <a:cs typeface="Times New Roman"/>
                <a:sym typeface="Times New Roman"/>
              </a:rPr>
              <a:t> de </a:t>
            </a:r>
            <a:r>
              <a:rPr lang="en-US" sz="1400" b="0" i="0" u="none" strike="noStrike" cap="none" dirty="0" err="1">
                <a:solidFill>
                  <a:srgbClr val="192D3A"/>
                </a:solidFill>
                <a:latin typeface="Times New Roman"/>
                <a:ea typeface="Times New Roman"/>
                <a:cs typeface="Times New Roman"/>
                <a:sym typeface="Times New Roman"/>
              </a:rPr>
              <a:t>votare</a:t>
            </a:r>
            <a:r>
              <a:rPr lang="en-US" sz="1400" b="0" i="0" u="none" strike="noStrike" cap="none" dirty="0">
                <a:solidFill>
                  <a:srgbClr val="192D3A"/>
                </a:solidFill>
                <a:latin typeface="Times New Roman"/>
                <a:ea typeface="Times New Roman"/>
                <a:cs typeface="Times New Roman"/>
                <a:sym typeface="Times New Roman"/>
              </a:rPr>
              <a:t>;</a:t>
            </a:r>
            <a:endParaRPr lang="ro-RO" sz="14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lang="en-US" sz="14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1400" b="1" i="0" u="none" strike="noStrike" cap="none" dirty="0">
                <a:solidFill>
                  <a:srgbClr val="192D3A"/>
                </a:solidFill>
                <a:latin typeface="Times New Roman"/>
                <a:ea typeface="Times New Roman"/>
                <a:cs typeface="Times New Roman"/>
                <a:sym typeface="Times New Roman"/>
              </a:rPr>
              <a:t>j) </a:t>
            </a:r>
            <a:r>
              <a:rPr lang="en-US" sz="1400" b="1" i="0" u="none" strike="noStrike" cap="none" dirty="0" err="1">
                <a:solidFill>
                  <a:srgbClr val="192D3A"/>
                </a:solidFill>
                <a:latin typeface="Times New Roman"/>
                <a:ea typeface="Times New Roman"/>
                <a:cs typeface="Times New Roman"/>
                <a:sym typeface="Times New Roman"/>
              </a:rPr>
              <a:t>eliberează</a:t>
            </a:r>
            <a:r>
              <a:rPr lang="en-US" sz="1400" b="1" i="0" u="none" strike="noStrike" cap="none" dirty="0">
                <a:solidFill>
                  <a:srgbClr val="192D3A"/>
                </a:solidFill>
                <a:latin typeface="Times New Roman"/>
                <a:ea typeface="Times New Roman"/>
                <a:cs typeface="Times New Roman"/>
                <a:sym typeface="Times New Roman"/>
              </a:rPr>
              <a:t>, </a:t>
            </a:r>
            <a:r>
              <a:rPr lang="en-US" sz="1400" b="0" i="0" u="none" strike="noStrike" cap="none" dirty="0">
                <a:solidFill>
                  <a:srgbClr val="192D3A"/>
                </a:solidFill>
                <a:latin typeface="Times New Roman"/>
                <a:ea typeface="Times New Roman"/>
                <a:cs typeface="Times New Roman"/>
                <a:sym typeface="Times New Roman"/>
              </a:rPr>
              <a:t>la </a:t>
            </a:r>
            <a:r>
              <a:rPr lang="en-US" sz="1400" b="0" i="0" u="none" strike="noStrike" cap="none" dirty="0" err="1">
                <a:solidFill>
                  <a:srgbClr val="192D3A"/>
                </a:solidFill>
                <a:latin typeface="Times New Roman"/>
                <a:ea typeface="Times New Roman"/>
                <a:cs typeface="Times New Roman"/>
                <a:sym typeface="Times New Roman"/>
              </a:rPr>
              <a:t>cererea</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atât</a:t>
            </a:r>
            <a:r>
              <a:rPr lang="en-US" sz="1400" b="0" i="0" u="none" strike="noStrike" cap="none" dirty="0">
                <a:solidFill>
                  <a:srgbClr val="192D3A"/>
                </a:solidFill>
                <a:latin typeface="Times New Roman"/>
                <a:ea typeface="Times New Roman"/>
                <a:cs typeface="Times New Roman"/>
                <a:sym typeface="Times New Roman"/>
              </a:rPr>
              <a:t> a </a:t>
            </a:r>
            <a:r>
              <a:rPr lang="en-US" sz="1400" b="0" i="0" u="none" strike="noStrike" cap="none" dirty="0" err="1">
                <a:solidFill>
                  <a:srgbClr val="192D3A"/>
                </a:solidFill>
                <a:latin typeface="Times New Roman"/>
                <a:ea typeface="Times New Roman"/>
                <a:cs typeface="Times New Roman"/>
                <a:sym typeface="Times New Roman"/>
              </a:rPr>
              <a:t>observatorilor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organizațiilor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neguvernamentale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cât</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și</a:t>
            </a:r>
            <a:r>
              <a:rPr lang="en-US" sz="1400" b="0" i="0" u="none" strike="noStrike" cap="none" dirty="0">
                <a:solidFill>
                  <a:srgbClr val="192D3A"/>
                </a:solidFill>
                <a:latin typeface="Times New Roman"/>
                <a:ea typeface="Times New Roman"/>
                <a:cs typeface="Times New Roman"/>
                <a:sym typeface="Times New Roman"/>
              </a:rPr>
              <a:t> a </a:t>
            </a:r>
            <a:r>
              <a:rPr lang="en-US" sz="1400" b="0" i="0" u="none" strike="noStrike" cap="none" dirty="0" err="1">
                <a:solidFill>
                  <a:srgbClr val="192D3A"/>
                </a:solidFill>
                <a:latin typeface="Times New Roman"/>
                <a:ea typeface="Times New Roman"/>
                <a:cs typeface="Times New Roman"/>
                <a:sym typeface="Times New Roman"/>
              </a:rPr>
              <a:t>reprezentanților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presei</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acreditați</a:t>
            </a:r>
            <a:r>
              <a:rPr lang="en-US" sz="1400" b="0" i="0" u="none" strike="noStrike" cap="none" dirty="0">
                <a:solidFill>
                  <a:srgbClr val="192D3A"/>
                </a:solidFill>
                <a:latin typeface="Times New Roman"/>
                <a:ea typeface="Times New Roman"/>
                <a:cs typeface="Times New Roman"/>
                <a:sym typeface="Times New Roman"/>
              </a:rPr>
              <a:t> pe </a:t>
            </a:r>
            <a:r>
              <a:rPr lang="en-US" sz="1400" b="0" i="0" u="none" strike="noStrike" cap="none" dirty="0" err="1">
                <a:solidFill>
                  <a:srgbClr val="192D3A"/>
                </a:solidFill>
                <a:latin typeface="Times New Roman"/>
                <a:ea typeface="Times New Roman"/>
                <a:cs typeface="Times New Roman"/>
                <a:sym typeface="Times New Roman"/>
              </a:rPr>
              <a:t>lângă</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respectivele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secții</a:t>
            </a:r>
            <a:r>
              <a:rPr lang="en-US" sz="1400" b="0" i="0" u="none" strike="noStrike" cap="none" dirty="0">
                <a:solidFill>
                  <a:srgbClr val="192D3A"/>
                </a:solidFill>
                <a:latin typeface="Times New Roman"/>
                <a:ea typeface="Times New Roman"/>
                <a:cs typeface="Times New Roman"/>
                <a:sym typeface="Times New Roman"/>
              </a:rPr>
              <a:t> de </a:t>
            </a:r>
            <a:r>
              <a:rPr lang="en-US" sz="1400" b="0" i="0" u="none" strike="noStrike" cap="none" dirty="0" err="1">
                <a:solidFill>
                  <a:srgbClr val="192D3A"/>
                </a:solidFill>
                <a:latin typeface="Times New Roman"/>
                <a:ea typeface="Times New Roman"/>
                <a:cs typeface="Times New Roman"/>
                <a:sym typeface="Times New Roman"/>
              </a:rPr>
              <a:t>votare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prin</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președintele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secției</a:t>
            </a:r>
            <a:r>
              <a:rPr lang="en-US" sz="1400" b="0" i="0" u="none" strike="noStrike" cap="none" dirty="0">
                <a:solidFill>
                  <a:srgbClr val="192D3A"/>
                </a:solidFill>
                <a:latin typeface="Times New Roman"/>
                <a:ea typeface="Times New Roman"/>
                <a:cs typeface="Times New Roman"/>
                <a:sym typeface="Times New Roman"/>
              </a:rPr>
              <a:t> de </a:t>
            </a:r>
            <a:r>
              <a:rPr lang="en-US" sz="1400" b="0" i="0" u="none" strike="noStrike" cap="none" dirty="0" err="1">
                <a:solidFill>
                  <a:srgbClr val="192D3A"/>
                </a:solidFill>
                <a:latin typeface="Times New Roman"/>
                <a:ea typeface="Times New Roman"/>
                <a:cs typeface="Times New Roman"/>
                <a:sym typeface="Times New Roman"/>
              </a:rPr>
              <a:t>votare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câte</a:t>
            </a:r>
            <a:r>
              <a:rPr lang="en-US" sz="1400" b="0" i="0" u="none" strike="noStrike" cap="none" dirty="0">
                <a:solidFill>
                  <a:srgbClr val="192D3A"/>
                </a:solidFill>
                <a:latin typeface="Times New Roman"/>
                <a:ea typeface="Times New Roman"/>
                <a:cs typeface="Times New Roman"/>
                <a:sym typeface="Times New Roman"/>
              </a:rPr>
              <a:t> o </a:t>
            </a:r>
            <a:r>
              <a:rPr lang="en-US" sz="1400" b="0" i="0" u="none" strike="noStrike" cap="none" dirty="0" err="1">
                <a:solidFill>
                  <a:srgbClr val="192D3A"/>
                </a:solidFill>
                <a:latin typeface="Times New Roman"/>
                <a:ea typeface="Times New Roman"/>
                <a:cs typeface="Times New Roman"/>
                <a:sym typeface="Times New Roman"/>
              </a:rPr>
              <a:t>copie</a:t>
            </a:r>
            <a:r>
              <a:rPr lang="en-US" sz="1400" b="0" i="0" u="none" strike="noStrike" cap="none" dirty="0">
                <a:solidFill>
                  <a:srgbClr val="192D3A"/>
                </a:solidFill>
                <a:latin typeface="Times New Roman"/>
                <a:ea typeface="Times New Roman"/>
                <a:cs typeface="Times New Roman"/>
                <a:sym typeface="Times New Roman"/>
              </a:rPr>
              <a:t> a </a:t>
            </a:r>
            <a:r>
              <a:rPr lang="en-US" sz="1400" b="0" i="0" u="none" strike="noStrike" cap="none" dirty="0" err="1">
                <a:solidFill>
                  <a:srgbClr val="192D3A"/>
                </a:solidFill>
                <a:latin typeface="Times New Roman"/>
                <a:ea typeface="Times New Roman"/>
                <a:cs typeface="Times New Roman"/>
                <a:sym typeface="Times New Roman"/>
              </a:rPr>
              <a:t>fiecărui</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proces</a:t>
            </a:r>
            <a:r>
              <a:rPr lang="en-US" sz="1400" b="0" i="0" u="none" strike="noStrike" cap="none" dirty="0">
                <a:solidFill>
                  <a:srgbClr val="192D3A"/>
                </a:solidFill>
                <a:latin typeface="Times New Roman"/>
                <a:ea typeface="Times New Roman"/>
                <a:cs typeface="Times New Roman"/>
                <a:sym typeface="Times New Roman"/>
              </a:rPr>
              <a:t>-verbal care </a:t>
            </a:r>
            <a:r>
              <a:rPr lang="en-US" sz="1400" b="0" i="0" u="none" strike="noStrike" cap="none" dirty="0" err="1">
                <a:solidFill>
                  <a:srgbClr val="192D3A"/>
                </a:solidFill>
                <a:latin typeface="Times New Roman"/>
                <a:ea typeface="Times New Roman"/>
                <a:cs typeface="Times New Roman"/>
                <a:sym typeface="Times New Roman"/>
              </a:rPr>
              <a:t>consemnează</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rezultatul</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alegerilor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în</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secția</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respectivă</a:t>
            </a:r>
            <a:r>
              <a:rPr lang="en-US" sz="1400" b="0" i="0" u="none" strike="noStrike" cap="none" dirty="0">
                <a:solidFill>
                  <a:srgbClr val="192D3A"/>
                </a:solidFill>
                <a:latin typeface="Times New Roman"/>
                <a:ea typeface="Times New Roman"/>
                <a:cs typeface="Times New Roman"/>
                <a:sym typeface="Times New Roman"/>
              </a:rPr>
              <a:t>;</a:t>
            </a:r>
            <a:endParaRPr lang="ro-RO" sz="14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lang="ro-RO" sz="1400" dirty="0">
              <a:solidFill>
                <a:srgbClr val="192D3A"/>
              </a:solidFill>
              <a:latin typeface="Times New Roman"/>
              <a:ea typeface="Times New Roman"/>
              <a:cs typeface="Times New Roman"/>
              <a:sym typeface="Times New Roman"/>
            </a:endParaRPr>
          </a:p>
          <a:p>
            <a:pPr algn="just"/>
            <a:r>
              <a:rPr lang="ro-RO" sz="1400" b="1" i="0" u="none" strike="noStrike" cap="none" dirty="0">
                <a:solidFill>
                  <a:srgbClr val="192D3A"/>
                </a:solidFill>
                <a:latin typeface="Times New Roman"/>
                <a:ea typeface="Times New Roman"/>
                <a:cs typeface="Times New Roman"/>
                <a:sym typeface="Times New Roman"/>
              </a:rPr>
              <a:t>k)</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verifică, </a:t>
            </a:r>
            <a:r>
              <a:rPr lang="ro-RO" sz="1400" b="0" i="0" u="none" strike="noStrike" cap="none" dirty="0">
                <a:solidFill>
                  <a:srgbClr val="192D3A"/>
                </a:solidFill>
                <a:latin typeface="Times New Roman"/>
                <a:ea typeface="Times New Roman"/>
                <a:cs typeface="Times New Roman"/>
                <a:sym typeface="Times New Roman"/>
              </a:rPr>
              <a:t>prin mijloace electronice, </a:t>
            </a:r>
            <a:r>
              <a:rPr lang="ro-RO" sz="1400" b="1" i="0" u="none" strike="noStrike" cap="none" dirty="0">
                <a:solidFill>
                  <a:srgbClr val="192D3A"/>
                </a:solidFill>
                <a:latin typeface="Times New Roman"/>
                <a:ea typeface="Times New Roman"/>
                <a:cs typeface="Times New Roman"/>
                <a:sym typeface="Times New Roman"/>
              </a:rPr>
              <a:t>îndeplinirea condițiilor prevăzute de lege pentru exercitarea dreptului de vot,</a:t>
            </a:r>
            <a:r>
              <a:rPr lang="ro-RO" sz="1400" b="0" i="0" u="none" strike="noStrike" cap="none" dirty="0">
                <a:solidFill>
                  <a:srgbClr val="192D3A"/>
                </a:solidFill>
                <a:latin typeface="Times New Roman"/>
                <a:ea typeface="Times New Roman"/>
                <a:cs typeface="Times New Roman"/>
                <a:sym typeface="Times New Roman"/>
              </a:rPr>
              <a:t> precum și corelațiile din procesele-verbale de consemnare a rezultatelor votării, conform procedurii stabilite prin hotărâre a Biroului Electoral Central.</a:t>
            </a:r>
          </a:p>
          <a:p>
            <a:pPr algn="just"/>
            <a:endParaRPr lang="ro-RO" sz="1400" b="0" i="0" u="none" strike="noStrike" cap="none" dirty="0">
              <a:solidFill>
                <a:srgbClr val="192D3A"/>
              </a:solidFill>
              <a:latin typeface="Times New Roman"/>
              <a:ea typeface="Times New Roman"/>
              <a:cs typeface="Times New Roman"/>
              <a:sym typeface="Times New Roman"/>
            </a:endParaRPr>
          </a:p>
          <a:p>
            <a:pPr algn="just"/>
            <a:r>
              <a:rPr lang="ro-RO" sz="1400" b="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 pot decide renumărarea voturilor,</a:t>
            </a:r>
            <a:r>
              <a:rPr lang="ro-RO" sz="1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la solicitarea oricărui membru, înainte de consemnarea rezultatului numărătorii în </a:t>
            </a:r>
            <a:r>
              <a:rPr lang="ro-RO" sz="1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procesul-verbal privind consemnarea rezultatelor votării</a:t>
            </a:r>
            <a:r>
              <a:rPr lang="ro-RO" sz="1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o-RO" sz="1400" b="0" i="0" u="none" strike="noStrike" cap="none" dirty="0">
              <a:solidFill>
                <a:srgbClr val="192D3A"/>
              </a:solidFill>
              <a:latin typeface="Times New Roman"/>
              <a:ea typeface="Times New Roman"/>
              <a:cs typeface="Times New Roman"/>
              <a:sym typeface="Times New Roman"/>
            </a:endParaRPr>
          </a:p>
        </p:txBody>
      </p:sp>
      <p:pic>
        <p:nvPicPr>
          <p:cNvPr id="170" name="Google Shape;170;p8"/>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22;p57">
            <a:extLst>
              <a:ext uri="{FF2B5EF4-FFF2-40B4-BE49-F238E27FC236}">
                <a16:creationId xmlns:a16="http://schemas.microsoft.com/office/drawing/2014/main" id="{537F8998-2B6E-45B1-B2EB-2CD1EC2064FC}"/>
              </a:ext>
            </a:extLst>
          </p:cNvPr>
          <p:cNvSpPr/>
          <p:nvPr/>
        </p:nvSpPr>
        <p:spPr>
          <a:xfrm>
            <a:off x="0" y="567491"/>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EXEMPLE DE BULETINE DE VOT VALABIL EXPRIMATE</a:t>
            </a:r>
            <a:endParaRPr sz="2000" dirty="0">
              <a:solidFill>
                <a:srgbClr val="192D3A"/>
              </a:solidFill>
              <a:latin typeface="Times New Roman"/>
              <a:ea typeface="Times New Roman"/>
              <a:cs typeface="Times New Roman"/>
              <a:sym typeface="Times New Roman"/>
            </a:endParaRPr>
          </a:p>
        </p:txBody>
      </p:sp>
      <p:pic>
        <p:nvPicPr>
          <p:cNvPr id="9" name="Google Shape;516;p56">
            <a:extLst>
              <a:ext uri="{FF2B5EF4-FFF2-40B4-BE49-F238E27FC236}">
                <a16:creationId xmlns:a16="http://schemas.microsoft.com/office/drawing/2014/main" id="{37026F33-7CD5-4BED-A57C-7D38A702C1AF}"/>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
        <p:nvSpPr>
          <p:cNvPr id="3" name="Google Shape;538;p59">
            <a:extLst>
              <a:ext uri="{FF2B5EF4-FFF2-40B4-BE49-F238E27FC236}">
                <a16:creationId xmlns:a16="http://schemas.microsoft.com/office/drawing/2014/main" id="{F30E08E9-0C3B-497E-8C0D-40A81A73D291}"/>
              </a:ext>
            </a:extLst>
          </p:cNvPr>
          <p:cNvSpPr/>
          <p:nvPr/>
        </p:nvSpPr>
        <p:spPr>
          <a:xfrm>
            <a:off x="0" y="1036488"/>
            <a:ext cx="9144000"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92D3A"/>
              </a:buClr>
              <a:buSzPts val="1800"/>
              <a:buFont typeface="Noto Sans Symbols"/>
              <a:buChar char="▪"/>
            </a:pPr>
            <a:r>
              <a:rPr lang="ro-RO" sz="1800" dirty="0">
                <a:solidFill>
                  <a:srgbClr val="192D3A"/>
                </a:solidFill>
                <a:latin typeface="Times New Roman"/>
                <a:ea typeface="Times New Roman"/>
                <a:cs typeface="Times New Roman"/>
                <a:sym typeface="Times New Roman"/>
              </a:rPr>
              <a:t>buletinele de vot pe care</a:t>
            </a:r>
            <a:r>
              <a:rPr lang="ro-RO" sz="1800" b="1" dirty="0">
                <a:solidFill>
                  <a:srgbClr val="192D3A"/>
                </a:solidFill>
                <a:latin typeface="Times New Roman"/>
                <a:ea typeface="Times New Roman"/>
                <a:cs typeface="Times New Roman"/>
                <a:sym typeface="Times New Roman"/>
              </a:rPr>
              <a:t> ștampila a fost aplicată de mai multe ori în interiorul aceluiași patrulater</a:t>
            </a:r>
            <a:endParaRPr sz="1800" dirty="0">
              <a:solidFill>
                <a:srgbClr val="192D3A"/>
              </a:solidFill>
              <a:latin typeface="Times New Roman"/>
              <a:ea typeface="Times New Roman"/>
              <a:cs typeface="Times New Roman"/>
              <a:sym typeface="Times New Roman"/>
            </a:endParaRPr>
          </a:p>
        </p:txBody>
      </p:sp>
      <p:pic>
        <p:nvPicPr>
          <p:cNvPr id="8" name="Picture 7">
            <a:extLst>
              <a:ext uri="{FF2B5EF4-FFF2-40B4-BE49-F238E27FC236}">
                <a16:creationId xmlns:a16="http://schemas.microsoft.com/office/drawing/2014/main" id="{F489C310-14AE-436E-AB83-49AB9ECFE97B}"/>
              </a:ext>
            </a:extLst>
          </p:cNvPr>
          <p:cNvPicPr>
            <a:picLocks noChangeAspect="1"/>
          </p:cNvPicPr>
          <p:nvPr/>
        </p:nvPicPr>
        <p:blipFill>
          <a:blip r:embed="rId3"/>
          <a:stretch>
            <a:fillRect/>
          </a:stretch>
        </p:blipFill>
        <p:spPr>
          <a:xfrm>
            <a:off x="1333028" y="1751706"/>
            <a:ext cx="6477943" cy="4396898"/>
          </a:xfrm>
          <a:prstGeom prst="rect">
            <a:avLst/>
          </a:prstGeom>
        </p:spPr>
      </p:pic>
    </p:spTree>
    <p:extLst>
      <p:ext uri="{BB962C8B-B14F-4D97-AF65-F5344CB8AC3E}">
        <p14:creationId xmlns:p14="http://schemas.microsoft.com/office/powerpoint/2010/main" val="28884869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22;p57">
            <a:extLst>
              <a:ext uri="{FF2B5EF4-FFF2-40B4-BE49-F238E27FC236}">
                <a16:creationId xmlns:a16="http://schemas.microsoft.com/office/drawing/2014/main" id="{537F8998-2B6E-45B1-B2EB-2CD1EC2064FC}"/>
              </a:ext>
            </a:extLst>
          </p:cNvPr>
          <p:cNvSpPr/>
          <p:nvPr/>
        </p:nvSpPr>
        <p:spPr>
          <a:xfrm>
            <a:off x="0" y="567491"/>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EXEMPLE DE BULETINE DE VOT VALABIL EXPRIMATE</a:t>
            </a:r>
            <a:endParaRPr sz="2000" dirty="0">
              <a:solidFill>
                <a:srgbClr val="192D3A"/>
              </a:solidFill>
              <a:latin typeface="Times New Roman"/>
              <a:ea typeface="Times New Roman"/>
              <a:cs typeface="Times New Roman"/>
              <a:sym typeface="Times New Roman"/>
            </a:endParaRPr>
          </a:p>
        </p:txBody>
      </p:sp>
      <p:pic>
        <p:nvPicPr>
          <p:cNvPr id="9" name="Google Shape;516;p56">
            <a:extLst>
              <a:ext uri="{FF2B5EF4-FFF2-40B4-BE49-F238E27FC236}">
                <a16:creationId xmlns:a16="http://schemas.microsoft.com/office/drawing/2014/main" id="{37026F33-7CD5-4BED-A57C-7D38A702C1AF}"/>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
        <p:nvSpPr>
          <p:cNvPr id="2" name="Google Shape;547;p60">
            <a:extLst>
              <a:ext uri="{FF2B5EF4-FFF2-40B4-BE49-F238E27FC236}">
                <a16:creationId xmlns:a16="http://schemas.microsoft.com/office/drawing/2014/main" id="{1017A88B-8ECC-4C30-881F-49901B940BBF}"/>
              </a:ext>
            </a:extLst>
          </p:cNvPr>
          <p:cNvSpPr/>
          <p:nvPr/>
        </p:nvSpPr>
        <p:spPr>
          <a:xfrm>
            <a:off x="0" y="1036488"/>
            <a:ext cx="9144000"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92D3A"/>
              </a:buClr>
              <a:buSzPts val="1800"/>
              <a:buFont typeface="Noto Sans Symbols"/>
              <a:buChar char="▪"/>
            </a:pPr>
            <a:r>
              <a:rPr lang="ro-RO" sz="1800" dirty="0">
                <a:solidFill>
                  <a:srgbClr val="192D3A"/>
                </a:solidFill>
                <a:latin typeface="Times New Roman"/>
                <a:ea typeface="Times New Roman"/>
                <a:cs typeface="Times New Roman"/>
                <a:sym typeface="Times New Roman"/>
              </a:rPr>
              <a:t>buletinele de vot pe care </a:t>
            </a:r>
            <a:r>
              <a:rPr lang="ro-RO" sz="1800" b="1" dirty="0">
                <a:solidFill>
                  <a:srgbClr val="192D3A"/>
                </a:solidFill>
                <a:latin typeface="Times New Roman"/>
                <a:ea typeface="Times New Roman"/>
                <a:cs typeface="Times New Roman"/>
                <a:sym typeface="Times New Roman"/>
              </a:rPr>
              <a:t>ștampila a fost aplicată în interiorul unui singur patrulater și în afara patrulaterelor</a:t>
            </a:r>
            <a:endParaRPr sz="1800" dirty="0">
              <a:solidFill>
                <a:srgbClr val="192D3A"/>
              </a:solidFill>
              <a:latin typeface="Times New Roman"/>
              <a:ea typeface="Times New Roman"/>
              <a:cs typeface="Times New Roman"/>
              <a:sym typeface="Times New Roman"/>
            </a:endParaRPr>
          </a:p>
        </p:txBody>
      </p:sp>
      <p:pic>
        <p:nvPicPr>
          <p:cNvPr id="7" name="Picture 6">
            <a:extLst>
              <a:ext uri="{FF2B5EF4-FFF2-40B4-BE49-F238E27FC236}">
                <a16:creationId xmlns:a16="http://schemas.microsoft.com/office/drawing/2014/main" id="{B4D94E4F-D464-4781-BEE4-67993957360B}"/>
              </a:ext>
            </a:extLst>
          </p:cNvPr>
          <p:cNvPicPr>
            <a:picLocks noChangeAspect="1"/>
          </p:cNvPicPr>
          <p:nvPr/>
        </p:nvPicPr>
        <p:blipFill>
          <a:blip r:embed="rId3"/>
          <a:stretch>
            <a:fillRect/>
          </a:stretch>
        </p:blipFill>
        <p:spPr>
          <a:xfrm>
            <a:off x="1172042" y="1751706"/>
            <a:ext cx="6799916" cy="4615437"/>
          </a:xfrm>
          <a:prstGeom prst="rect">
            <a:avLst/>
          </a:prstGeom>
        </p:spPr>
      </p:pic>
    </p:spTree>
    <p:extLst>
      <p:ext uri="{BB962C8B-B14F-4D97-AF65-F5344CB8AC3E}">
        <p14:creationId xmlns:p14="http://schemas.microsoft.com/office/powerpoint/2010/main" val="9045976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22;p57">
            <a:extLst>
              <a:ext uri="{FF2B5EF4-FFF2-40B4-BE49-F238E27FC236}">
                <a16:creationId xmlns:a16="http://schemas.microsoft.com/office/drawing/2014/main" id="{537F8998-2B6E-45B1-B2EB-2CD1EC2064FC}"/>
              </a:ext>
            </a:extLst>
          </p:cNvPr>
          <p:cNvSpPr/>
          <p:nvPr/>
        </p:nvSpPr>
        <p:spPr>
          <a:xfrm>
            <a:off x="0" y="567491"/>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EXEMPLE DE BULETINE DE VOT VALABIL EXPRIMATE</a:t>
            </a:r>
            <a:endParaRPr sz="2000" dirty="0">
              <a:solidFill>
                <a:srgbClr val="192D3A"/>
              </a:solidFill>
              <a:latin typeface="Times New Roman"/>
              <a:ea typeface="Times New Roman"/>
              <a:cs typeface="Times New Roman"/>
              <a:sym typeface="Times New Roman"/>
            </a:endParaRPr>
          </a:p>
        </p:txBody>
      </p:sp>
      <p:pic>
        <p:nvPicPr>
          <p:cNvPr id="9" name="Google Shape;516;p56">
            <a:extLst>
              <a:ext uri="{FF2B5EF4-FFF2-40B4-BE49-F238E27FC236}">
                <a16:creationId xmlns:a16="http://schemas.microsoft.com/office/drawing/2014/main" id="{37026F33-7CD5-4BED-A57C-7D38A702C1AF}"/>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
        <p:nvSpPr>
          <p:cNvPr id="3" name="Google Shape;554;p61">
            <a:extLst>
              <a:ext uri="{FF2B5EF4-FFF2-40B4-BE49-F238E27FC236}">
                <a16:creationId xmlns:a16="http://schemas.microsoft.com/office/drawing/2014/main" id="{317649AD-1DAF-4A66-9F94-437307828626}"/>
              </a:ext>
            </a:extLst>
          </p:cNvPr>
          <p:cNvSpPr/>
          <p:nvPr/>
        </p:nvSpPr>
        <p:spPr>
          <a:xfrm>
            <a:off x="93789" y="1105375"/>
            <a:ext cx="9144000"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92D3A"/>
              </a:buClr>
              <a:buSzPts val="1800"/>
              <a:buFont typeface="Noto Sans Symbols"/>
              <a:buChar char="▪"/>
            </a:pPr>
            <a:r>
              <a:rPr lang="ro-RO" sz="1800" dirty="0">
                <a:solidFill>
                  <a:srgbClr val="192D3A"/>
                </a:solidFill>
                <a:latin typeface="Times New Roman"/>
                <a:ea typeface="Times New Roman"/>
                <a:cs typeface="Times New Roman"/>
                <a:sym typeface="Times New Roman"/>
              </a:rPr>
              <a:t>buletinele de vot pe care </a:t>
            </a:r>
            <a:r>
              <a:rPr lang="ro-RO" sz="1800" b="1" dirty="0">
                <a:solidFill>
                  <a:srgbClr val="192D3A"/>
                </a:solidFill>
                <a:latin typeface="Times New Roman"/>
                <a:ea typeface="Times New Roman"/>
                <a:cs typeface="Times New Roman"/>
                <a:sym typeface="Times New Roman"/>
              </a:rPr>
              <a:t>ștampila a fost aplicată în interiorul unui singur patrulater, dar pe buletin sunt înscrise diferite mențiuni ale alegătorului.</a:t>
            </a:r>
            <a:endParaRPr sz="1800" dirty="0">
              <a:solidFill>
                <a:srgbClr val="192D3A"/>
              </a:solidFill>
              <a:latin typeface="Times New Roman"/>
              <a:ea typeface="Times New Roman"/>
              <a:cs typeface="Times New Roman"/>
              <a:sym typeface="Times New Roman"/>
            </a:endParaRPr>
          </a:p>
        </p:txBody>
      </p:sp>
      <p:pic>
        <p:nvPicPr>
          <p:cNvPr id="8" name="Picture 7">
            <a:extLst>
              <a:ext uri="{FF2B5EF4-FFF2-40B4-BE49-F238E27FC236}">
                <a16:creationId xmlns:a16="http://schemas.microsoft.com/office/drawing/2014/main" id="{70882FAF-557C-413A-BB24-2689A45C9D2D}"/>
              </a:ext>
            </a:extLst>
          </p:cNvPr>
          <p:cNvPicPr>
            <a:picLocks noChangeAspect="1"/>
          </p:cNvPicPr>
          <p:nvPr/>
        </p:nvPicPr>
        <p:blipFill>
          <a:blip r:embed="rId3"/>
          <a:stretch>
            <a:fillRect/>
          </a:stretch>
        </p:blipFill>
        <p:spPr>
          <a:xfrm>
            <a:off x="1298028" y="1751706"/>
            <a:ext cx="6735522" cy="4571730"/>
          </a:xfrm>
          <a:prstGeom prst="rect">
            <a:avLst/>
          </a:prstGeom>
        </p:spPr>
      </p:pic>
    </p:spTree>
    <p:extLst>
      <p:ext uri="{BB962C8B-B14F-4D97-AF65-F5344CB8AC3E}">
        <p14:creationId xmlns:p14="http://schemas.microsoft.com/office/powerpoint/2010/main" val="25626897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516;p56">
            <a:extLst>
              <a:ext uri="{FF2B5EF4-FFF2-40B4-BE49-F238E27FC236}">
                <a16:creationId xmlns:a16="http://schemas.microsoft.com/office/drawing/2014/main" id="{37026F33-7CD5-4BED-A57C-7D38A702C1AF}"/>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
        <p:nvSpPr>
          <p:cNvPr id="2" name="Google Shape;562;p62">
            <a:extLst>
              <a:ext uri="{FF2B5EF4-FFF2-40B4-BE49-F238E27FC236}">
                <a16:creationId xmlns:a16="http://schemas.microsoft.com/office/drawing/2014/main" id="{D4E18A47-A2D9-413B-B597-8079D5A17FA5}"/>
              </a:ext>
            </a:extLst>
          </p:cNvPr>
          <p:cNvSpPr/>
          <p:nvPr/>
        </p:nvSpPr>
        <p:spPr>
          <a:xfrm>
            <a:off x="0" y="530767"/>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VOTURILE ALBE</a:t>
            </a:r>
            <a:endParaRPr sz="2000" dirty="0">
              <a:solidFill>
                <a:srgbClr val="192D3A"/>
              </a:solidFill>
              <a:latin typeface="Times New Roman"/>
              <a:ea typeface="Times New Roman"/>
              <a:cs typeface="Times New Roman"/>
              <a:sym typeface="Times New Roman"/>
            </a:endParaRPr>
          </a:p>
        </p:txBody>
      </p:sp>
      <p:sp>
        <p:nvSpPr>
          <p:cNvPr id="4" name="Google Shape;565;p62">
            <a:extLst>
              <a:ext uri="{FF2B5EF4-FFF2-40B4-BE49-F238E27FC236}">
                <a16:creationId xmlns:a16="http://schemas.microsoft.com/office/drawing/2014/main" id="{A3F98201-55EA-4402-A997-7A8053CDB2F1}"/>
              </a:ext>
            </a:extLst>
          </p:cNvPr>
          <p:cNvSpPr/>
          <p:nvPr/>
        </p:nvSpPr>
        <p:spPr>
          <a:xfrm>
            <a:off x="107504" y="1009555"/>
            <a:ext cx="8712968" cy="646331"/>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192D3A"/>
              </a:buClr>
              <a:buSzPts val="1800"/>
              <a:buFont typeface="Times New Roman"/>
              <a:buNone/>
            </a:pPr>
            <a:r>
              <a:rPr lang="ro-RO" sz="1800" b="0" i="0" u="none" strike="noStrike" cap="none" dirty="0">
                <a:solidFill>
                  <a:srgbClr val="192D3A"/>
                </a:solidFill>
                <a:latin typeface="Times New Roman"/>
                <a:ea typeface="Times New Roman"/>
                <a:cs typeface="Times New Roman"/>
                <a:sym typeface="Times New Roman"/>
              </a:rPr>
              <a:t>Sunt</a:t>
            </a:r>
            <a:r>
              <a:rPr lang="ro-RO" sz="1800" b="1" i="0" u="none" strike="noStrike" cap="none" dirty="0">
                <a:solidFill>
                  <a:srgbClr val="192D3A"/>
                </a:solidFill>
                <a:latin typeface="Times New Roman"/>
                <a:ea typeface="Times New Roman"/>
                <a:cs typeface="Times New Roman"/>
                <a:sym typeface="Times New Roman"/>
              </a:rPr>
              <a:t> </a:t>
            </a:r>
            <a:r>
              <a:rPr lang="ro-RO" sz="1800" b="0" i="0" u="none" strike="noStrike" cap="none" dirty="0">
                <a:solidFill>
                  <a:srgbClr val="192D3A"/>
                </a:solidFill>
                <a:latin typeface="Times New Roman"/>
                <a:ea typeface="Times New Roman"/>
                <a:cs typeface="Times New Roman"/>
                <a:sym typeface="Times New Roman"/>
              </a:rPr>
              <a:t>buletinele </a:t>
            </a:r>
            <a:r>
              <a:rPr lang="ro-RO" sz="1800" b="1" i="0" u="none" strike="noStrike" cap="none" dirty="0">
                <a:solidFill>
                  <a:srgbClr val="192D3A"/>
                </a:solidFill>
                <a:latin typeface="Times New Roman"/>
                <a:ea typeface="Times New Roman"/>
                <a:cs typeface="Times New Roman"/>
                <a:sym typeface="Times New Roman"/>
              </a:rPr>
              <a:t>care nu au aplicată ștampila "VOTAT"</a:t>
            </a:r>
            <a:r>
              <a:rPr lang="ro-RO" sz="1800" b="0" i="0" u="none" strike="noStrike" cap="none" dirty="0">
                <a:solidFill>
                  <a:srgbClr val="192D3A"/>
                </a:solidFill>
                <a:latin typeface="Times New Roman"/>
                <a:ea typeface="Times New Roman"/>
                <a:cs typeface="Times New Roman"/>
                <a:sym typeface="Times New Roman"/>
              </a:rPr>
              <a:t>. Aceste buletine nu intră în calculul voturilor valabil exprimate. </a:t>
            </a:r>
            <a:endParaRPr sz="1800" b="0" i="0" u="none" strike="noStrike" cap="none" dirty="0">
              <a:solidFill>
                <a:srgbClr val="192D3A"/>
              </a:solidFill>
              <a:latin typeface="Times New Roman"/>
              <a:ea typeface="Times New Roman"/>
              <a:cs typeface="Times New Roman"/>
              <a:sym typeface="Times New Roman"/>
            </a:endParaRPr>
          </a:p>
        </p:txBody>
      </p:sp>
      <p:pic>
        <p:nvPicPr>
          <p:cNvPr id="13" name="Picture 12">
            <a:extLst>
              <a:ext uri="{FF2B5EF4-FFF2-40B4-BE49-F238E27FC236}">
                <a16:creationId xmlns:a16="http://schemas.microsoft.com/office/drawing/2014/main" id="{BA3C3C0A-DB9B-484E-8BB5-95D8B92B7658}"/>
              </a:ext>
            </a:extLst>
          </p:cNvPr>
          <p:cNvPicPr>
            <a:picLocks noChangeAspect="1"/>
          </p:cNvPicPr>
          <p:nvPr/>
        </p:nvPicPr>
        <p:blipFill>
          <a:blip r:embed="rId3"/>
          <a:stretch>
            <a:fillRect/>
          </a:stretch>
        </p:blipFill>
        <p:spPr>
          <a:xfrm>
            <a:off x="1246878" y="1813385"/>
            <a:ext cx="6650244" cy="4513848"/>
          </a:xfrm>
          <a:prstGeom prst="rect">
            <a:avLst/>
          </a:prstGeom>
        </p:spPr>
      </p:pic>
    </p:spTree>
    <p:extLst>
      <p:ext uri="{BB962C8B-B14F-4D97-AF65-F5344CB8AC3E}">
        <p14:creationId xmlns:p14="http://schemas.microsoft.com/office/powerpoint/2010/main" val="1035200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71;p63">
            <a:extLst>
              <a:ext uri="{FF2B5EF4-FFF2-40B4-BE49-F238E27FC236}">
                <a16:creationId xmlns:a16="http://schemas.microsoft.com/office/drawing/2014/main" id="{88BF9339-EE95-49FD-B6C9-019DD04656E2}"/>
              </a:ext>
            </a:extLst>
          </p:cNvPr>
          <p:cNvSpPr/>
          <p:nvPr/>
        </p:nvSpPr>
        <p:spPr>
          <a:xfrm>
            <a:off x="35496" y="641627"/>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BULETINELE</a:t>
            </a:r>
            <a:r>
              <a:rPr lang="ro-RO" sz="1800" b="1" dirty="0">
                <a:solidFill>
                  <a:schemeClr val="dk1"/>
                </a:solidFill>
                <a:latin typeface="Times New Roman"/>
                <a:ea typeface="Times New Roman"/>
                <a:cs typeface="Times New Roman"/>
                <a:sym typeface="Times New Roman"/>
              </a:rPr>
              <a:t> DE VOT NULE</a:t>
            </a:r>
            <a:endParaRPr dirty="0"/>
          </a:p>
        </p:txBody>
      </p:sp>
      <p:pic>
        <p:nvPicPr>
          <p:cNvPr id="7" name="Google Shape;516;p56">
            <a:extLst>
              <a:ext uri="{FF2B5EF4-FFF2-40B4-BE49-F238E27FC236}">
                <a16:creationId xmlns:a16="http://schemas.microsoft.com/office/drawing/2014/main" id="{D3D5497C-4559-4144-8706-AE34374F0125}"/>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
        <p:nvSpPr>
          <p:cNvPr id="9" name="Google Shape;573;p63">
            <a:extLst>
              <a:ext uri="{FF2B5EF4-FFF2-40B4-BE49-F238E27FC236}">
                <a16:creationId xmlns:a16="http://schemas.microsoft.com/office/drawing/2014/main" id="{2AEA98C2-4969-4008-8688-83FA1719F34D}"/>
              </a:ext>
            </a:extLst>
          </p:cNvPr>
          <p:cNvSpPr/>
          <p:nvPr/>
        </p:nvSpPr>
        <p:spPr>
          <a:xfrm>
            <a:off x="35496" y="1117606"/>
            <a:ext cx="9144000" cy="369332"/>
          </a:xfrm>
          <a:prstGeom prst="rect">
            <a:avLst/>
          </a:prstGeom>
          <a:noFill/>
          <a:ln>
            <a:noFill/>
          </a:ln>
        </p:spPr>
        <p:txBody>
          <a:bodyPr spcFirstLastPara="1" wrap="square" lIns="91425" tIns="45700" rIns="91425" bIns="45700" anchor="ctr" anchorCtr="0">
            <a:spAutoFit/>
          </a:bodyPr>
          <a:lstStyle/>
          <a:p>
            <a:pPr marL="285750" marR="0" lvl="0" indent="-285750" algn="l" rtl="0">
              <a:spcBef>
                <a:spcPts val="0"/>
              </a:spcBef>
              <a:spcAft>
                <a:spcPts val="0"/>
              </a:spcAft>
              <a:buClr>
                <a:srgbClr val="192D3A"/>
              </a:buClr>
              <a:buSzPts val="1800"/>
              <a:buFont typeface="Arial"/>
              <a:buChar char="•"/>
            </a:pPr>
            <a:r>
              <a:rPr lang="ro-RO" sz="1800" dirty="0">
                <a:solidFill>
                  <a:srgbClr val="192D3A"/>
                </a:solidFill>
                <a:latin typeface="Times New Roman"/>
                <a:ea typeface="Times New Roman"/>
                <a:cs typeface="Times New Roman"/>
                <a:sym typeface="Times New Roman"/>
              </a:rPr>
              <a:t>buletinele de vot care</a:t>
            </a:r>
            <a:r>
              <a:rPr lang="ro-RO" sz="1800" b="1" dirty="0">
                <a:solidFill>
                  <a:srgbClr val="192D3A"/>
                </a:solidFill>
                <a:latin typeface="Times New Roman"/>
                <a:ea typeface="Times New Roman"/>
                <a:cs typeface="Times New Roman"/>
                <a:sym typeface="Times New Roman"/>
              </a:rPr>
              <a:t> nu poartă ștampila de control</a:t>
            </a:r>
            <a:r>
              <a:rPr lang="ro-RO" sz="1800" dirty="0">
                <a:solidFill>
                  <a:srgbClr val="192D3A"/>
                </a:solidFill>
                <a:latin typeface="Times New Roman"/>
                <a:ea typeface="Times New Roman"/>
                <a:cs typeface="Times New Roman"/>
                <a:sym typeface="Times New Roman"/>
              </a:rPr>
              <a:t> a biroului electoral al secției de votare;</a:t>
            </a:r>
            <a:endParaRPr sz="1800" dirty="0">
              <a:solidFill>
                <a:srgbClr val="192D3A"/>
              </a:solidFill>
              <a:latin typeface="Times New Roman"/>
              <a:ea typeface="Times New Roman"/>
              <a:cs typeface="Times New Roman"/>
              <a:sym typeface="Times New Roman"/>
            </a:endParaRPr>
          </a:p>
        </p:txBody>
      </p:sp>
      <p:pic>
        <p:nvPicPr>
          <p:cNvPr id="13" name="Picture 12">
            <a:extLst>
              <a:ext uri="{FF2B5EF4-FFF2-40B4-BE49-F238E27FC236}">
                <a16:creationId xmlns:a16="http://schemas.microsoft.com/office/drawing/2014/main" id="{D81B136C-EC74-4D9D-92F1-3EF6073CF6D0}"/>
              </a:ext>
            </a:extLst>
          </p:cNvPr>
          <p:cNvPicPr>
            <a:picLocks noChangeAspect="1"/>
          </p:cNvPicPr>
          <p:nvPr/>
        </p:nvPicPr>
        <p:blipFill>
          <a:blip r:embed="rId3"/>
          <a:stretch>
            <a:fillRect/>
          </a:stretch>
        </p:blipFill>
        <p:spPr>
          <a:xfrm>
            <a:off x="1091682" y="1828462"/>
            <a:ext cx="7117442" cy="4387911"/>
          </a:xfrm>
          <a:prstGeom prst="rect">
            <a:avLst/>
          </a:prstGeom>
        </p:spPr>
      </p:pic>
    </p:spTree>
    <p:extLst>
      <p:ext uri="{BB962C8B-B14F-4D97-AF65-F5344CB8AC3E}">
        <p14:creationId xmlns:p14="http://schemas.microsoft.com/office/powerpoint/2010/main" val="4011468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80;p64">
            <a:extLst>
              <a:ext uri="{FF2B5EF4-FFF2-40B4-BE49-F238E27FC236}">
                <a16:creationId xmlns:a16="http://schemas.microsoft.com/office/drawing/2014/main" id="{A51521A6-6278-4E23-B500-92E45834AEDC}"/>
              </a:ext>
            </a:extLst>
          </p:cNvPr>
          <p:cNvSpPr/>
          <p:nvPr/>
        </p:nvSpPr>
        <p:spPr>
          <a:xfrm>
            <a:off x="-1" y="655942"/>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BULETINELE DE VOT NULE</a:t>
            </a:r>
            <a:endParaRPr sz="2000" dirty="0">
              <a:solidFill>
                <a:srgbClr val="192D3A"/>
              </a:solidFill>
              <a:latin typeface="Times New Roman"/>
              <a:ea typeface="Times New Roman"/>
              <a:cs typeface="Times New Roman"/>
              <a:sym typeface="Times New Roman"/>
            </a:endParaRPr>
          </a:p>
        </p:txBody>
      </p:sp>
      <p:sp>
        <p:nvSpPr>
          <p:cNvPr id="7" name="Google Shape;582;p64">
            <a:extLst>
              <a:ext uri="{FF2B5EF4-FFF2-40B4-BE49-F238E27FC236}">
                <a16:creationId xmlns:a16="http://schemas.microsoft.com/office/drawing/2014/main" id="{458EB6EC-B7D8-4FEA-B4BF-E8DB7905E568}"/>
              </a:ext>
            </a:extLst>
          </p:cNvPr>
          <p:cNvSpPr/>
          <p:nvPr/>
        </p:nvSpPr>
        <p:spPr>
          <a:xfrm>
            <a:off x="254157" y="1266227"/>
            <a:ext cx="8964487" cy="369332"/>
          </a:xfrm>
          <a:prstGeom prst="rect">
            <a:avLst/>
          </a:prstGeom>
          <a:noFill/>
          <a:ln>
            <a:noFill/>
          </a:ln>
        </p:spPr>
        <p:txBody>
          <a:bodyPr spcFirstLastPara="1" wrap="square" lIns="91425" tIns="45700" rIns="91425" bIns="45700" anchor="ctr" anchorCtr="0">
            <a:spAutoFit/>
          </a:bodyPr>
          <a:lstStyle/>
          <a:p>
            <a:pPr marL="285750" marR="0" lvl="0" indent="-285750" algn="l" rtl="0">
              <a:spcBef>
                <a:spcPts val="0"/>
              </a:spcBef>
              <a:spcAft>
                <a:spcPts val="0"/>
              </a:spcAft>
              <a:buClr>
                <a:srgbClr val="192D3A"/>
              </a:buClr>
              <a:buSzPts val="1800"/>
              <a:buFont typeface="Arial"/>
              <a:buChar char="•"/>
            </a:pPr>
            <a:r>
              <a:rPr lang="ro-RO" sz="1800" dirty="0">
                <a:solidFill>
                  <a:srgbClr val="192D3A"/>
                </a:solidFill>
                <a:latin typeface="Times New Roman"/>
                <a:ea typeface="Times New Roman"/>
                <a:cs typeface="Times New Roman"/>
                <a:sym typeface="Times New Roman"/>
              </a:rPr>
              <a:t>buletinele de vot având </a:t>
            </a:r>
            <a:r>
              <a:rPr lang="ro-RO" sz="1800" b="1" dirty="0">
                <a:solidFill>
                  <a:srgbClr val="192D3A"/>
                </a:solidFill>
                <a:latin typeface="Times New Roman"/>
                <a:ea typeface="Times New Roman"/>
                <a:cs typeface="Times New Roman"/>
                <a:sym typeface="Times New Roman"/>
              </a:rPr>
              <a:t>alt model decât cel legal aprobat;</a:t>
            </a:r>
            <a:endParaRPr sz="1800" dirty="0">
              <a:solidFill>
                <a:srgbClr val="192D3A"/>
              </a:solidFill>
              <a:latin typeface="Times New Roman"/>
              <a:ea typeface="Times New Roman"/>
              <a:cs typeface="Times New Roman"/>
              <a:sym typeface="Times New Roman"/>
            </a:endParaRPr>
          </a:p>
        </p:txBody>
      </p:sp>
      <p:pic>
        <p:nvPicPr>
          <p:cNvPr id="11" name="Google Shape;516;p56">
            <a:extLst>
              <a:ext uri="{FF2B5EF4-FFF2-40B4-BE49-F238E27FC236}">
                <a16:creationId xmlns:a16="http://schemas.microsoft.com/office/drawing/2014/main" id="{AA2FBC20-E17B-40D9-9BF8-A313865AD71D}"/>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pic>
        <p:nvPicPr>
          <p:cNvPr id="2" name="Picture 1" descr="C:\Users\denisa.marcu\AppData\Local\Microsoft\Windows\Temporary Internet Files\Content.Outlook\ZP9Y1FNT\NUL - stampila de doua ori.png">
            <a:extLst>
              <a:ext uri="{FF2B5EF4-FFF2-40B4-BE49-F238E27FC236}">
                <a16:creationId xmlns:a16="http://schemas.microsoft.com/office/drawing/2014/main" id="{470F23C5-57AC-4055-B2A4-50037F1897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4856" y="2060848"/>
            <a:ext cx="6414287" cy="4264286"/>
          </a:xfrm>
          <a:prstGeom prst="rect">
            <a:avLst/>
          </a:prstGeom>
          <a:noFill/>
          <a:ln>
            <a:noFill/>
          </a:ln>
        </p:spPr>
      </p:pic>
    </p:spTree>
    <p:extLst>
      <p:ext uri="{BB962C8B-B14F-4D97-AF65-F5344CB8AC3E}">
        <p14:creationId xmlns:p14="http://schemas.microsoft.com/office/powerpoint/2010/main" val="37940504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0;p65">
            <a:extLst>
              <a:ext uri="{FF2B5EF4-FFF2-40B4-BE49-F238E27FC236}">
                <a16:creationId xmlns:a16="http://schemas.microsoft.com/office/drawing/2014/main" id="{F9653EC1-6E7A-4FA9-BAF5-8E225BC61588}"/>
              </a:ext>
            </a:extLst>
          </p:cNvPr>
          <p:cNvSpPr/>
          <p:nvPr/>
        </p:nvSpPr>
        <p:spPr>
          <a:xfrm>
            <a:off x="0" y="1323003"/>
            <a:ext cx="9144000" cy="369332"/>
          </a:xfrm>
          <a:prstGeom prst="rect">
            <a:avLst/>
          </a:prstGeom>
          <a:noFill/>
          <a:ln>
            <a:noFill/>
          </a:ln>
        </p:spPr>
        <p:txBody>
          <a:bodyPr spcFirstLastPara="1" wrap="square" lIns="91425" tIns="45700" rIns="91425" bIns="45700" anchor="ctr" anchorCtr="0">
            <a:spAutoFit/>
          </a:bodyPr>
          <a:lstStyle/>
          <a:p>
            <a:pPr marL="285750" marR="0" lvl="0" indent="-285750" algn="l" rtl="0">
              <a:spcBef>
                <a:spcPts val="0"/>
              </a:spcBef>
              <a:spcAft>
                <a:spcPts val="0"/>
              </a:spcAft>
              <a:buClr>
                <a:srgbClr val="192D3A"/>
              </a:buClr>
              <a:buSzPts val="1800"/>
              <a:buFont typeface="Arial"/>
              <a:buChar char="•"/>
            </a:pPr>
            <a:r>
              <a:rPr lang="ro-RO" sz="1800" dirty="0">
                <a:solidFill>
                  <a:srgbClr val="192D3A"/>
                </a:solidFill>
                <a:latin typeface="Times New Roman"/>
                <a:ea typeface="Times New Roman"/>
                <a:cs typeface="Times New Roman"/>
                <a:sym typeface="Times New Roman"/>
              </a:rPr>
              <a:t>buletinele de vot pe care </a:t>
            </a:r>
            <a:r>
              <a:rPr lang="ro-RO" sz="1800" b="1" dirty="0" err="1">
                <a:solidFill>
                  <a:srgbClr val="192D3A"/>
                </a:solidFill>
                <a:latin typeface="Times New Roman"/>
                <a:ea typeface="Times New Roman"/>
                <a:cs typeface="Times New Roman"/>
                <a:sym typeface="Times New Roman"/>
              </a:rPr>
              <a:t>ştampila</a:t>
            </a:r>
            <a:r>
              <a:rPr lang="ro-RO" sz="1800" b="1" dirty="0">
                <a:solidFill>
                  <a:srgbClr val="192D3A"/>
                </a:solidFill>
                <a:latin typeface="Times New Roman"/>
                <a:ea typeface="Times New Roman"/>
                <a:cs typeface="Times New Roman"/>
                <a:sym typeface="Times New Roman"/>
              </a:rPr>
              <a:t> atinge mai multe patrulatere</a:t>
            </a:r>
            <a:r>
              <a:rPr lang="ro-RO" sz="1800" dirty="0">
                <a:solidFill>
                  <a:srgbClr val="192D3A"/>
                </a:solidFill>
                <a:latin typeface="Times New Roman"/>
                <a:ea typeface="Times New Roman"/>
                <a:cs typeface="Times New Roman"/>
                <a:sym typeface="Times New Roman"/>
              </a:rPr>
              <a:t>;</a:t>
            </a:r>
            <a:endParaRPr dirty="0"/>
          </a:p>
        </p:txBody>
      </p:sp>
      <p:sp>
        <p:nvSpPr>
          <p:cNvPr id="3" name="Google Shape;592;p65">
            <a:extLst>
              <a:ext uri="{FF2B5EF4-FFF2-40B4-BE49-F238E27FC236}">
                <a16:creationId xmlns:a16="http://schemas.microsoft.com/office/drawing/2014/main" id="{B58905C1-5046-4D70-A7B0-2FA13A1BA146}"/>
              </a:ext>
            </a:extLst>
          </p:cNvPr>
          <p:cNvSpPr/>
          <p:nvPr/>
        </p:nvSpPr>
        <p:spPr>
          <a:xfrm>
            <a:off x="-1" y="655942"/>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BULETINELE DE VOT NULE</a:t>
            </a:r>
            <a:endParaRPr sz="2000" dirty="0">
              <a:solidFill>
                <a:srgbClr val="192D3A"/>
              </a:solidFill>
              <a:latin typeface="Times New Roman"/>
              <a:ea typeface="Times New Roman"/>
              <a:cs typeface="Times New Roman"/>
              <a:sym typeface="Times New Roman"/>
            </a:endParaRPr>
          </a:p>
        </p:txBody>
      </p:sp>
      <p:pic>
        <p:nvPicPr>
          <p:cNvPr id="4" name="Google Shape;516;p56">
            <a:extLst>
              <a:ext uri="{FF2B5EF4-FFF2-40B4-BE49-F238E27FC236}">
                <a16:creationId xmlns:a16="http://schemas.microsoft.com/office/drawing/2014/main" id="{FA46DD9A-D874-444A-A627-CEAE61C5B731}"/>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pic>
        <p:nvPicPr>
          <p:cNvPr id="14" name="Picture 13">
            <a:extLst>
              <a:ext uri="{FF2B5EF4-FFF2-40B4-BE49-F238E27FC236}">
                <a16:creationId xmlns:a16="http://schemas.microsoft.com/office/drawing/2014/main" id="{D1815F8C-65EC-4B5A-8857-B5AA29CE92C2}"/>
              </a:ext>
            </a:extLst>
          </p:cNvPr>
          <p:cNvPicPr>
            <a:picLocks noChangeAspect="1"/>
          </p:cNvPicPr>
          <p:nvPr/>
        </p:nvPicPr>
        <p:blipFill>
          <a:blip r:embed="rId3"/>
          <a:stretch>
            <a:fillRect/>
          </a:stretch>
        </p:blipFill>
        <p:spPr>
          <a:xfrm>
            <a:off x="1210086" y="1861284"/>
            <a:ext cx="6723826" cy="4563791"/>
          </a:xfrm>
          <a:prstGeom prst="rect">
            <a:avLst/>
          </a:prstGeom>
        </p:spPr>
      </p:pic>
    </p:spTree>
    <p:extLst>
      <p:ext uri="{BB962C8B-B14F-4D97-AF65-F5344CB8AC3E}">
        <p14:creationId xmlns:p14="http://schemas.microsoft.com/office/powerpoint/2010/main" val="1124485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16;p56">
            <a:extLst>
              <a:ext uri="{FF2B5EF4-FFF2-40B4-BE49-F238E27FC236}">
                <a16:creationId xmlns:a16="http://schemas.microsoft.com/office/drawing/2014/main" id="{FA46DD9A-D874-444A-A627-CEAE61C5B731}"/>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
        <p:nvSpPr>
          <p:cNvPr id="5" name="Google Shape;599;p66">
            <a:extLst>
              <a:ext uri="{FF2B5EF4-FFF2-40B4-BE49-F238E27FC236}">
                <a16:creationId xmlns:a16="http://schemas.microsoft.com/office/drawing/2014/main" id="{37FEE85E-D747-4193-BC58-FFEB499B87D9}"/>
              </a:ext>
            </a:extLst>
          </p:cNvPr>
          <p:cNvSpPr/>
          <p:nvPr/>
        </p:nvSpPr>
        <p:spPr>
          <a:xfrm>
            <a:off x="0" y="1323003"/>
            <a:ext cx="9144000" cy="369332"/>
          </a:xfrm>
          <a:prstGeom prst="rect">
            <a:avLst/>
          </a:prstGeom>
          <a:noFill/>
          <a:ln>
            <a:noFill/>
          </a:ln>
        </p:spPr>
        <p:txBody>
          <a:bodyPr spcFirstLastPara="1" wrap="square" lIns="91425" tIns="45700" rIns="91425" bIns="45700" anchor="ctr" anchorCtr="0">
            <a:spAutoFit/>
          </a:bodyPr>
          <a:lstStyle/>
          <a:p>
            <a:pPr marL="285750" marR="0" lvl="0" indent="-285750" algn="l" rtl="0">
              <a:spcBef>
                <a:spcPts val="0"/>
              </a:spcBef>
              <a:spcAft>
                <a:spcPts val="0"/>
              </a:spcAft>
              <a:buClr>
                <a:srgbClr val="192D3A"/>
              </a:buClr>
              <a:buSzPts val="1800"/>
              <a:buFont typeface="Arial"/>
              <a:buChar char="•"/>
            </a:pPr>
            <a:r>
              <a:rPr lang="ro-RO" sz="1800" dirty="0">
                <a:solidFill>
                  <a:srgbClr val="192D3A"/>
                </a:solidFill>
                <a:latin typeface="Times New Roman"/>
                <a:ea typeface="Times New Roman"/>
                <a:cs typeface="Times New Roman"/>
                <a:sym typeface="Times New Roman"/>
              </a:rPr>
              <a:t>buletinele de vot pe care </a:t>
            </a:r>
            <a:r>
              <a:rPr lang="ro-RO" sz="1800" b="1" dirty="0" err="1">
                <a:solidFill>
                  <a:srgbClr val="192D3A"/>
                </a:solidFill>
                <a:latin typeface="Times New Roman"/>
                <a:ea typeface="Times New Roman"/>
                <a:cs typeface="Times New Roman"/>
                <a:sym typeface="Times New Roman"/>
              </a:rPr>
              <a:t>ştampila</a:t>
            </a:r>
            <a:r>
              <a:rPr lang="ro-RO" sz="1800" b="1" dirty="0">
                <a:solidFill>
                  <a:srgbClr val="192D3A"/>
                </a:solidFill>
                <a:latin typeface="Times New Roman"/>
                <a:ea typeface="Times New Roman"/>
                <a:cs typeface="Times New Roman"/>
                <a:sym typeface="Times New Roman"/>
              </a:rPr>
              <a:t> este aplicată în afara patrulaterelor</a:t>
            </a:r>
            <a:endParaRPr sz="1800" dirty="0">
              <a:solidFill>
                <a:srgbClr val="192D3A"/>
              </a:solidFill>
              <a:latin typeface="Times New Roman"/>
              <a:ea typeface="Times New Roman"/>
              <a:cs typeface="Times New Roman"/>
              <a:sym typeface="Times New Roman"/>
            </a:endParaRPr>
          </a:p>
        </p:txBody>
      </p:sp>
      <p:sp>
        <p:nvSpPr>
          <p:cNvPr id="7" name="Google Shape;601;p66">
            <a:extLst>
              <a:ext uri="{FF2B5EF4-FFF2-40B4-BE49-F238E27FC236}">
                <a16:creationId xmlns:a16="http://schemas.microsoft.com/office/drawing/2014/main" id="{4E8E773D-4D9C-40A0-B256-ABB7C8E17C41}"/>
              </a:ext>
            </a:extLst>
          </p:cNvPr>
          <p:cNvSpPr/>
          <p:nvPr/>
        </p:nvSpPr>
        <p:spPr>
          <a:xfrm>
            <a:off x="-1" y="655942"/>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BULETINELE DE VOT NULE</a:t>
            </a:r>
            <a:endParaRPr sz="2000" dirty="0">
              <a:solidFill>
                <a:srgbClr val="192D3A"/>
              </a:solidFill>
              <a:latin typeface="Times New Roman"/>
              <a:ea typeface="Times New Roman"/>
              <a:cs typeface="Times New Roman"/>
              <a:sym typeface="Times New Roman"/>
            </a:endParaRPr>
          </a:p>
        </p:txBody>
      </p:sp>
      <p:pic>
        <p:nvPicPr>
          <p:cNvPr id="9" name="Picture 8">
            <a:extLst>
              <a:ext uri="{FF2B5EF4-FFF2-40B4-BE49-F238E27FC236}">
                <a16:creationId xmlns:a16="http://schemas.microsoft.com/office/drawing/2014/main" id="{EF351628-DE21-445B-8372-49171B10D5D7}"/>
              </a:ext>
            </a:extLst>
          </p:cNvPr>
          <p:cNvPicPr>
            <a:picLocks noChangeAspect="1"/>
          </p:cNvPicPr>
          <p:nvPr/>
        </p:nvPicPr>
        <p:blipFill>
          <a:blip r:embed="rId3"/>
          <a:stretch>
            <a:fillRect/>
          </a:stretch>
        </p:blipFill>
        <p:spPr>
          <a:xfrm>
            <a:off x="1485340" y="1911001"/>
            <a:ext cx="6173319" cy="4190135"/>
          </a:xfrm>
          <a:prstGeom prst="rect">
            <a:avLst/>
          </a:prstGeom>
        </p:spPr>
      </p:pic>
    </p:spTree>
    <p:extLst>
      <p:ext uri="{BB962C8B-B14F-4D97-AF65-F5344CB8AC3E}">
        <p14:creationId xmlns:p14="http://schemas.microsoft.com/office/powerpoint/2010/main" val="6396611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16;p56">
            <a:extLst>
              <a:ext uri="{FF2B5EF4-FFF2-40B4-BE49-F238E27FC236}">
                <a16:creationId xmlns:a16="http://schemas.microsoft.com/office/drawing/2014/main" id="{FA46DD9A-D874-444A-A627-CEAE61C5B731}"/>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
        <p:nvSpPr>
          <p:cNvPr id="2" name="Google Shape;608;p67">
            <a:extLst>
              <a:ext uri="{FF2B5EF4-FFF2-40B4-BE49-F238E27FC236}">
                <a16:creationId xmlns:a16="http://schemas.microsoft.com/office/drawing/2014/main" id="{12C15DCF-C109-48D3-9C2B-EE6B300388FC}"/>
              </a:ext>
            </a:extLst>
          </p:cNvPr>
          <p:cNvSpPr/>
          <p:nvPr/>
        </p:nvSpPr>
        <p:spPr>
          <a:xfrm>
            <a:off x="0" y="791903"/>
            <a:ext cx="9144000" cy="923330"/>
          </a:xfrm>
          <a:prstGeom prst="rect">
            <a:avLst/>
          </a:prstGeom>
          <a:noFill/>
          <a:ln>
            <a:noFill/>
          </a:ln>
        </p:spPr>
        <p:txBody>
          <a:bodyPr spcFirstLastPara="1" wrap="square" lIns="91425" tIns="45700" rIns="91425" bIns="45700" anchor="ctr" anchorCtr="0">
            <a:spAutoFit/>
          </a:bodyPr>
          <a:lstStyle/>
          <a:p>
            <a:pPr marL="285750" marR="0" lvl="0" indent="-285750" algn="l" rtl="0">
              <a:spcBef>
                <a:spcPts val="0"/>
              </a:spcBef>
              <a:spcAft>
                <a:spcPts val="0"/>
              </a:spcAft>
              <a:buClr>
                <a:srgbClr val="192D3A"/>
              </a:buClr>
              <a:buSzPts val="1800"/>
              <a:buFont typeface="Arial"/>
              <a:buChar char="•"/>
            </a:pPr>
            <a:r>
              <a:rPr lang="ro-RO" sz="1800" dirty="0">
                <a:solidFill>
                  <a:srgbClr val="192D3A"/>
                </a:solidFill>
                <a:latin typeface="Times New Roman"/>
                <a:ea typeface="Times New Roman"/>
                <a:cs typeface="Times New Roman"/>
                <a:sym typeface="Times New Roman"/>
              </a:rPr>
              <a:t>buletinele de vot pe care </a:t>
            </a:r>
            <a:r>
              <a:rPr lang="ro-RO" sz="1800" b="1" dirty="0" err="1">
                <a:solidFill>
                  <a:srgbClr val="192D3A"/>
                </a:solidFill>
                <a:latin typeface="Times New Roman"/>
                <a:ea typeface="Times New Roman"/>
                <a:cs typeface="Times New Roman"/>
                <a:sym typeface="Times New Roman"/>
              </a:rPr>
              <a:t>ştampila</a:t>
            </a:r>
            <a:r>
              <a:rPr lang="ro-RO" sz="1800" b="1" dirty="0">
                <a:solidFill>
                  <a:srgbClr val="192D3A"/>
                </a:solidFill>
                <a:latin typeface="Times New Roman"/>
                <a:ea typeface="Times New Roman"/>
                <a:cs typeface="Times New Roman"/>
                <a:sym typeface="Times New Roman"/>
              </a:rPr>
              <a:t> este aplicată pe mai multe patrulatere, chiar dacă una dintre ștampile a fost tăiată sau există precizări scrise cu privire la valabilitatea uneia dintre acestea</a:t>
            </a:r>
            <a:r>
              <a:rPr lang="ro-RO" sz="1800" dirty="0">
                <a:solidFill>
                  <a:srgbClr val="192D3A"/>
                </a:solidFill>
                <a:latin typeface="Times New Roman"/>
                <a:ea typeface="Times New Roman"/>
                <a:cs typeface="Times New Roman"/>
                <a:sym typeface="Times New Roman"/>
              </a:rPr>
              <a:t>;</a:t>
            </a:r>
            <a:endParaRPr dirty="0"/>
          </a:p>
        </p:txBody>
      </p:sp>
      <p:sp>
        <p:nvSpPr>
          <p:cNvPr id="3" name="Google Shape;610;p67">
            <a:extLst>
              <a:ext uri="{FF2B5EF4-FFF2-40B4-BE49-F238E27FC236}">
                <a16:creationId xmlns:a16="http://schemas.microsoft.com/office/drawing/2014/main" id="{7426DA06-537C-4868-B7FA-80549290BE74}"/>
              </a:ext>
            </a:extLst>
          </p:cNvPr>
          <p:cNvSpPr/>
          <p:nvPr/>
        </p:nvSpPr>
        <p:spPr>
          <a:xfrm>
            <a:off x="0" y="196026"/>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BULETINELE DE VOT NULE</a:t>
            </a:r>
            <a:endParaRPr sz="2000" dirty="0">
              <a:solidFill>
                <a:srgbClr val="192D3A"/>
              </a:solidFill>
              <a:latin typeface="Times New Roman"/>
              <a:ea typeface="Times New Roman"/>
              <a:cs typeface="Times New Roman"/>
              <a:sym typeface="Times New Roman"/>
            </a:endParaRPr>
          </a:p>
        </p:txBody>
      </p:sp>
      <p:pic>
        <p:nvPicPr>
          <p:cNvPr id="11" name="Picture 10">
            <a:extLst>
              <a:ext uri="{FF2B5EF4-FFF2-40B4-BE49-F238E27FC236}">
                <a16:creationId xmlns:a16="http://schemas.microsoft.com/office/drawing/2014/main" id="{B8B82F7F-6A4D-4555-A087-D8AB8E0473E3}"/>
              </a:ext>
            </a:extLst>
          </p:cNvPr>
          <p:cNvPicPr>
            <a:picLocks noChangeAspect="1"/>
          </p:cNvPicPr>
          <p:nvPr/>
        </p:nvPicPr>
        <p:blipFill>
          <a:blip r:embed="rId3"/>
          <a:stretch>
            <a:fillRect/>
          </a:stretch>
        </p:blipFill>
        <p:spPr>
          <a:xfrm>
            <a:off x="1471344" y="1911000"/>
            <a:ext cx="6201312" cy="4209135"/>
          </a:xfrm>
          <a:prstGeom prst="rect">
            <a:avLst/>
          </a:prstGeom>
        </p:spPr>
      </p:pic>
    </p:spTree>
    <p:extLst>
      <p:ext uri="{BB962C8B-B14F-4D97-AF65-F5344CB8AC3E}">
        <p14:creationId xmlns:p14="http://schemas.microsoft.com/office/powerpoint/2010/main" val="9042157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26;p69">
            <a:extLst>
              <a:ext uri="{FF2B5EF4-FFF2-40B4-BE49-F238E27FC236}">
                <a16:creationId xmlns:a16="http://schemas.microsoft.com/office/drawing/2014/main" id="{3DCB67D0-97FD-4209-8B40-BB151A5C2AD0}"/>
              </a:ext>
            </a:extLst>
          </p:cNvPr>
          <p:cNvSpPr/>
          <p:nvPr/>
        </p:nvSpPr>
        <p:spPr>
          <a:xfrm>
            <a:off x="0" y="1323003"/>
            <a:ext cx="9144000" cy="369332"/>
          </a:xfrm>
          <a:prstGeom prst="rect">
            <a:avLst/>
          </a:prstGeom>
          <a:noFill/>
          <a:ln>
            <a:noFill/>
          </a:ln>
        </p:spPr>
        <p:txBody>
          <a:bodyPr spcFirstLastPara="1" wrap="square" lIns="91425" tIns="45700" rIns="91425" bIns="45700" anchor="ctr" anchorCtr="0">
            <a:spAutoFit/>
          </a:bodyPr>
          <a:lstStyle/>
          <a:p>
            <a:pPr marL="285750" marR="0" lvl="0" indent="-285750" algn="l" rtl="0">
              <a:spcBef>
                <a:spcPts val="0"/>
              </a:spcBef>
              <a:spcAft>
                <a:spcPts val="0"/>
              </a:spcAft>
              <a:buClr>
                <a:srgbClr val="192D3A"/>
              </a:buClr>
              <a:buSzPts val="1800"/>
              <a:buFont typeface="Arial"/>
              <a:buChar char="•"/>
            </a:pPr>
            <a:r>
              <a:rPr lang="ro-RO" sz="1800" dirty="0">
                <a:solidFill>
                  <a:srgbClr val="192D3A"/>
                </a:solidFill>
                <a:latin typeface="Times New Roman"/>
                <a:ea typeface="Times New Roman"/>
                <a:cs typeface="Times New Roman"/>
                <a:sym typeface="Times New Roman"/>
              </a:rPr>
              <a:t>buletinele de vot pe care </a:t>
            </a:r>
            <a:r>
              <a:rPr lang="ro-RO" sz="1800" b="1" dirty="0" err="1">
                <a:solidFill>
                  <a:srgbClr val="192D3A"/>
                </a:solidFill>
                <a:latin typeface="Times New Roman"/>
                <a:ea typeface="Times New Roman"/>
                <a:cs typeface="Times New Roman"/>
                <a:sym typeface="Times New Roman"/>
              </a:rPr>
              <a:t>ştampila</a:t>
            </a:r>
            <a:r>
              <a:rPr lang="ro-RO" sz="1800" b="1" dirty="0">
                <a:solidFill>
                  <a:srgbClr val="192D3A"/>
                </a:solidFill>
                <a:latin typeface="Times New Roman"/>
                <a:ea typeface="Times New Roman"/>
                <a:cs typeface="Times New Roman"/>
                <a:sym typeface="Times New Roman"/>
              </a:rPr>
              <a:t> aplicată are un alt model decât cel legal aprobat</a:t>
            </a:r>
            <a:endParaRPr sz="1800" dirty="0">
              <a:solidFill>
                <a:srgbClr val="192D3A"/>
              </a:solidFill>
              <a:latin typeface="Times New Roman"/>
              <a:ea typeface="Times New Roman"/>
              <a:cs typeface="Times New Roman"/>
              <a:sym typeface="Times New Roman"/>
            </a:endParaRPr>
          </a:p>
        </p:txBody>
      </p:sp>
      <p:sp>
        <p:nvSpPr>
          <p:cNvPr id="7" name="Google Shape;628;p69">
            <a:extLst>
              <a:ext uri="{FF2B5EF4-FFF2-40B4-BE49-F238E27FC236}">
                <a16:creationId xmlns:a16="http://schemas.microsoft.com/office/drawing/2014/main" id="{6EA4B18E-C0B8-4255-A3CA-14E227617378}"/>
              </a:ext>
            </a:extLst>
          </p:cNvPr>
          <p:cNvSpPr/>
          <p:nvPr/>
        </p:nvSpPr>
        <p:spPr>
          <a:xfrm>
            <a:off x="-1" y="655942"/>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BULETINELE DE VOT NULE</a:t>
            </a:r>
            <a:endParaRPr sz="2000" dirty="0">
              <a:solidFill>
                <a:srgbClr val="192D3A"/>
              </a:solidFill>
              <a:latin typeface="Times New Roman"/>
              <a:ea typeface="Times New Roman"/>
              <a:cs typeface="Times New Roman"/>
              <a:sym typeface="Times New Roman"/>
            </a:endParaRPr>
          </a:p>
        </p:txBody>
      </p:sp>
      <p:pic>
        <p:nvPicPr>
          <p:cNvPr id="9" name="Google Shape;629;p69">
            <a:extLst>
              <a:ext uri="{FF2B5EF4-FFF2-40B4-BE49-F238E27FC236}">
                <a16:creationId xmlns:a16="http://schemas.microsoft.com/office/drawing/2014/main" id="{45DDD42B-5ADB-46AA-99A1-98A042A068FF}"/>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pic>
        <p:nvPicPr>
          <p:cNvPr id="13" name="Picture 12">
            <a:extLst>
              <a:ext uri="{FF2B5EF4-FFF2-40B4-BE49-F238E27FC236}">
                <a16:creationId xmlns:a16="http://schemas.microsoft.com/office/drawing/2014/main" id="{DBDB9813-F5BC-4C57-8949-49668730CA2F}"/>
              </a:ext>
            </a:extLst>
          </p:cNvPr>
          <p:cNvPicPr>
            <a:picLocks noChangeAspect="1"/>
          </p:cNvPicPr>
          <p:nvPr/>
        </p:nvPicPr>
        <p:blipFill>
          <a:blip r:embed="rId3"/>
          <a:stretch>
            <a:fillRect/>
          </a:stretch>
        </p:blipFill>
        <p:spPr>
          <a:xfrm>
            <a:off x="1472483" y="1887485"/>
            <a:ext cx="6199031" cy="4207587"/>
          </a:xfrm>
          <a:prstGeom prst="rect">
            <a:avLst/>
          </a:prstGeom>
        </p:spPr>
      </p:pic>
    </p:spTree>
    <p:extLst>
      <p:ext uri="{BB962C8B-B14F-4D97-AF65-F5344CB8AC3E}">
        <p14:creationId xmlns:p14="http://schemas.microsoft.com/office/powerpoint/2010/main" val="4096695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9" name="Google Shape;179;p9"/>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5" name="TextBox 4">
            <a:extLst>
              <a:ext uri="{FF2B5EF4-FFF2-40B4-BE49-F238E27FC236}">
                <a16:creationId xmlns:a16="http://schemas.microsoft.com/office/drawing/2014/main" id="{C5BB14B5-BDE4-F2FB-9EC9-22C9B8095B23}"/>
              </a:ext>
            </a:extLst>
          </p:cNvPr>
          <p:cNvSpPr txBox="1"/>
          <p:nvPr/>
        </p:nvSpPr>
        <p:spPr>
          <a:xfrm>
            <a:off x="753035" y="396081"/>
            <a:ext cx="7778376" cy="707886"/>
          </a:xfrm>
          <a:prstGeom prst="rect">
            <a:avLst/>
          </a:prstGeom>
          <a:noFill/>
        </p:spPr>
        <p:txBody>
          <a:bodyPr wrap="square">
            <a:spAutoFit/>
          </a:bodyPr>
          <a:lstStyle/>
          <a:p>
            <a:pPr algn="ctr"/>
            <a:r>
              <a:rPr lang="ro-RO" b="1" dirty="0">
                <a:latin typeface="Times New Roman" panose="02020603050405020304" pitchFamily="18" charset="0"/>
                <a:cs typeface="Times New Roman" panose="02020603050405020304" pitchFamily="18" charset="0"/>
              </a:rPr>
              <a:t>INDEMNIZAȚII ȘI ALTE DREPTURI</a:t>
            </a:r>
          </a:p>
          <a:p>
            <a:pPr algn="ctr"/>
            <a:r>
              <a:rPr lang="ro-RO" sz="1100" i="1" dirty="0">
                <a:latin typeface="Times New Roman" panose="02020603050405020304" pitchFamily="18" charset="0"/>
                <a:cs typeface="Times New Roman" panose="02020603050405020304" pitchFamily="18" charset="0"/>
              </a:rPr>
              <a:t>[art. 109 – 1091 din Legea nr. 208/2015, art. 5 alin. (1), alin. (3), alin. (6) și alin. (9), art. 6 alin. (3), art. 7 alin. (3) din O.U.G. nr.98/2024, art. 3 alin. (1) și (2), art. 4 alin. (1), alin. (2), alin. (9), art. 6 alin. (2) lit. b) din H.G. nr.1035/2024]</a:t>
            </a:r>
          </a:p>
        </p:txBody>
      </p:sp>
      <p:sp>
        <p:nvSpPr>
          <p:cNvPr id="7" name="TextBox 6">
            <a:extLst>
              <a:ext uri="{FF2B5EF4-FFF2-40B4-BE49-F238E27FC236}">
                <a16:creationId xmlns:a16="http://schemas.microsoft.com/office/drawing/2014/main" id="{E70C6FBA-3862-D990-4186-E366E3295822}"/>
              </a:ext>
            </a:extLst>
          </p:cNvPr>
          <p:cNvSpPr txBox="1"/>
          <p:nvPr/>
        </p:nvSpPr>
        <p:spPr>
          <a:xfrm>
            <a:off x="419848" y="1430334"/>
            <a:ext cx="8330452" cy="2565959"/>
          </a:xfrm>
          <a:prstGeom prst="rect">
            <a:avLst/>
          </a:prstGeom>
          <a:noFill/>
        </p:spPr>
        <p:txBody>
          <a:bodyPr wrap="square">
            <a:spAutoFit/>
          </a:bodyPr>
          <a:lstStyle/>
          <a:p>
            <a:pPr algn="just">
              <a:lnSpc>
                <a:spcPct val="107000"/>
              </a:lnSpc>
              <a:spcAft>
                <a:spcPts val="800"/>
              </a:spcAft>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Pe durata </a:t>
            </a:r>
            <a:r>
              <a:rPr lang="ro-RO" sz="1400" dirty="0" err="1">
                <a:effectLst/>
                <a:latin typeface="Times New Roman" panose="02020603050405020304" pitchFamily="18" charset="0"/>
                <a:ea typeface="Calibri" panose="020F0502020204030204" pitchFamily="34" charset="0"/>
                <a:cs typeface="Times New Roman" panose="02020603050405020304" pitchFamily="18" charset="0"/>
              </a:rPr>
              <a:t>funcţionării</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birourilor electorale,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preşedinţii</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birourilor electorale ale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secţiilor</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de votare din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ţară</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locţiitorii</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acestora se consideră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detaşaţi</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Pentru activitatea desfășurată în cadrul BESV se acordă următoarele </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indemnizații: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a) </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330 de lei pe zi </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de activitate pentru </a:t>
            </a:r>
            <a:r>
              <a:rPr lang="ro-RO" sz="1400" i="1" dirty="0">
                <a:effectLst/>
                <a:latin typeface="Times New Roman" panose="02020603050405020304" pitchFamily="18" charset="0"/>
                <a:ea typeface="Calibri" panose="020F0502020204030204" pitchFamily="34" charset="0"/>
                <a:cs typeface="Times New Roman" panose="02020603050405020304" pitchFamily="18" charset="0"/>
              </a:rPr>
              <a:t>președinții birourilor electorale ale secțiilor de votare din țară, locțiitorii acestora și operatorii de calculator</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dar nu mai mult de </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5 zile</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400" i="1" dirty="0">
                <a:effectLst/>
                <a:latin typeface="Times New Roman" panose="02020603050405020304" pitchFamily="18" charset="0"/>
                <a:ea typeface="Calibri" panose="020F0502020204030204" pitchFamily="34" charset="0"/>
                <a:cs typeface="Times New Roman" panose="02020603050405020304" pitchFamily="18" charset="0"/>
              </a:rPr>
              <a:t>b) </a:t>
            </a:r>
            <a:r>
              <a:rPr lang="ro-RO" sz="1400" b="1" i="1" dirty="0">
                <a:effectLst/>
                <a:latin typeface="Times New Roman" panose="02020603050405020304" pitchFamily="18" charset="0"/>
                <a:ea typeface="Calibri" panose="020F0502020204030204" pitchFamily="34" charset="0"/>
                <a:cs typeface="Times New Roman" panose="02020603050405020304" pitchFamily="18" charset="0"/>
              </a:rPr>
              <a:t>240 de lei pe zi de activitate </a:t>
            </a:r>
            <a:r>
              <a:rPr lang="ro-RO" sz="1400" i="1" dirty="0">
                <a:effectLst/>
                <a:latin typeface="Times New Roman" panose="02020603050405020304" pitchFamily="18" charset="0"/>
                <a:ea typeface="Calibri" panose="020F0502020204030204" pitchFamily="34" charset="0"/>
                <a:cs typeface="Times New Roman" panose="02020603050405020304" pitchFamily="18" charset="0"/>
              </a:rPr>
              <a:t>pentru membrii birourilor electorale ale </a:t>
            </a:r>
            <a:r>
              <a:rPr lang="ro-RO" sz="1400" i="1" dirty="0" err="1">
                <a:effectLst/>
                <a:latin typeface="Times New Roman" panose="02020603050405020304" pitchFamily="18" charset="0"/>
                <a:ea typeface="Calibri" panose="020F0502020204030204" pitchFamily="34" charset="0"/>
                <a:cs typeface="Times New Roman" panose="02020603050405020304" pitchFamily="18" charset="0"/>
              </a:rPr>
              <a:t>secţiilor</a:t>
            </a:r>
            <a:r>
              <a:rPr lang="ro-RO" sz="1400" i="1" dirty="0">
                <a:effectLst/>
                <a:latin typeface="Times New Roman" panose="02020603050405020304" pitchFamily="18" charset="0"/>
                <a:ea typeface="Calibri" panose="020F0502020204030204" pitchFamily="34" charset="0"/>
                <a:cs typeface="Times New Roman" panose="02020603050405020304" pitchFamily="18" charset="0"/>
              </a:rPr>
              <a:t> de votare din </a:t>
            </a:r>
            <a:r>
              <a:rPr lang="ro-RO" sz="1400" i="1" dirty="0" err="1">
                <a:effectLst/>
                <a:latin typeface="Times New Roman" panose="02020603050405020304" pitchFamily="18" charset="0"/>
                <a:ea typeface="Calibri" panose="020F0502020204030204" pitchFamily="34" charset="0"/>
                <a:cs typeface="Times New Roman" panose="02020603050405020304" pitchFamily="18" charset="0"/>
              </a:rPr>
              <a:t>ţară</a:t>
            </a:r>
            <a:r>
              <a:rPr lang="ro-RO" sz="1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400" i="1" dirty="0" err="1">
                <a:effectLst/>
                <a:latin typeface="Times New Roman" panose="02020603050405020304" pitchFamily="18" charset="0"/>
                <a:ea typeface="Calibri" panose="020F0502020204030204" pitchFamily="34" charset="0"/>
                <a:cs typeface="Times New Roman" panose="02020603050405020304" pitchFamily="18" charset="0"/>
              </a:rPr>
              <a:t>alţii</a:t>
            </a:r>
            <a:r>
              <a:rPr lang="ro-RO" sz="1400" i="1" dirty="0">
                <a:effectLst/>
                <a:latin typeface="Times New Roman" panose="02020603050405020304" pitchFamily="18" charset="0"/>
                <a:ea typeface="Calibri" panose="020F0502020204030204" pitchFamily="34" charset="0"/>
                <a:cs typeface="Times New Roman" panose="02020603050405020304" pitchFamily="18" charset="0"/>
              </a:rPr>
              <a:t> decât cei </a:t>
            </a:r>
            <a:r>
              <a:rPr lang="ro-RO" sz="1400" i="1" dirty="0" err="1">
                <a:effectLst/>
                <a:latin typeface="Times New Roman" panose="02020603050405020304" pitchFamily="18" charset="0"/>
                <a:ea typeface="Calibri" panose="020F0502020204030204" pitchFamily="34" charset="0"/>
                <a:cs typeface="Times New Roman" panose="02020603050405020304" pitchFamily="18" charset="0"/>
              </a:rPr>
              <a:t>prevăzuţi</a:t>
            </a:r>
            <a:r>
              <a:rPr lang="ro-RO" sz="1400" i="1" dirty="0">
                <a:effectLst/>
                <a:latin typeface="Times New Roman" panose="02020603050405020304" pitchFamily="18" charset="0"/>
                <a:ea typeface="Calibri" panose="020F0502020204030204" pitchFamily="34" charset="0"/>
                <a:cs typeface="Times New Roman" panose="02020603050405020304" pitchFamily="18" charset="0"/>
              </a:rPr>
              <a:t> la lit. a),</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dar nu mai mult de </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5 zile</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c) </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membrii BESV și operatorii de calculator </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au dreptul la </a:t>
            </a:r>
            <a:r>
              <a:rPr lang="ro-RO" sz="1400" i="1" dirty="0">
                <a:effectLst/>
                <a:latin typeface="Times New Roman" panose="02020603050405020304" pitchFamily="18" charset="0"/>
                <a:ea typeface="Calibri" panose="020F0502020204030204" pitchFamily="34" charset="0"/>
                <a:cs typeface="Times New Roman" panose="02020603050405020304" pitchFamily="18" charset="0"/>
              </a:rPr>
              <a:t>o </a:t>
            </a:r>
            <a:r>
              <a:rPr lang="ro-RO" sz="1400" b="1" i="1" dirty="0">
                <a:effectLst/>
                <a:latin typeface="Times New Roman" panose="02020603050405020304" pitchFamily="18" charset="0"/>
                <a:ea typeface="Calibri" panose="020F0502020204030204" pitchFamily="34" charset="0"/>
                <a:cs typeface="Times New Roman" panose="02020603050405020304" pitchFamily="18" charset="0"/>
              </a:rPr>
              <a:t>indemnizație de protocol de 35 lei de persoană </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pentru fiecare zi de activitate.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F0E140C-5E18-D3E6-362F-833BDF5B692A}"/>
              </a:ext>
            </a:extLst>
          </p:cNvPr>
          <p:cNvSpPr txBox="1"/>
          <p:nvPr/>
        </p:nvSpPr>
        <p:spPr>
          <a:xfrm>
            <a:off x="285000" y="4274334"/>
            <a:ext cx="8623025" cy="2926570"/>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v"/>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Prin </a:t>
            </a:r>
            <a:r>
              <a:rPr lang="ro-RO" sz="1600" b="1" dirty="0">
                <a:effectLst/>
                <a:latin typeface="Times New Roman" panose="02020603050405020304" pitchFamily="18" charset="0"/>
                <a:ea typeface="Calibri" panose="020F0502020204030204" pitchFamily="34" charset="0"/>
                <a:cs typeface="Times New Roman" panose="02020603050405020304" pitchFamily="18" charset="0"/>
              </a:rPr>
              <a:t>zi de activitate </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se înțelege munca desfășurată pe parcursul unei zile calendaristice, indiferent de numărul de ore prestate. </a:t>
            </a:r>
          </a:p>
          <a:p>
            <a:pPr algn="just">
              <a:lnSpc>
                <a:spcPct val="107000"/>
              </a:lnSpc>
              <a:spcAft>
                <a:spcPts val="800"/>
              </a:spcAft>
            </a:pP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v"/>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Membrii birourilor electorale ale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secţiilor</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de votare din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ţară</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operatorii de calculator ai acestora au dreptul să primească</a:t>
            </a:r>
            <a:r>
              <a:rPr lang="ro-RO" sz="1600" b="1" dirty="0">
                <a:effectLst/>
                <a:latin typeface="Times New Roman" panose="02020603050405020304" pitchFamily="18" charset="0"/>
                <a:ea typeface="Calibri" panose="020F0502020204030204" pitchFamily="34" charset="0"/>
                <a:cs typeface="Times New Roman" panose="02020603050405020304" pitchFamily="18" charset="0"/>
              </a:rPr>
              <a:t>, la cerere, o zi liberă plătită</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de la locul de muncă, în ziua următoare zilei votării, pe baza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adeverinţei</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eliberate în acest sens de către biroul electoral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judeţean</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birourile electorale ale sectoarelor municipiului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Bucureşti</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sau Autoritatea Electorală Permanentă, după caz.</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03851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pic>
        <p:nvPicPr>
          <p:cNvPr id="636" name="Google Shape;636;p70"/>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6" name="TextBox 5">
            <a:extLst>
              <a:ext uri="{FF2B5EF4-FFF2-40B4-BE49-F238E27FC236}">
                <a16:creationId xmlns:a16="http://schemas.microsoft.com/office/drawing/2014/main" id="{AD46564B-2318-42C9-B701-162B84D5F61C}"/>
              </a:ext>
            </a:extLst>
          </p:cNvPr>
          <p:cNvSpPr txBox="1"/>
          <p:nvPr/>
        </p:nvSpPr>
        <p:spPr>
          <a:xfrm>
            <a:off x="304800" y="1106578"/>
            <a:ext cx="8534400" cy="5244513"/>
          </a:xfrm>
          <a:prstGeom prst="rect">
            <a:avLst/>
          </a:prstGeom>
          <a:noFill/>
        </p:spPr>
        <p:txBody>
          <a:bodyPr wrap="square">
            <a:spAutoFit/>
          </a:bodyPr>
          <a:lstStyle/>
          <a:p>
            <a:pPr marL="91440" lvl="0" indent="-152400" algn="ctr" rtl="0">
              <a:lnSpc>
                <a:spcPct val="90000"/>
              </a:lnSpc>
              <a:spcBef>
                <a:spcPts val="0"/>
              </a:spcBef>
              <a:spcAft>
                <a:spcPts val="0"/>
              </a:spcAft>
              <a:buSzPts val="2400"/>
              <a:buChar char=" "/>
            </a:pPr>
            <a:r>
              <a:rPr lang="ro-RO" sz="2400" dirty="0">
                <a:latin typeface="Times New Roman"/>
                <a:ea typeface="Times New Roman"/>
                <a:cs typeface="Times New Roman"/>
                <a:sym typeface="Times New Roman"/>
              </a:rPr>
              <a:t>Sunt buletinele de vot ANULATE:</a:t>
            </a:r>
          </a:p>
          <a:p>
            <a:pPr marL="91440" lvl="0" indent="-152400" algn="ctr" rtl="0">
              <a:lnSpc>
                <a:spcPct val="90000"/>
              </a:lnSpc>
              <a:spcBef>
                <a:spcPts val="0"/>
              </a:spcBef>
              <a:spcAft>
                <a:spcPts val="0"/>
              </a:spcAft>
              <a:buSzPts val="2400"/>
              <a:buChar char=" "/>
            </a:pPr>
            <a:r>
              <a:rPr lang="ro-RO" sz="1200" dirty="0">
                <a:latin typeface="Times New Roman"/>
                <a:ea typeface="Times New Roman"/>
                <a:cs typeface="Times New Roman"/>
                <a:sym typeface="Times New Roman"/>
              </a:rPr>
              <a:t>(art. 92 alin. (2), art. 63 alin. (7) și (8), art. 84 alin. (9) din Legea nr. 208/2015)</a:t>
            </a:r>
          </a:p>
          <a:p>
            <a:pPr marL="91440" lvl="0" indent="-152400" algn="ctr" rtl="0">
              <a:lnSpc>
                <a:spcPct val="90000"/>
              </a:lnSpc>
              <a:spcBef>
                <a:spcPts val="0"/>
              </a:spcBef>
              <a:spcAft>
                <a:spcPts val="0"/>
              </a:spcAft>
              <a:buSzPts val="2400"/>
              <a:buChar char=" "/>
            </a:pPr>
            <a:endParaRPr lang="ro-RO" sz="2400" dirty="0">
              <a:latin typeface="Times New Roman"/>
              <a:ea typeface="Times New Roman"/>
              <a:cs typeface="Times New Roman"/>
              <a:sym typeface="Times New Roman"/>
            </a:endParaRPr>
          </a:p>
          <a:p>
            <a:pPr marL="91440" lvl="0" indent="-152400" algn="ctr" rtl="0">
              <a:lnSpc>
                <a:spcPct val="90000"/>
              </a:lnSpc>
              <a:spcBef>
                <a:spcPts val="0"/>
              </a:spcBef>
              <a:spcAft>
                <a:spcPts val="0"/>
              </a:spcAft>
              <a:buSzPts val="2400"/>
              <a:buChar char=" "/>
            </a:pPr>
            <a:endParaRPr lang="ro-RO" sz="2400" dirty="0">
              <a:latin typeface="Times New Roman"/>
              <a:ea typeface="Times New Roman"/>
              <a:cs typeface="Times New Roman"/>
              <a:sym typeface="Times New Roman"/>
            </a:endParaRPr>
          </a:p>
          <a:p>
            <a:pPr marL="91440" lvl="0" indent="-152400" algn="just" rtl="0">
              <a:lnSpc>
                <a:spcPct val="90000"/>
              </a:lnSpc>
              <a:spcBef>
                <a:spcPts val="0"/>
              </a:spcBef>
              <a:spcAft>
                <a:spcPts val="0"/>
              </a:spcAft>
              <a:buSzPts val="2400"/>
              <a:buChar char=" "/>
            </a:pPr>
            <a:r>
              <a:rPr lang="ro-RO" sz="2400" dirty="0">
                <a:latin typeface="Times New Roman"/>
                <a:ea typeface="Times New Roman"/>
                <a:cs typeface="Times New Roman"/>
                <a:sym typeface="Times New Roman"/>
              </a:rPr>
              <a:t> - </a:t>
            </a:r>
            <a:r>
              <a:rPr lang="ro-RO" sz="2400" b="1" dirty="0">
                <a:latin typeface="Times New Roman"/>
                <a:ea typeface="Times New Roman"/>
                <a:cs typeface="Times New Roman"/>
                <a:sym typeface="Times New Roman"/>
              </a:rPr>
              <a:t>BULETINELE DE VOT </a:t>
            </a:r>
            <a:r>
              <a:rPr lang="ro-RO" sz="2400" dirty="0">
                <a:latin typeface="Times New Roman"/>
                <a:ea typeface="Times New Roman"/>
                <a:cs typeface="Times New Roman"/>
                <a:sym typeface="Times New Roman"/>
              </a:rPr>
              <a:t>rămase neîntrebuințate după încheierea votării şi închiderea urnelor, </a:t>
            </a:r>
            <a:r>
              <a:rPr lang="ro-RO" sz="2400" b="1" dirty="0">
                <a:latin typeface="Times New Roman"/>
                <a:ea typeface="Times New Roman"/>
                <a:cs typeface="Times New Roman"/>
                <a:sym typeface="Times New Roman"/>
              </a:rPr>
              <a:t>anulate de președintele biroului electoral al secției de votare;</a:t>
            </a:r>
            <a:endParaRPr lang="ro-RO" sz="2400" dirty="0">
              <a:latin typeface="Times New Roman"/>
              <a:ea typeface="Times New Roman"/>
              <a:cs typeface="Times New Roman"/>
              <a:sym typeface="Times New Roman"/>
            </a:endParaRPr>
          </a:p>
          <a:p>
            <a:pPr marL="91440" lvl="0" indent="-152400" rtl="0">
              <a:lnSpc>
                <a:spcPct val="90000"/>
              </a:lnSpc>
              <a:spcBef>
                <a:spcPts val="0"/>
              </a:spcBef>
              <a:spcAft>
                <a:spcPts val="0"/>
              </a:spcAft>
              <a:buSzPts val="2400"/>
              <a:buChar char=" "/>
            </a:pPr>
            <a:endParaRPr lang="ro-RO" sz="2400" dirty="0">
              <a:latin typeface="Times New Roman"/>
              <a:ea typeface="Times New Roman"/>
              <a:cs typeface="Times New Roman"/>
              <a:sym typeface="Times New Roman"/>
            </a:endParaRPr>
          </a:p>
          <a:p>
            <a:pPr marL="91440" lvl="0" indent="-152400" algn="just" rtl="0">
              <a:lnSpc>
                <a:spcPct val="90000"/>
              </a:lnSpc>
              <a:spcBef>
                <a:spcPts val="0"/>
              </a:spcBef>
              <a:spcAft>
                <a:spcPts val="0"/>
              </a:spcAft>
              <a:buSzPts val="2400"/>
              <a:buChar char=" "/>
            </a:pPr>
            <a:r>
              <a:rPr lang="ro-RO" sz="2400" dirty="0">
                <a:latin typeface="Times New Roman"/>
                <a:ea typeface="Times New Roman"/>
                <a:cs typeface="Times New Roman"/>
                <a:sym typeface="Times New Roman"/>
              </a:rPr>
              <a:t>- </a:t>
            </a:r>
            <a:r>
              <a:rPr lang="ro-RO" sz="2400" b="1" dirty="0">
                <a:latin typeface="Times New Roman"/>
                <a:ea typeface="Times New Roman"/>
                <a:cs typeface="Times New Roman"/>
                <a:sym typeface="Times New Roman"/>
              </a:rPr>
              <a:t>buletinele de vot vizate şi anulate</a:t>
            </a:r>
            <a:r>
              <a:rPr lang="ro-RO" sz="2400" dirty="0">
                <a:latin typeface="Times New Roman"/>
                <a:ea typeface="Times New Roman"/>
                <a:cs typeface="Times New Roman"/>
                <a:sym typeface="Times New Roman"/>
              </a:rPr>
              <a:t>, afişate cu o zi înainte de alegeri la sediul fiecărei secţii de votare; </a:t>
            </a:r>
          </a:p>
          <a:p>
            <a:pPr marL="91440" lvl="0" indent="-152400" algn="just" rtl="0">
              <a:lnSpc>
                <a:spcPct val="90000"/>
              </a:lnSpc>
              <a:spcBef>
                <a:spcPts val="0"/>
              </a:spcBef>
              <a:spcAft>
                <a:spcPts val="0"/>
              </a:spcAft>
              <a:buSzPts val="2400"/>
              <a:buChar char=" "/>
            </a:pPr>
            <a:endParaRPr lang="ro-RO" sz="2400" dirty="0">
              <a:latin typeface="Times New Roman"/>
              <a:ea typeface="Times New Roman"/>
              <a:cs typeface="Times New Roman"/>
              <a:sym typeface="Times New Roman"/>
            </a:endParaRPr>
          </a:p>
          <a:p>
            <a:pPr marL="91440" indent="-152400" algn="just">
              <a:lnSpc>
                <a:spcPct val="90000"/>
              </a:lnSpc>
              <a:buSzPts val="2400"/>
              <a:buFont typeface="Arial"/>
              <a:buChar char=" "/>
            </a:pPr>
            <a:r>
              <a:rPr lang="ro-RO" sz="2400" dirty="0">
                <a:latin typeface="Times New Roman"/>
                <a:ea typeface="Times New Roman"/>
                <a:cs typeface="Times New Roman"/>
                <a:sym typeface="Times New Roman"/>
              </a:rPr>
              <a:t>- </a:t>
            </a:r>
            <a:r>
              <a:rPr lang="ro-RO" sz="2400" b="1" dirty="0">
                <a:latin typeface="Times New Roman"/>
                <a:ea typeface="Times New Roman"/>
                <a:cs typeface="Times New Roman"/>
                <a:sym typeface="Times New Roman"/>
              </a:rPr>
              <a:t>buletinele de vot anulate </a:t>
            </a:r>
            <a:r>
              <a:rPr lang="ro-RO" sz="2400" dirty="0">
                <a:latin typeface="Times New Roman"/>
                <a:ea typeface="Times New Roman"/>
                <a:cs typeface="Times New Roman"/>
                <a:sym typeface="Times New Roman"/>
              </a:rPr>
              <a:t>în cazurile în care buletinul de vot s-a deschis înainte de introducerea acestuia în urnă iar secretul votului nu a mai fost asigurat şi i s-a dat alegătorului un alt buletin de vot.</a:t>
            </a:r>
          </a:p>
          <a:p>
            <a:pPr marL="91440" lvl="0" indent="-152400" rtl="0">
              <a:lnSpc>
                <a:spcPct val="90000"/>
              </a:lnSpc>
              <a:spcBef>
                <a:spcPts val="0"/>
              </a:spcBef>
              <a:spcAft>
                <a:spcPts val="0"/>
              </a:spcAft>
              <a:buSzPts val="2400"/>
              <a:buChar char=" "/>
            </a:pPr>
            <a:endParaRPr lang="ro-RO" sz="2400" dirty="0">
              <a:latin typeface="Times New Roman"/>
              <a:ea typeface="Times New Roman"/>
              <a:cs typeface="Times New Roman"/>
              <a:sym typeface="Times New Roman"/>
            </a:endParaRPr>
          </a:p>
          <a:p>
            <a:pPr marL="91440" lvl="0" indent="-152400" algn="ctr" rtl="0">
              <a:lnSpc>
                <a:spcPct val="90000"/>
              </a:lnSpc>
              <a:spcBef>
                <a:spcPts val="0"/>
              </a:spcBef>
              <a:spcAft>
                <a:spcPts val="0"/>
              </a:spcAft>
              <a:buSzPts val="2400"/>
              <a:buChar char=" "/>
            </a:pPr>
            <a:endParaRPr lang="ro-RO" sz="24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71"/>
          <p:cNvSpPr/>
          <p:nvPr/>
        </p:nvSpPr>
        <p:spPr>
          <a:xfrm>
            <a:off x="1091440" y="548680"/>
            <a:ext cx="7069976" cy="14003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93 alin. (1) și (3) – (7) din Legea nr. 208/2015, cu modificările și completările ulterioare)</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FF0000"/>
                </a:solidFill>
                <a:latin typeface="Times New Roman"/>
                <a:ea typeface="Times New Roman"/>
                <a:cs typeface="Times New Roman"/>
                <a:sym typeface="Times New Roman"/>
              </a:rPr>
              <a:t> </a:t>
            </a:r>
            <a:endParaRPr sz="1200" dirty="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sp>
        <p:nvSpPr>
          <p:cNvPr id="642" name="Google Shape;642;p71"/>
          <p:cNvSpPr/>
          <p:nvPr/>
        </p:nvSpPr>
        <p:spPr>
          <a:xfrm>
            <a:off x="188302" y="1737360"/>
            <a:ext cx="8767396" cy="507827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800" dirty="0">
                <a:solidFill>
                  <a:srgbClr val="192D3A"/>
                </a:solidFill>
                <a:latin typeface="Times New Roman"/>
                <a:ea typeface="Times New Roman"/>
                <a:cs typeface="Times New Roman"/>
                <a:sym typeface="Times New Roman"/>
              </a:rPr>
              <a:t>După numărarea voturilor, se încheie, </a:t>
            </a:r>
            <a:r>
              <a:rPr lang="ro-RO" sz="1800" b="1" dirty="0">
                <a:solidFill>
                  <a:srgbClr val="192D3A"/>
                </a:solidFill>
                <a:latin typeface="Times New Roman"/>
                <a:ea typeface="Times New Roman"/>
                <a:cs typeface="Times New Roman"/>
                <a:sym typeface="Times New Roman"/>
              </a:rPr>
              <a:t>în câte 2 exemplare originale,</a:t>
            </a:r>
            <a:r>
              <a:rPr lang="ro-RO" sz="1800" dirty="0">
                <a:solidFill>
                  <a:srgbClr val="192D3A"/>
                </a:solidFill>
                <a:latin typeface="Times New Roman"/>
                <a:ea typeface="Times New Roman"/>
                <a:cs typeface="Times New Roman"/>
                <a:sym typeface="Times New Roman"/>
              </a:rPr>
              <a:t> </a:t>
            </a:r>
            <a:r>
              <a:rPr lang="ro-RO" sz="1800" b="1" dirty="0">
                <a:solidFill>
                  <a:srgbClr val="192D3A"/>
                </a:solidFill>
                <a:latin typeface="Times New Roman"/>
                <a:ea typeface="Times New Roman"/>
                <a:cs typeface="Times New Roman"/>
                <a:sym typeface="Times New Roman"/>
              </a:rPr>
              <a:t>un proces-verbal pentru consemnarea rezultatelor votării pentru Senat și un proces-verbal pentru consemnarea rezultatelor votării pentru Camera Deputaților.</a:t>
            </a:r>
          </a:p>
          <a:p>
            <a:pPr marL="0" marR="0" lvl="0" indent="0" algn="just" rtl="0">
              <a:spcBef>
                <a:spcPts val="0"/>
              </a:spcBef>
              <a:spcAft>
                <a:spcPts val="0"/>
              </a:spcAft>
              <a:buNone/>
            </a:pPr>
            <a:endParaRPr dirty="0"/>
          </a:p>
          <a:p>
            <a:pPr marL="285750" marR="0" lvl="0" indent="-285750" algn="just" rtl="0">
              <a:spcBef>
                <a:spcPts val="0"/>
              </a:spcBef>
              <a:spcAft>
                <a:spcPts val="0"/>
              </a:spcAft>
              <a:buClr>
                <a:srgbClr val="192D3A"/>
              </a:buClr>
              <a:buSzPts val="1800"/>
              <a:buFont typeface="Arial"/>
              <a:buChar char="•"/>
            </a:pPr>
            <a:r>
              <a:rPr lang="ro-RO" sz="1800" b="0" i="0" dirty="0">
                <a:solidFill>
                  <a:srgbClr val="192D3A"/>
                </a:solidFill>
                <a:latin typeface="Times New Roman"/>
                <a:ea typeface="Times New Roman"/>
                <a:cs typeface="Times New Roman"/>
                <a:sym typeface="Times New Roman"/>
              </a:rPr>
              <a:t>Procesele-verbale </a:t>
            </a:r>
            <a:r>
              <a:rPr lang="ro-RO" sz="1800" b="1" i="0" dirty="0">
                <a:solidFill>
                  <a:srgbClr val="192D3A"/>
                </a:solidFill>
                <a:latin typeface="Times New Roman"/>
                <a:ea typeface="Times New Roman"/>
                <a:cs typeface="Times New Roman"/>
                <a:sym typeface="Times New Roman"/>
              </a:rPr>
              <a:t>se semnează de președinte</a:t>
            </a:r>
            <a:r>
              <a:rPr lang="ro-RO" sz="1800" b="0" i="0" dirty="0">
                <a:solidFill>
                  <a:srgbClr val="192D3A"/>
                </a:solidFill>
                <a:latin typeface="Times New Roman"/>
                <a:ea typeface="Times New Roman"/>
                <a:cs typeface="Times New Roman"/>
                <a:sym typeface="Times New Roman"/>
              </a:rPr>
              <a:t>, </a:t>
            </a:r>
            <a:r>
              <a:rPr lang="ro-RO" sz="1800" b="1" i="0" dirty="0">
                <a:solidFill>
                  <a:srgbClr val="192D3A"/>
                </a:solidFill>
                <a:latin typeface="Times New Roman"/>
                <a:ea typeface="Times New Roman"/>
                <a:cs typeface="Times New Roman"/>
                <a:sym typeface="Times New Roman"/>
              </a:rPr>
              <a:t>de locțiitorul acestuia, precum și de membrii biroului electoral al secției de votare </a:t>
            </a:r>
            <a:r>
              <a:rPr lang="ro-RO" sz="1800" b="0" i="0" dirty="0">
                <a:solidFill>
                  <a:srgbClr val="192D3A"/>
                </a:solidFill>
                <a:latin typeface="Times New Roman"/>
                <a:ea typeface="Times New Roman"/>
                <a:cs typeface="Times New Roman"/>
                <a:sym typeface="Times New Roman"/>
              </a:rPr>
              <a:t>și </a:t>
            </a:r>
            <a:r>
              <a:rPr lang="ro-RO" sz="1800" b="1" i="0" dirty="0">
                <a:solidFill>
                  <a:srgbClr val="192D3A"/>
                </a:solidFill>
                <a:latin typeface="Times New Roman"/>
                <a:ea typeface="Times New Roman"/>
                <a:cs typeface="Times New Roman"/>
                <a:sym typeface="Times New Roman"/>
              </a:rPr>
              <a:t>vor purta ștampila de control a acesteia.</a:t>
            </a:r>
            <a:endParaRPr dirty="0"/>
          </a:p>
          <a:p>
            <a:pPr marL="0" marR="0" lvl="0" indent="0" algn="just" rtl="0">
              <a:spcBef>
                <a:spcPts val="0"/>
              </a:spcBef>
              <a:spcAft>
                <a:spcPts val="0"/>
              </a:spcAft>
              <a:buNone/>
            </a:pPr>
            <a:endParaRPr sz="1800" b="1" dirty="0">
              <a:solidFill>
                <a:srgbClr val="192D3A"/>
              </a:solidFill>
              <a:latin typeface="Times New Roman"/>
              <a:ea typeface="Times New Roman"/>
              <a:cs typeface="Times New Roman"/>
              <a:sym typeface="Times New Roman"/>
            </a:endParaRPr>
          </a:p>
          <a:p>
            <a:pPr marL="285750" marR="0" lvl="0" indent="-285750" algn="just" rtl="0">
              <a:spcBef>
                <a:spcPts val="0"/>
              </a:spcBef>
              <a:spcAft>
                <a:spcPts val="0"/>
              </a:spcAft>
              <a:buClr>
                <a:srgbClr val="192D3A"/>
              </a:buClr>
              <a:buSzPts val="1800"/>
              <a:buFont typeface="Arial"/>
              <a:buChar char="•"/>
            </a:pPr>
            <a:r>
              <a:rPr lang="ro-RO" sz="1800" b="0" i="0" dirty="0">
                <a:solidFill>
                  <a:srgbClr val="192D3A"/>
                </a:solidFill>
                <a:latin typeface="Times New Roman"/>
                <a:ea typeface="Times New Roman"/>
                <a:cs typeface="Times New Roman"/>
                <a:sym typeface="Times New Roman"/>
              </a:rPr>
              <a:t>Lipsa semnăturilor unor membri ai biroului electoral al secției de votare nu influențează asupra valabilității procesului-verbal. Președintele va menționa motivele care au împiedicat semnarea.</a:t>
            </a:r>
            <a:endParaRPr dirty="0"/>
          </a:p>
          <a:p>
            <a:pPr marL="0" marR="0" lvl="0" indent="0" algn="just" rtl="0">
              <a:spcBef>
                <a:spcPts val="0"/>
              </a:spcBef>
              <a:spcAft>
                <a:spcPts val="0"/>
              </a:spcAft>
              <a:buNone/>
            </a:pPr>
            <a:endParaRPr sz="1800" b="0" i="0" dirty="0">
              <a:solidFill>
                <a:srgbClr val="192D3A"/>
              </a:solidFill>
              <a:latin typeface="Times New Roman"/>
              <a:ea typeface="Times New Roman"/>
              <a:cs typeface="Times New Roman"/>
              <a:sym typeface="Times New Roman"/>
            </a:endParaRPr>
          </a:p>
          <a:p>
            <a:pPr marL="285750" marR="0" lvl="0" indent="-285750" algn="just" rtl="0">
              <a:spcBef>
                <a:spcPts val="0"/>
              </a:spcBef>
              <a:spcAft>
                <a:spcPts val="0"/>
              </a:spcAft>
              <a:buClr>
                <a:srgbClr val="192D3A"/>
              </a:buClr>
              <a:buSzPts val="1800"/>
              <a:buFont typeface="Arial"/>
              <a:buChar char="•"/>
            </a:pPr>
            <a:r>
              <a:rPr lang="ro-RO" sz="1800" b="0" i="0" dirty="0">
                <a:solidFill>
                  <a:srgbClr val="192D3A"/>
                </a:solidFill>
                <a:latin typeface="Times New Roman"/>
                <a:ea typeface="Times New Roman"/>
                <a:cs typeface="Times New Roman"/>
                <a:sym typeface="Times New Roman"/>
              </a:rPr>
              <a:t>Fiecare membru al biroului electoral al secției de votare are dreptul de a obține o copie a procesului-verbal, semnată de către președintele secției de votare sau de către locțiitorul acestuia, după caz, și de către ceilalți membri ai biroului.</a:t>
            </a:r>
            <a:endParaRPr dirty="0"/>
          </a:p>
          <a:p>
            <a:pPr marL="285750" marR="0" lvl="0" indent="-171450" algn="just" rtl="0">
              <a:spcBef>
                <a:spcPts val="0"/>
              </a:spcBef>
              <a:spcAft>
                <a:spcPts val="0"/>
              </a:spcAft>
              <a:buClr>
                <a:schemeClr val="dk1"/>
              </a:buClr>
              <a:buSzPts val="1800"/>
              <a:buFont typeface="Arial"/>
              <a:buNone/>
            </a:pPr>
            <a:endParaRPr sz="1800"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18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1800" dirty="0">
              <a:solidFill>
                <a:srgbClr val="192D3A"/>
              </a:solidFill>
              <a:latin typeface="Times New Roman"/>
              <a:ea typeface="Times New Roman"/>
              <a:cs typeface="Times New Roman"/>
              <a:sym typeface="Times New Roman"/>
            </a:endParaRPr>
          </a:p>
        </p:txBody>
      </p:sp>
      <p:pic>
        <p:nvPicPr>
          <p:cNvPr id="643" name="Google Shape;643;p71"/>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1091440" y="548680"/>
            <a:ext cx="7069976" cy="14003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Contestarea proceselor-verbale privind consemnarea rezultatelor votării</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93 alin. (6) – (8) din Legea nr. 208/2015, cu modificările și completările ulterioare)</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sp>
        <p:nvSpPr>
          <p:cNvPr id="649" name="Google Shape;649;p72"/>
          <p:cNvSpPr/>
          <p:nvPr/>
        </p:nvSpPr>
        <p:spPr>
          <a:xfrm>
            <a:off x="115150" y="2411042"/>
            <a:ext cx="8767396" cy="3724056"/>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192D3A"/>
              </a:buClr>
              <a:buSzPts val="1800"/>
              <a:buFont typeface="Arial"/>
              <a:buChar char="•"/>
            </a:pPr>
            <a:r>
              <a:rPr lang="ro-RO" sz="2000" i="0" dirty="0">
                <a:solidFill>
                  <a:srgbClr val="192D3A"/>
                </a:solidFill>
                <a:latin typeface="Times New Roman" panose="02020603050405020304" pitchFamily="18" charset="0"/>
                <a:ea typeface="Times New Roman"/>
                <a:cs typeface="Times New Roman" panose="02020603050405020304" pitchFamily="18" charset="0"/>
                <a:sym typeface="Times New Roman"/>
              </a:rPr>
              <a:t>În timpul operațiunilor de votare și de deschidere a urnelor se pot face întâmpinări și contestații cu privire la aceste operațiuni. Acestea se soluționează pe loc de către președintele biroului electoral al secției de votare.</a:t>
            </a:r>
            <a:endParaRPr sz="2000" dirty="0">
              <a:solidFill>
                <a:srgbClr val="192D3A"/>
              </a:solidFill>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sz="2000" i="0"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L="285750" marR="0" lvl="0" indent="-285750" algn="just" rtl="0">
              <a:spcBef>
                <a:spcPts val="0"/>
              </a:spcBef>
              <a:spcAft>
                <a:spcPts val="0"/>
              </a:spcAft>
              <a:buClr>
                <a:srgbClr val="192D3A"/>
              </a:buClr>
              <a:buSzPts val="1800"/>
              <a:buFont typeface="Arial"/>
              <a:buChar char="•"/>
            </a:pPr>
            <a:r>
              <a:rPr lang="ro-RO" sz="2000" i="0" dirty="0">
                <a:solidFill>
                  <a:srgbClr val="192D3A"/>
                </a:solidFill>
                <a:latin typeface="Times New Roman" panose="02020603050405020304" pitchFamily="18" charset="0"/>
                <a:ea typeface="Times New Roman"/>
                <a:cs typeface="Times New Roman" panose="02020603050405020304" pitchFamily="18" charset="0"/>
                <a:sym typeface="Times New Roman"/>
              </a:rPr>
              <a:t>Contestațiile se prezintă președintelui biroului electoral al secției de votare. Acestea se formulează în scris în două exemplare, din care unul, semnat și ștampilat de președinte, rămâne la contestator.</a:t>
            </a:r>
          </a:p>
          <a:p>
            <a:pPr marR="0" lvl="0" algn="just" rtl="0">
              <a:spcBef>
                <a:spcPts val="0"/>
              </a:spcBef>
              <a:spcAft>
                <a:spcPts val="0"/>
              </a:spcAft>
              <a:buClr>
                <a:srgbClr val="192D3A"/>
              </a:buClr>
              <a:buSzPts val="1800"/>
            </a:pPr>
            <a:endParaRPr lang="ro-RO" sz="2000" i="0"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L="285750" marR="0" lvl="0" indent="-285750" algn="just" rtl="0">
              <a:spcBef>
                <a:spcPts val="0"/>
              </a:spcBef>
              <a:spcAft>
                <a:spcPts val="0"/>
              </a:spcAft>
              <a:buClr>
                <a:srgbClr val="192D3A"/>
              </a:buClr>
              <a:buSzPts val="1800"/>
              <a:buFont typeface="Arial"/>
              <a:buChar char="•"/>
            </a:pPr>
            <a:r>
              <a:rPr lang="ro-RO" sz="2000" dirty="0">
                <a:solidFill>
                  <a:srgbClr val="192D3A"/>
                </a:solidFill>
                <a:latin typeface="Times New Roman" panose="02020603050405020304" pitchFamily="18" charset="0"/>
                <a:cs typeface="Times New Roman" panose="02020603050405020304" pitchFamily="18" charset="0"/>
              </a:rPr>
              <a:t>Președintele biroului electoral al secției de votare hotărăște, de îndată, asupra contestațiilor a căror rezolvare nu suferă întârziere.</a:t>
            </a:r>
            <a:endParaRPr sz="2000" dirty="0">
              <a:solidFill>
                <a:srgbClr val="192D3A"/>
              </a:solidFill>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sz="18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1800" dirty="0">
              <a:solidFill>
                <a:srgbClr val="192D3A"/>
              </a:solidFill>
              <a:latin typeface="Times New Roman"/>
              <a:ea typeface="Times New Roman"/>
              <a:cs typeface="Times New Roman"/>
              <a:sym typeface="Times New Roman"/>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240145" y="548680"/>
            <a:ext cx="7921271" cy="15850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p>
          <a:p>
            <a:pPr algn="ctr"/>
            <a:r>
              <a:rPr lang="ro-RO" sz="1000" i="1" dirty="0">
                <a:latin typeface="Times New Roman"/>
                <a:ea typeface="Times New Roman"/>
                <a:cs typeface="Times New Roman"/>
                <a:sym typeface="Times New Roman"/>
              </a:rPr>
              <a:t>(art. 93 din Legea nr. 208/2015, cu modificările și completările ulterioare, HAEP nr. 39/2016)</a:t>
            </a:r>
          </a:p>
          <a:p>
            <a:pPr marL="0" marR="0" lvl="0" indent="0" algn="ctr" rtl="0">
              <a:spcBef>
                <a:spcPts val="0"/>
              </a:spcBef>
              <a:spcAft>
                <a:spcPts val="0"/>
              </a:spcAft>
              <a:buNone/>
            </a:pPr>
            <a:endParaRPr sz="1200" b="1" dirty="0">
              <a:solidFill>
                <a:schemeClr val="bg2">
                  <a:lumMod val="50000"/>
                </a:schemeClr>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86EBE5B5-8A33-4515-B253-442107CE65DB}"/>
              </a:ext>
            </a:extLst>
          </p:cNvPr>
          <p:cNvPicPr>
            <a:picLocks noChangeAspect="1"/>
          </p:cNvPicPr>
          <p:nvPr/>
        </p:nvPicPr>
        <p:blipFill>
          <a:blip r:embed="rId4"/>
          <a:stretch>
            <a:fillRect/>
          </a:stretch>
        </p:blipFill>
        <p:spPr>
          <a:xfrm>
            <a:off x="4311192" y="1792034"/>
            <a:ext cx="4478875" cy="3273931"/>
          </a:xfrm>
          <a:prstGeom prst="rect">
            <a:avLst/>
          </a:prstGeom>
        </p:spPr>
      </p:pic>
      <p:sp>
        <p:nvSpPr>
          <p:cNvPr id="8" name="TextBox 7">
            <a:extLst>
              <a:ext uri="{FF2B5EF4-FFF2-40B4-BE49-F238E27FC236}">
                <a16:creationId xmlns:a16="http://schemas.microsoft.com/office/drawing/2014/main" id="{95E1DFFA-B1A5-43FF-8F83-273899663734}"/>
              </a:ext>
            </a:extLst>
          </p:cNvPr>
          <p:cNvSpPr txBox="1"/>
          <p:nvPr/>
        </p:nvSpPr>
        <p:spPr>
          <a:xfrm>
            <a:off x="353933" y="2307659"/>
            <a:ext cx="3430214" cy="3416320"/>
          </a:xfrm>
          <a:prstGeom prst="rect">
            <a:avLst/>
          </a:prstGeom>
          <a:noFill/>
        </p:spPr>
        <p:txBody>
          <a:bodyPr wrap="square">
            <a:spAutoFit/>
          </a:bodyPr>
          <a:lstStyle/>
          <a:p>
            <a:pPr marL="285750" marR="0" lvl="0" indent="-285750" algn="just" rtl="0">
              <a:spcBef>
                <a:spcPts val="0"/>
              </a:spcBef>
              <a:spcAft>
                <a:spcPts val="0"/>
              </a:spcAft>
              <a:buClr>
                <a:srgbClr val="192D3A"/>
              </a:buClr>
              <a:buSzPts val="1800"/>
              <a:buFont typeface="Arial"/>
              <a:buChar char="•"/>
            </a:pPr>
            <a:r>
              <a:rPr lang="ro-RO" sz="1200" i="0" dirty="0">
                <a:solidFill>
                  <a:srgbClr val="192D3A"/>
                </a:solidFill>
                <a:latin typeface="Times New Roman" panose="02020603050405020304" pitchFamily="18" charset="0"/>
                <a:ea typeface="Times New Roman"/>
                <a:cs typeface="Times New Roman" panose="02020603050405020304" pitchFamily="18" charset="0"/>
                <a:sym typeface="Times New Roman"/>
              </a:rPr>
              <a:t>În rubrica </a:t>
            </a:r>
            <a:r>
              <a:rPr lang="ro-RO" sz="1200" b="1" i="0" dirty="0">
                <a:solidFill>
                  <a:srgbClr val="192D3A"/>
                </a:solidFill>
                <a:latin typeface="Times New Roman" panose="02020603050405020304" pitchFamily="18" charset="0"/>
                <a:ea typeface="Times New Roman"/>
                <a:cs typeface="Times New Roman" panose="02020603050405020304" pitchFamily="18" charset="0"/>
                <a:sym typeface="Times New Roman"/>
              </a:rPr>
              <a:t>CIRCUMSCRIPȚIA ELECTORALĂ Nr. _</a:t>
            </a:r>
            <a:r>
              <a:rPr lang="ro-RO" sz="1200" i="0" dirty="0">
                <a:solidFill>
                  <a:srgbClr val="192D3A"/>
                </a:solidFill>
                <a:latin typeface="Times New Roman" panose="02020603050405020304" pitchFamily="18" charset="0"/>
                <a:ea typeface="Times New Roman"/>
                <a:cs typeface="Times New Roman" panose="02020603050405020304" pitchFamily="18" charset="0"/>
                <a:sym typeface="Times New Roman"/>
              </a:rPr>
              <a:t>, se va scrie numărul circumscripției județene, în rubrica </a:t>
            </a:r>
            <a:r>
              <a:rPr lang="ro-RO" sz="1200" b="1" i="0" dirty="0">
                <a:solidFill>
                  <a:srgbClr val="192D3A"/>
                </a:solidFill>
                <a:latin typeface="Times New Roman" panose="02020603050405020304" pitchFamily="18" charset="0"/>
                <a:ea typeface="Times New Roman"/>
                <a:cs typeface="Times New Roman" panose="02020603050405020304" pitchFamily="18" charset="0"/>
                <a:sym typeface="Times New Roman"/>
              </a:rPr>
              <a:t>SECȚIA DE VOTARE Nr._, </a:t>
            </a:r>
            <a:r>
              <a:rPr lang="ro-RO" sz="1200" i="0" dirty="0">
                <a:solidFill>
                  <a:srgbClr val="192D3A"/>
                </a:solidFill>
                <a:latin typeface="Times New Roman" panose="02020603050405020304" pitchFamily="18" charset="0"/>
                <a:ea typeface="Times New Roman"/>
                <a:cs typeface="Times New Roman" panose="02020603050405020304" pitchFamily="18" charset="0"/>
                <a:sym typeface="Times New Roman"/>
              </a:rPr>
              <a:t>se va scrie numărul secției de votare unde ați fost desemnat, rubricile </a:t>
            </a:r>
            <a:r>
              <a:rPr lang="ro-RO" sz="1200" b="1" i="0" dirty="0">
                <a:solidFill>
                  <a:srgbClr val="192D3A"/>
                </a:solidFill>
                <a:latin typeface="Times New Roman" panose="02020603050405020304" pitchFamily="18" charset="0"/>
                <a:ea typeface="Times New Roman"/>
                <a:cs typeface="Times New Roman" panose="02020603050405020304" pitchFamily="18" charset="0"/>
                <a:sym typeface="Times New Roman"/>
              </a:rPr>
              <a:t>(comuna, oraș municipiu)</a:t>
            </a:r>
            <a:r>
              <a:rPr lang="ro-RO" sz="1200" i="0" dirty="0">
                <a:solidFill>
                  <a:srgbClr val="192D3A"/>
                </a:solidFill>
                <a:latin typeface="Times New Roman" panose="02020603050405020304" pitchFamily="18" charset="0"/>
                <a:ea typeface="Times New Roman"/>
                <a:cs typeface="Times New Roman" panose="02020603050405020304" pitchFamily="18" charset="0"/>
                <a:sym typeface="Times New Roman"/>
              </a:rPr>
              <a:t>, </a:t>
            </a:r>
            <a:r>
              <a:rPr lang="ro-RO" sz="1200" b="1" i="0" dirty="0">
                <a:solidFill>
                  <a:srgbClr val="192D3A"/>
                </a:solidFill>
                <a:latin typeface="Times New Roman" panose="02020603050405020304" pitchFamily="18" charset="0"/>
                <a:ea typeface="Times New Roman"/>
                <a:cs typeface="Times New Roman" panose="02020603050405020304" pitchFamily="18" charset="0"/>
                <a:sym typeface="Times New Roman"/>
              </a:rPr>
              <a:t>Sat</a:t>
            </a:r>
            <a:r>
              <a:rPr lang="ro-RO" sz="1200" i="0" dirty="0">
                <a:solidFill>
                  <a:srgbClr val="192D3A"/>
                </a:solidFill>
                <a:latin typeface="Times New Roman" panose="02020603050405020304" pitchFamily="18" charset="0"/>
                <a:ea typeface="Times New Roman"/>
                <a:cs typeface="Times New Roman" panose="02020603050405020304" pitchFamily="18" charset="0"/>
                <a:sym typeface="Times New Roman"/>
              </a:rPr>
              <a:t>, </a:t>
            </a:r>
            <a:r>
              <a:rPr lang="ro-RO" sz="1200" b="1" i="0" dirty="0">
                <a:solidFill>
                  <a:srgbClr val="192D3A"/>
                </a:solidFill>
                <a:latin typeface="Times New Roman" panose="02020603050405020304" pitchFamily="18" charset="0"/>
                <a:ea typeface="Times New Roman"/>
                <a:cs typeface="Times New Roman" panose="02020603050405020304" pitchFamily="18" charset="0"/>
                <a:sym typeface="Times New Roman"/>
              </a:rPr>
              <a:t>Str.</a:t>
            </a:r>
            <a:r>
              <a:rPr lang="ro-RO" sz="1200" i="0" dirty="0">
                <a:solidFill>
                  <a:srgbClr val="192D3A"/>
                </a:solidFill>
                <a:latin typeface="Times New Roman" panose="02020603050405020304" pitchFamily="18" charset="0"/>
                <a:ea typeface="Times New Roman"/>
                <a:cs typeface="Times New Roman" panose="02020603050405020304" pitchFamily="18" charset="0"/>
                <a:sym typeface="Times New Roman"/>
              </a:rPr>
              <a:t>, </a:t>
            </a:r>
            <a:r>
              <a:rPr lang="ro-RO" sz="1200" b="1" i="0" dirty="0">
                <a:solidFill>
                  <a:srgbClr val="192D3A"/>
                </a:solidFill>
                <a:latin typeface="Times New Roman" panose="02020603050405020304" pitchFamily="18" charset="0"/>
                <a:ea typeface="Times New Roman"/>
                <a:cs typeface="Times New Roman" panose="02020603050405020304" pitchFamily="18" charset="0"/>
                <a:sym typeface="Times New Roman"/>
              </a:rPr>
              <a:t>Nr.</a:t>
            </a:r>
            <a:r>
              <a:rPr lang="ro-RO" sz="1200" i="0" dirty="0">
                <a:solidFill>
                  <a:srgbClr val="192D3A"/>
                </a:solidFill>
                <a:latin typeface="Times New Roman" panose="02020603050405020304" pitchFamily="18" charset="0"/>
                <a:ea typeface="Times New Roman"/>
                <a:cs typeface="Times New Roman" panose="02020603050405020304" pitchFamily="18" charset="0"/>
                <a:sym typeface="Times New Roman"/>
              </a:rPr>
              <a:t>, se vor completa cu adresa secției de votare.</a:t>
            </a:r>
            <a:endParaRPr lang="ro-RO" sz="1200" b="1"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R="0" lvl="0" algn="just" rtl="0">
              <a:spcBef>
                <a:spcPts val="0"/>
              </a:spcBef>
              <a:spcAft>
                <a:spcPts val="0"/>
              </a:spcAft>
              <a:buClr>
                <a:srgbClr val="192D3A"/>
              </a:buClr>
              <a:buSzPts val="1800"/>
            </a:pPr>
            <a:endParaRPr lang="ro-RO" sz="1200" dirty="0">
              <a:latin typeface="Times New Roman" panose="02020603050405020304" pitchFamily="18" charset="0"/>
              <a:cs typeface="Times New Roman" panose="02020603050405020304" pitchFamily="18" charset="0"/>
            </a:endParaRPr>
          </a:p>
          <a:p>
            <a:pPr marL="285750" marR="0" lvl="0" indent="-285750" algn="just" rtl="0">
              <a:spcBef>
                <a:spcPts val="0"/>
              </a:spcBef>
              <a:spcAft>
                <a:spcPts val="0"/>
              </a:spcAft>
              <a:buClr>
                <a:srgbClr val="192D3A"/>
              </a:buClr>
              <a:buSzPts val="1800"/>
              <a:buFont typeface="Arial"/>
              <a:buChar char="•"/>
            </a:pPr>
            <a:r>
              <a:rPr lang="ro-RO" sz="1200" b="1" dirty="0">
                <a:effectLst/>
                <a:latin typeface="Times New Roman" panose="02020603050405020304" pitchFamily="18" charset="0"/>
                <a:ea typeface="Times New Roman" panose="02020603050405020304" pitchFamily="18" charset="0"/>
              </a:rPr>
              <a:t>Pct. a</a:t>
            </a:r>
            <a:r>
              <a:rPr lang="ro-RO" sz="1200" dirty="0">
                <a:effectLst/>
                <a:latin typeface="Times New Roman" panose="02020603050405020304" pitchFamily="18" charset="0"/>
                <a:ea typeface="Times New Roman" panose="02020603050405020304" pitchFamily="18" charset="0"/>
              </a:rPr>
              <a:t> „Numărul total al alegătorilor </a:t>
            </a:r>
            <a:r>
              <a:rPr lang="ro-RO" sz="1200" b="1" dirty="0" err="1">
                <a:effectLst/>
                <a:latin typeface="Times New Roman" panose="02020603050405020304" pitchFamily="18" charset="0"/>
                <a:ea typeface="Times New Roman" panose="02020603050405020304" pitchFamily="18" charset="0"/>
              </a:rPr>
              <a:t>prevăzuţi</a:t>
            </a:r>
            <a:r>
              <a:rPr lang="ro-RO" sz="1200" b="1" dirty="0">
                <a:effectLst/>
                <a:latin typeface="Times New Roman" panose="02020603050405020304" pitchFamily="18" charset="0"/>
                <a:ea typeface="Times New Roman" panose="02020603050405020304" pitchFamily="18" charset="0"/>
              </a:rPr>
              <a:t> în listele electorale existente în </a:t>
            </a:r>
            <a:r>
              <a:rPr lang="ro-RO" sz="1200" b="1" dirty="0" err="1">
                <a:effectLst/>
                <a:latin typeface="Times New Roman" panose="02020603050405020304" pitchFamily="18" charset="0"/>
                <a:ea typeface="Times New Roman" panose="02020603050405020304" pitchFamily="18" charset="0"/>
              </a:rPr>
              <a:t>secţia</a:t>
            </a:r>
            <a:r>
              <a:rPr lang="ro-RO" sz="1200" b="1" dirty="0">
                <a:effectLst/>
                <a:latin typeface="Times New Roman" panose="02020603050405020304" pitchFamily="18" charset="0"/>
                <a:ea typeface="Times New Roman" panose="02020603050405020304" pitchFamily="18" charset="0"/>
              </a:rPr>
              <a:t> de votare</a:t>
            </a:r>
            <a:r>
              <a:rPr lang="ro-RO" sz="1200" dirty="0">
                <a:effectLst/>
                <a:latin typeface="Times New Roman" panose="02020603050405020304" pitchFamily="18" charset="0"/>
                <a:ea typeface="Times New Roman" panose="02020603050405020304" pitchFamily="18" charset="0"/>
              </a:rPr>
              <a:t>” – trebuie să rezulte din însumarea persoanelor înscrise în cele trei tipuri de liste electorale.  </a:t>
            </a:r>
          </a:p>
          <a:p>
            <a:pPr marR="0" lvl="0" algn="just" rtl="0">
              <a:spcBef>
                <a:spcPts val="0"/>
              </a:spcBef>
              <a:spcAft>
                <a:spcPts val="0"/>
              </a:spcAft>
              <a:buClr>
                <a:srgbClr val="192D3A"/>
              </a:buClr>
              <a:buSzPts val="1800"/>
            </a:pPr>
            <a:endParaRPr lang="ro-RO" sz="1200" b="1" dirty="0">
              <a:latin typeface="Times New Roman" panose="02020603050405020304" pitchFamily="18" charset="0"/>
              <a:ea typeface="Times New Roman" panose="02020603050405020304" pitchFamily="18" charset="0"/>
            </a:endParaRPr>
          </a:p>
          <a:p>
            <a:pPr marR="0" lvl="0" algn="just" rtl="0">
              <a:spcBef>
                <a:spcPts val="0"/>
              </a:spcBef>
              <a:spcAft>
                <a:spcPts val="0"/>
              </a:spcAft>
              <a:buClr>
                <a:srgbClr val="192D3A"/>
              </a:buClr>
              <a:buSzPts val="1800"/>
            </a:pPr>
            <a:r>
              <a:rPr lang="ro-RO" sz="1200" b="1" dirty="0">
                <a:effectLst/>
                <a:latin typeface="Times New Roman" panose="02020603050405020304" pitchFamily="18" charset="0"/>
                <a:ea typeface="Times New Roman" panose="02020603050405020304" pitchFamily="18" charset="0"/>
              </a:rPr>
              <a:t>Cheia de control</a:t>
            </a:r>
            <a:r>
              <a:rPr lang="ro-RO" sz="1200" dirty="0">
                <a:effectLst/>
                <a:latin typeface="Times New Roman" panose="02020603050405020304" pitchFamily="18" charset="0"/>
                <a:ea typeface="Times New Roman" panose="02020603050405020304" pitchFamily="18" charset="0"/>
              </a:rPr>
              <a:t> este: </a:t>
            </a:r>
          </a:p>
          <a:p>
            <a:pPr marR="0" lvl="0" algn="just" rtl="0">
              <a:spcBef>
                <a:spcPts val="0"/>
              </a:spcBef>
              <a:spcAft>
                <a:spcPts val="0"/>
              </a:spcAft>
              <a:buClr>
                <a:srgbClr val="192D3A"/>
              </a:buClr>
              <a:buSzPts val="1800"/>
            </a:pPr>
            <a:r>
              <a:rPr lang="ro-RO" sz="1200" b="1" dirty="0">
                <a:effectLst/>
                <a:latin typeface="Times New Roman" panose="02020603050405020304" pitchFamily="18" charset="0"/>
                <a:ea typeface="Times New Roman" panose="02020603050405020304" pitchFamily="18" charset="0"/>
              </a:rPr>
              <a:t>         pct. a = pct. a1 + pct. a2 + pct. a3 </a:t>
            </a:r>
            <a:endParaRPr lang="ro-RO" sz="1200" b="1" i="0"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L="285750" marR="0" lvl="0" indent="-285750" algn="just" rtl="0">
              <a:spcBef>
                <a:spcPts val="0"/>
              </a:spcBef>
              <a:spcAft>
                <a:spcPts val="0"/>
              </a:spcAft>
              <a:buClr>
                <a:srgbClr val="192D3A"/>
              </a:buClr>
              <a:buSzPts val="1800"/>
              <a:buFont typeface="Arial"/>
              <a:buChar char="•"/>
            </a:pPr>
            <a:endParaRPr lang="ro-RO" sz="1200" dirty="0">
              <a:latin typeface="Times New Roman" panose="02020603050405020304" pitchFamily="18" charset="0"/>
              <a:cs typeface="Times New Roman" panose="02020603050405020304" pitchFamily="18" charset="0"/>
            </a:endParaRPr>
          </a:p>
          <a:p>
            <a:pPr marR="0" lvl="0" algn="just" rtl="0">
              <a:spcBef>
                <a:spcPts val="0"/>
              </a:spcBef>
              <a:spcAft>
                <a:spcPts val="0"/>
              </a:spcAft>
              <a:buClr>
                <a:srgbClr val="192D3A"/>
              </a:buClr>
              <a:buSzPts val="1800"/>
            </a:pPr>
            <a:endParaRPr lang="ro-RO" sz="1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4F2DD72-172B-4FD2-9F1D-B8B0BD0A3CED}"/>
              </a:ext>
            </a:extLst>
          </p:cNvPr>
          <p:cNvSpPr txBox="1"/>
          <p:nvPr/>
        </p:nvSpPr>
        <p:spPr>
          <a:xfrm>
            <a:off x="4424979" y="5362676"/>
            <a:ext cx="4478875" cy="954107"/>
          </a:xfrm>
          <a:prstGeom prst="rect">
            <a:avLst/>
          </a:prstGeom>
          <a:noFill/>
        </p:spPr>
        <p:txBody>
          <a:bodyPr wrap="square">
            <a:spAutoFit/>
          </a:bodyPr>
          <a:lstStyle/>
          <a:p>
            <a:pPr algn="just"/>
            <a:r>
              <a:rPr lang="ro-RO" sz="1400" dirty="0">
                <a:solidFill>
                  <a:schemeClr val="bg2">
                    <a:lumMod val="50000"/>
                  </a:schemeClr>
                </a:solidFill>
                <a:effectLst/>
                <a:latin typeface="Times New Roman" panose="02020603050405020304" pitchFamily="18" charset="0"/>
                <a:ea typeface="Times New Roman" panose="02020603050405020304" pitchFamily="18" charset="0"/>
              </a:rPr>
              <a:t>Se completează </a:t>
            </a:r>
            <a:r>
              <a:rPr lang="ro-RO" sz="1400" b="1" dirty="0">
                <a:solidFill>
                  <a:schemeClr val="bg2">
                    <a:lumMod val="50000"/>
                  </a:schemeClr>
                </a:solidFill>
                <a:effectLst/>
                <a:latin typeface="Times New Roman" panose="02020603050405020304" pitchFamily="18" charset="0"/>
                <a:ea typeface="Times New Roman" panose="02020603050405020304" pitchFamily="18" charset="0"/>
              </a:rPr>
              <a:t>datele de identificare</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 ale </a:t>
            </a:r>
            <a:r>
              <a:rPr lang="ro-RO" sz="1400" dirty="0" err="1">
                <a:solidFill>
                  <a:schemeClr val="bg2">
                    <a:lumMod val="50000"/>
                  </a:schemeClr>
                </a:solidFill>
                <a:effectLst/>
                <a:latin typeface="Times New Roman" panose="02020603050405020304" pitchFamily="18" charset="0"/>
                <a:ea typeface="Times New Roman" panose="02020603050405020304" pitchFamily="18" charset="0"/>
              </a:rPr>
              <a:t>secţiei</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 de votare atât </a:t>
            </a:r>
            <a:r>
              <a:rPr lang="ro-RO" sz="1400" b="1" dirty="0">
                <a:solidFill>
                  <a:schemeClr val="bg2">
                    <a:lumMod val="50000"/>
                  </a:schemeClr>
                </a:solidFill>
                <a:effectLst/>
                <a:latin typeface="Times New Roman" panose="02020603050405020304" pitchFamily="18" charset="0"/>
                <a:ea typeface="Times New Roman" panose="02020603050405020304" pitchFamily="18" charset="0"/>
              </a:rPr>
              <a:t>în antet</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 cât </a:t>
            </a:r>
            <a:r>
              <a:rPr lang="ro-RO" sz="1400" dirty="0" err="1">
                <a:solidFill>
                  <a:schemeClr val="bg2">
                    <a:lumMod val="50000"/>
                  </a:schemeClr>
                </a:solidFill>
                <a:effectLst/>
                <a:latin typeface="Times New Roman" panose="02020603050405020304" pitchFamily="18" charset="0"/>
                <a:ea typeface="Times New Roman" panose="02020603050405020304" pitchFamily="18" charset="0"/>
              </a:rPr>
              <a:t>şi</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 </a:t>
            </a:r>
            <a:r>
              <a:rPr lang="ro-RO" sz="1400" b="1" dirty="0">
                <a:solidFill>
                  <a:schemeClr val="bg2">
                    <a:lumMod val="50000"/>
                  </a:schemeClr>
                </a:solidFill>
                <a:effectLst/>
                <a:latin typeface="Times New Roman" panose="02020603050405020304" pitchFamily="18" charset="0"/>
                <a:ea typeface="Times New Roman" panose="02020603050405020304" pitchFamily="18" charset="0"/>
              </a:rPr>
              <a:t>în subsolul fiecărei pagini</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 (numărul </a:t>
            </a:r>
            <a:r>
              <a:rPr lang="ro-RO" sz="1400" dirty="0" err="1">
                <a:solidFill>
                  <a:schemeClr val="bg2">
                    <a:lumMod val="50000"/>
                  </a:schemeClr>
                </a:solidFill>
                <a:effectLst/>
                <a:latin typeface="Times New Roman" panose="02020603050405020304" pitchFamily="18" charset="0"/>
                <a:ea typeface="Times New Roman" panose="02020603050405020304" pitchFamily="18" charset="0"/>
              </a:rPr>
              <a:t>circumscripţiei</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 electorale </a:t>
            </a:r>
            <a:r>
              <a:rPr lang="ro-RO" sz="1400" dirty="0" err="1">
                <a:solidFill>
                  <a:schemeClr val="bg2">
                    <a:lumMod val="50000"/>
                  </a:schemeClr>
                </a:solidFill>
                <a:effectLst/>
                <a:latin typeface="Times New Roman" panose="02020603050405020304" pitchFamily="18" charset="0"/>
                <a:ea typeface="Times New Roman" panose="02020603050405020304" pitchFamily="18" charset="0"/>
              </a:rPr>
              <a:t>şi</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 denumirea </a:t>
            </a:r>
            <a:r>
              <a:rPr lang="ro-RO" sz="1400" dirty="0" err="1">
                <a:solidFill>
                  <a:schemeClr val="bg2">
                    <a:lumMod val="50000"/>
                  </a:schemeClr>
                </a:solidFill>
                <a:effectLst/>
                <a:latin typeface="Times New Roman" panose="02020603050405020304" pitchFamily="18" charset="0"/>
                <a:ea typeface="Times New Roman" panose="02020603050405020304" pitchFamily="18" charset="0"/>
              </a:rPr>
              <a:t>judeţului</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 sunt </a:t>
            </a:r>
            <a:r>
              <a:rPr lang="ro-RO" sz="1400" dirty="0" err="1">
                <a:solidFill>
                  <a:schemeClr val="bg2">
                    <a:lumMod val="50000"/>
                  </a:schemeClr>
                </a:solidFill>
                <a:effectLst/>
                <a:latin typeface="Times New Roman" panose="02020603050405020304" pitchFamily="18" charset="0"/>
                <a:ea typeface="Times New Roman" panose="02020603050405020304" pitchFamily="18" charset="0"/>
              </a:rPr>
              <a:t>pretipărite</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a:t>
            </a:r>
          </a:p>
        </p:txBody>
      </p:sp>
      <p:sp>
        <p:nvSpPr>
          <p:cNvPr id="4" name="Oval 3">
            <a:extLst>
              <a:ext uri="{FF2B5EF4-FFF2-40B4-BE49-F238E27FC236}">
                <a16:creationId xmlns:a16="http://schemas.microsoft.com/office/drawing/2014/main" id="{2963F77E-B327-4C2F-BED9-1FD277E289F5}"/>
              </a:ext>
            </a:extLst>
          </p:cNvPr>
          <p:cNvSpPr/>
          <p:nvPr/>
        </p:nvSpPr>
        <p:spPr>
          <a:xfrm>
            <a:off x="4358991" y="3893271"/>
            <a:ext cx="407829" cy="18853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o-RO"/>
          </a:p>
        </p:txBody>
      </p:sp>
      <p:cxnSp>
        <p:nvCxnSpPr>
          <p:cNvPr id="6" name="Straight Arrow Connector 5">
            <a:extLst>
              <a:ext uri="{FF2B5EF4-FFF2-40B4-BE49-F238E27FC236}">
                <a16:creationId xmlns:a16="http://schemas.microsoft.com/office/drawing/2014/main" id="{0ED46523-8E9B-4252-AE0A-E75D253CBC58}"/>
              </a:ext>
            </a:extLst>
          </p:cNvPr>
          <p:cNvCxnSpPr>
            <a:endCxn id="4" idx="2"/>
          </p:cNvCxnSpPr>
          <p:nvPr/>
        </p:nvCxnSpPr>
        <p:spPr>
          <a:xfrm>
            <a:off x="3726399" y="3987539"/>
            <a:ext cx="632592" cy="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376033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240145" y="548680"/>
            <a:ext cx="7921271" cy="15850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p>
          <a:p>
            <a:pPr algn="ctr"/>
            <a:r>
              <a:rPr lang="ro-RO" sz="1200" i="1" dirty="0">
                <a:solidFill>
                  <a:schemeClr val="bg2">
                    <a:lumMod val="50000"/>
                  </a:schemeClr>
                </a:solidFill>
                <a:latin typeface="Times New Roman"/>
                <a:ea typeface="Times New Roman"/>
                <a:cs typeface="Times New Roman"/>
                <a:sym typeface="Times New Roman"/>
              </a:rPr>
              <a:t>(art. 93 din Legea nr. 208/2015, cu modificările și completările ulterioare, HAEP nr. 39/2016)</a:t>
            </a:r>
          </a:p>
          <a:p>
            <a:pPr marL="0" marR="0" lvl="0" indent="0" algn="ctr" rtl="0">
              <a:spcBef>
                <a:spcPts val="0"/>
              </a:spcBef>
              <a:spcAft>
                <a:spcPts val="0"/>
              </a:spcAft>
              <a:buNone/>
            </a:pPr>
            <a:endParaRPr sz="1200" b="1" dirty="0">
              <a:solidFill>
                <a:schemeClr val="bg2">
                  <a:lumMod val="50000"/>
                </a:schemeClr>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86EBE5B5-8A33-4515-B253-442107CE65DB}"/>
              </a:ext>
            </a:extLst>
          </p:cNvPr>
          <p:cNvPicPr>
            <a:picLocks noChangeAspect="1"/>
          </p:cNvPicPr>
          <p:nvPr/>
        </p:nvPicPr>
        <p:blipFill>
          <a:blip r:embed="rId4"/>
          <a:stretch>
            <a:fillRect/>
          </a:stretch>
        </p:blipFill>
        <p:spPr>
          <a:xfrm>
            <a:off x="4631314" y="1915599"/>
            <a:ext cx="4478875" cy="2964889"/>
          </a:xfrm>
          <a:prstGeom prst="rect">
            <a:avLst/>
          </a:prstGeom>
        </p:spPr>
      </p:pic>
      <p:sp>
        <p:nvSpPr>
          <p:cNvPr id="8" name="TextBox 7">
            <a:extLst>
              <a:ext uri="{FF2B5EF4-FFF2-40B4-BE49-F238E27FC236}">
                <a16:creationId xmlns:a16="http://schemas.microsoft.com/office/drawing/2014/main" id="{95E1DFFA-B1A5-43FF-8F83-273899663734}"/>
              </a:ext>
            </a:extLst>
          </p:cNvPr>
          <p:cNvSpPr txBox="1"/>
          <p:nvPr/>
        </p:nvSpPr>
        <p:spPr>
          <a:xfrm>
            <a:off x="290907" y="2258301"/>
            <a:ext cx="4221780" cy="3785652"/>
          </a:xfrm>
          <a:prstGeom prst="rect">
            <a:avLst/>
          </a:prstGeom>
          <a:noFill/>
        </p:spPr>
        <p:txBody>
          <a:bodyPr wrap="square">
            <a:spAutoFit/>
          </a:bodyPr>
          <a:lstStyle/>
          <a:p>
            <a:pPr marL="285750" marR="0" lvl="0" indent="-285750" algn="just" rtl="0">
              <a:spcBef>
                <a:spcPts val="0"/>
              </a:spcBef>
              <a:spcAft>
                <a:spcPts val="0"/>
              </a:spcAft>
              <a:buClr>
                <a:srgbClr val="192D3A"/>
              </a:buClr>
              <a:buSzPts val="1800"/>
              <a:buFont typeface="Arial"/>
              <a:buChar char="•"/>
            </a:pPr>
            <a:r>
              <a:rPr lang="ro-RO" sz="1200" dirty="0">
                <a:latin typeface="Times New Roman" panose="02020603050405020304" pitchFamily="18" charset="0"/>
                <a:cs typeface="Times New Roman" panose="02020603050405020304" pitchFamily="18" charset="0"/>
              </a:rPr>
              <a:t>În rubrica de la </a:t>
            </a:r>
            <a:r>
              <a:rPr lang="ro-RO" sz="1200" b="1" dirty="0">
                <a:latin typeface="Times New Roman" panose="02020603050405020304" pitchFamily="18" charset="0"/>
                <a:cs typeface="Times New Roman" panose="02020603050405020304" pitchFamily="18" charset="0"/>
              </a:rPr>
              <a:t>pct.</a:t>
            </a:r>
            <a:r>
              <a:rPr lang="ro-RO" sz="1200" dirty="0">
                <a:latin typeface="Times New Roman" panose="02020603050405020304" pitchFamily="18" charset="0"/>
                <a:cs typeface="Times New Roman" panose="02020603050405020304" pitchFamily="18" charset="0"/>
              </a:rPr>
              <a:t> </a:t>
            </a:r>
            <a:r>
              <a:rPr lang="ro-RO" sz="1200" b="1" dirty="0">
                <a:latin typeface="Times New Roman" panose="02020603050405020304" pitchFamily="18" charset="0"/>
                <a:cs typeface="Times New Roman" panose="02020603050405020304" pitchFamily="18" charset="0"/>
              </a:rPr>
              <a:t>a1</a:t>
            </a:r>
            <a:r>
              <a:rPr lang="ro-RO" sz="1200" dirty="0">
                <a:latin typeface="Times New Roman" panose="02020603050405020304" pitchFamily="18" charset="0"/>
                <a:cs typeface="Times New Roman" panose="02020603050405020304" pitchFamily="18" charset="0"/>
              </a:rPr>
              <a:t> se va trece numărul total al alegătorilor potrivit listei electorale permanente (</a:t>
            </a:r>
            <a:r>
              <a:rPr lang="ro-RO" sz="1200" b="1" dirty="0">
                <a:latin typeface="Times New Roman" panose="02020603050405020304" pitchFamily="18" charset="0"/>
                <a:cs typeface="Times New Roman" panose="02020603050405020304" pitchFamily="18" charset="0"/>
              </a:rPr>
              <a:t>pct.</a:t>
            </a:r>
            <a:r>
              <a:rPr lang="ro-RO" sz="1200" dirty="0">
                <a:latin typeface="Times New Roman" panose="02020603050405020304" pitchFamily="18" charset="0"/>
                <a:cs typeface="Times New Roman" panose="02020603050405020304" pitchFamily="18" charset="0"/>
              </a:rPr>
              <a:t> </a:t>
            </a:r>
            <a:r>
              <a:rPr lang="ro-RO" sz="1200" b="1" dirty="0">
                <a:latin typeface="Times New Roman" panose="02020603050405020304" pitchFamily="18" charset="0"/>
                <a:cs typeface="Times New Roman" panose="02020603050405020304" pitchFamily="18" charset="0"/>
              </a:rPr>
              <a:t>a1</a:t>
            </a:r>
            <a:r>
              <a:rPr lang="ro-RO" sz="1200" dirty="0">
                <a:latin typeface="Times New Roman" panose="02020603050405020304" pitchFamily="18" charset="0"/>
                <a:cs typeface="Times New Roman" panose="02020603050405020304" pitchFamily="18" charset="0"/>
              </a:rPr>
              <a:t> trebuie să fie mai mare sau egal decât </a:t>
            </a:r>
            <a:r>
              <a:rPr lang="ro-RO" sz="1200" b="1" dirty="0">
                <a:latin typeface="Times New Roman" panose="02020603050405020304" pitchFamily="18" charset="0"/>
                <a:cs typeface="Times New Roman" panose="02020603050405020304" pitchFamily="18" charset="0"/>
              </a:rPr>
              <a:t>pct.</a:t>
            </a:r>
            <a:r>
              <a:rPr lang="ro-RO" sz="1200" dirty="0">
                <a:latin typeface="Times New Roman" panose="02020603050405020304" pitchFamily="18" charset="0"/>
                <a:cs typeface="Times New Roman" panose="02020603050405020304" pitchFamily="18" charset="0"/>
              </a:rPr>
              <a:t> </a:t>
            </a:r>
            <a:r>
              <a:rPr lang="ro-RO" sz="1200" b="1" dirty="0">
                <a:latin typeface="Times New Roman" panose="02020603050405020304" pitchFamily="18" charset="0"/>
                <a:cs typeface="Times New Roman" panose="02020603050405020304" pitchFamily="18" charset="0"/>
              </a:rPr>
              <a:t>b1</a:t>
            </a:r>
            <a:r>
              <a:rPr lang="ro-RO" sz="1200" dirty="0">
                <a:latin typeface="Times New Roman" panose="02020603050405020304" pitchFamily="18" charset="0"/>
                <a:cs typeface="Times New Roman" panose="02020603050405020304" pitchFamily="18" charset="0"/>
              </a:rPr>
              <a:t>)</a:t>
            </a:r>
          </a:p>
          <a:p>
            <a:pPr marR="0" lvl="0" algn="just" rtl="0">
              <a:spcBef>
                <a:spcPts val="0"/>
              </a:spcBef>
              <a:spcAft>
                <a:spcPts val="0"/>
              </a:spcAft>
              <a:buClr>
                <a:srgbClr val="192D3A"/>
              </a:buClr>
              <a:buSzPts val="1800"/>
            </a:pPr>
            <a:endParaRPr lang="ro-RO" sz="1200" b="1" dirty="0">
              <a:latin typeface="Times New Roman" panose="02020603050405020304" pitchFamily="18" charset="0"/>
              <a:cs typeface="Times New Roman" panose="02020603050405020304" pitchFamily="18" charset="0"/>
            </a:endParaRPr>
          </a:p>
          <a:p>
            <a:pPr marR="0" lvl="0" algn="just" rtl="0">
              <a:spcBef>
                <a:spcPts val="0"/>
              </a:spcBef>
              <a:spcAft>
                <a:spcPts val="0"/>
              </a:spcAft>
              <a:buClr>
                <a:srgbClr val="192D3A"/>
              </a:buClr>
              <a:buSzPts val="1800"/>
            </a:pPr>
            <a:r>
              <a:rPr lang="ro-RO" sz="1200" b="1" dirty="0">
                <a:latin typeface="Times New Roman" panose="02020603050405020304" pitchFamily="18" charset="0"/>
                <a:cs typeface="Times New Roman" panose="02020603050405020304" pitchFamily="18" charset="0"/>
              </a:rPr>
              <a:t>Cheia de control </a:t>
            </a:r>
            <a:r>
              <a:rPr lang="ro-RO" sz="1200" dirty="0">
                <a:latin typeface="Times New Roman" panose="02020603050405020304" pitchFamily="18" charset="0"/>
                <a:cs typeface="Times New Roman" panose="02020603050405020304" pitchFamily="18" charset="0"/>
              </a:rPr>
              <a:t>este: </a:t>
            </a:r>
            <a:r>
              <a:rPr lang="ro-RO" sz="1200" b="1" dirty="0">
                <a:latin typeface="Times New Roman" panose="02020603050405020304" pitchFamily="18" charset="0"/>
                <a:cs typeface="Times New Roman" panose="02020603050405020304" pitchFamily="18" charset="0"/>
              </a:rPr>
              <a:t>pct. a1 ≥ pct. b1</a:t>
            </a:r>
          </a:p>
          <a:p>
            <a:pPr marR="0" lvl="0" algn="just" rtl="0">
              <a:spcBef>
                <a:spcPts val="0"/>
              </a:spcBef>
              <a:spcAft>
                <a:spcPts val="0"/>
              </a:spcAft>
              <a:buClr>
                <a:srgbClr val="192D3A"/>
              </a:buClr>
              <a:buSzPts val="1800"/>
            </a:pPr>
            <a:r>
              <a:rPr lang="ro-RO" sz="1200" b="1" dirty="0">
                <a:latin typeface="Times New Roman" panose="02020603050405020304" pitchFamily="18" charset="0"/>
                <a:cs typeface="Times New Roman" panose="02020603050405020304" pitchFamily="18" charset="0"/>
              </a:rPr>
              <a:t>Cheie suplimentară</a:t>
            </a:r>
            <a:r>
              <a:rPr lang="ro-RO" sz="1200" dirty="0">
                <a:latin typeface="Times New Roman" panose="02020603050405020304" pitchFamily="18" charset="0"/>
                <a:cs typeface="Times New Roman" panose="02020603050405020304" pitchFamily="18" charset="0"/>
              </a:rPr>
              <a:t>: </a:t>
            </a:r>
            <a:r>
              <a:rPr lang="ro-RO" sz="1200" b="1" dirty="0">
                <a:latin typeface="Times New Roman" panose="02020603050405020304" pitchFamily="18" charset="0"/>
                <a:cs typeface="Times New Roman" panose="02020603050405020304" pitchFamily="18" charset="0"/>
              </a:rPr>
              <a:t>pct. a1 ≤ numărul alegatorilor din lista electorală permanentă tipărită.</a:t>
            </a:r>
          </a:p>
          <a:p>
            <a:pPr marR="0" lvl="0" algn="just" rtl="0">
              <a:spcBef>
                <a:spcPts val="0"/>
              </a:spcBef>
              <a:spcAft>
                <a:spcPts val="0"/>
              </a:spcAft>
              <a:buClr>
                <a:srgbClr val="192D3A"/>
              </a:buClr>
              <a:buSzPts val="1800"/>
            </a:pPr>
            <a:endParaRPr lang="ro-RO" sz="1200" dirty="0">
              <a:latin typeface="Times New Roman" panose="02020603050405020304" pitchFamily="18" charset="0"/>
              <a:cs typeface="Times New Roman" panose="02020603050405020304" pitchFamily="18" charset="0"/>
            </a:endParaRPr>
          </a:p>
          <a:p>
            <a:pPr marR="0" lvl="0" algn="just" rtl="0">
              <a:spcBef>
                <a:spcPts val="0"/>
              </a:spcBef>
              <a:spcAft>
                <a:spcPts val="0"/>
              </a:spcAft>
              <a:buClr>
                <a:srgbClr val="192D3A"/>
              </a:buClr>
              <a:buSzPts val="1800"/>
            </a:pPr>
            <a:endParaRPr lang="ro-RO" sz="1200" dirty="0">
              <a:latin typeface="Times New Roman" panose="02020603050405020304" pitchFamily="18" charset="0"/>
              <a:cs typeface="Times New Roman" panose="02020603050405020304" pitchFamily="18" charset="0"/>
            </a:endParaRPr>
          </a:p>
          <a:p>
            <a:pPr marR="0" lvl="0" algn="just" rtl="0">
              <a:spcBef>
                <a:spcPts val="0"/>
              </a:spcBef>
              <a:spcAft>
                <a:spcPts val="0"/>
              </a:spcAft>
              <a:buClr>
                <a:srgbClr val="192D3A"/>
              </a:buClr>
              <a:buSzPts val="1800"/>
            </a:pPr>
            <a:endParaRPr lang="ro-RO" sz="1200" dirty="0">
              <a:latin typeface="Times New Roman" panose="02020603050405020304" pitchFamily="18" charset="0"/>
              <a:cs typeface="Times New Roman" panose="02020603050405020304" pitchFamily="18" charset="0"/>
            </a:endParaRPr>
          </a:p>
          <a:p>
            <a:pPr marR="0" lvl="0" algn="just" rtl="0">
              <a:spcBef>
                <a:spcPts val="0"/>
              </a:spcBef>
              <a:spcAft>
                <a:spcPts val="0"/>
              </a:spcAft>
              <a:buClr>
                <a:srgbClr val="192D3A"/>
              </a:buClr>
              <a:buSzPts val="1800"/>
            </a:pPr>
            <a:endParaRPr lang="ro-RO" sz="1200" dirty="0">
              <a:latin typeface="Times New Roman" panose="02020603050405020304" pitchFamily="18" charset="0"/>
              <a:cs typeface="Times New Roman" panose="02020603050405020304" pitchFamily="18" charset="0"/>
            </a:endParaRPr>
          </a:p>
          <a:p>
            <a:pPr marL="171450" lvl="0" indent="-171450" algn="just">
              <a:buFont typeface="Arial" panose="020B0604020202020204" pitchFamily="34" charset="0"/>
              <a:buChar char="•"/>
              <a:tabLst>
                <a:tab pos="1114425" algn="l"/>
              </a:tabLst>
            </a:pPr>
            <a:r>
              <a:rPr lang="ro-RO" sz="1200" dirty="0">
                <a:latin typeface="Times New Roman" panose="02020603050405020304" pitchFamily="18" charset="0"/>
                <a:cs typeface="Times New Roman" panose="02020603050405020304" pitchFamily="18" charset="0"/>
              </a:rPr>
              <a:t>În rubrica de la </a:t>
            </a:r>
            <a:r>
              <a:rPr lang="ro-RO" sz="1200" b="1" dirty="0">
                <a:latin typeface="Times New Roman" panose="02020603050405020304" pitchFamily="18" charset="0"/>
                <a:cs typeface="Times New Roman" panose="02020603050405020304" pitchFamily="18" charset="0"/>
              </a:rPr>
              <a:t>pct.</a:t>
            </a:r>
            <a:r>
              <a:rPr lang="ro-RO" sz="1200" dirty="0">
                <a:latin typeface="Times New Roman" panose="02020603050405020304" pitchFamily="18" charset="0"/>
                <a:cs typeface="Times New Roman" panose="02020603050405020304" pitchFamily="18" charset="0"/>
              </a:rPr>
              <a:t> </a:t>
            </a:r>
            <a:r>
              <a:rPr lang="ro-RO" sz="1200" b="1" dirty="0">
                <a:latin typeface="Times New Roman" panose="02020603050405020304" pitchFamily="18" charset="0"/>
                <a:cs typeface="Times New Roman" panose="02020603050405020304" pitchFamily="18" charset="0"/>
              </a:rPr>
              <a:t>a2</a:t>
            </a:r>
            <a:r>
              <a:rPr lang="ro-RO" sz="1200" dirty="0">
                <a:latin typeface="Times New Roman" panose="02020603050405020304" pitchFamily="18" charset="0"/>
                <a:cs typeface="Times New Roman" panose="02020603050405020304" pitchFamily="18" charset="0"/>
              </a:rPr>
              <a:t> </a:t>
            </a:r>
            <a:r>
              <a:rPr lang="ro-RO" sz="1200" dirty="0">
                <a:effectLst/>
                <a:latin typeface="Times New Roman" panose="02020603050405020304" pitchFamily="18" charset="0"/>
                <a:ea typeface="Times New Roman" panose="02020603050405020304" pitchFamily="18" charset="0"/>
              </a:rPr>
              <a:t>se completează numărul alegătorilor </a:t>
            </a:r>
            <a:r>
              <a:rPr lang="ro-RO" sz="1200" dirty="0" err="1">
                <a:effectLst/>
                <a:latin typeface="Times New Roman" panose="02020603050405020304" pitchFamily="18" charset="0"/>
                <a:ea typeface="Times New Roman" panose="02020603050405020304" pitchFamily="18" charset="0"/>
              </a:rPr>
              <a:t>înscrişi</a:t>
            </a:r>
            <a:r>
              <a:rPr lang="ro-RO" sz="1200" dirty="0">
                <a:effectLst/>
                <a:latin typeface="Times New Roman" panose="02020603050405020304" pitchFamily="18" charset="0"/>
                <a:ea typeface="Times New Roman" panose="02020603050405020304" pitchFamily="18" charset="0"/>
              </a:rPr>
              <a:t> în lista electorală suplimentară. </a:t>
            </a:r>
          </a:p>
          <a:p>
            <a:pPr lvl="0" algn="just">
              <a:tabLst>
                <a:tab pos="1114425" algn="l"/>
              </a:tabLst>
            </a:pPr>
            <a:r>
              <a:rPr lang="ro-RO" sz="1200" b="1" dirty="0">
                <a:effectLst/>
                <a:latin typeface="Times New Roman" panose="02020603050405020304" pitchFamily="18" charset="0"/>
                <a:ea typeface="Times New Roman" panose="02020603050405020304" pitchFamily="18" charset="0"/>
              </a:rPr>
              <a:t>ATENŢIE: nu se vor lua în calcul </a:t>
            </a:r>
            <a:r>
              <a:rPr lang="ro-RO" sz="1200" b="1" dirty="0" err="1">
                <a:effectLst/>
                <a:latin typeface="Times New Roman" panose="02020603050405020304" pitchFamily="18" charset="0"/>
                <a:ea typeface="Times New Roman" panose="02020603050405020304" pitchFamily="18" charset="0"/>
              </a:rPr>
              <a:t>poziţiile</a:t>
            </a:r>
            <a:r>
              <a:rPr lang="ro-RO" sz="1200" b="1" dirty="0">
                <a:effectLst/>
                <a:latin typeface="Times New Roman" panose="02020603050405020304" pitchFamily="18" charset="0"/>
                <a:ea typeface="Times New Roman" panose="02020603050405020304" pitchFamily="18" charset="0"/>
              </a:rPr>
              <a:t> radiate din listă în urma înscrierii în extrasul de pe lista suplimentară utilizat pentru urna specială.</a:t>
            </a:r>
          </a:p>
          <a:p>
            <a:pPr lvl="0" algn="just">
              <a:tabLst>
                <a:tab pos="1114425" algn="l"/>
              </a:tabLst>
            </a:pPr>
            <a:endParaRPr lang="ro-RO" sz="1200" dirty="0">
              <a:effectLst/>
              <a:latin typeface="Times New Roman" panose="02020603050405020304" pitchFamily="18" charset="0"/>
              <a:ea typeface="Times New Roman" panose="02020603050405020304" pitchFamily="18" charset="0"/>
            </a:endParaRPr>
          </a:p>
          <a:p>
            <a:pPr algn="just"/>
            <a:r>
              <a:rPr lang="ro-RO" sz="1200" b="1" dirty="0">
                <a:effectLst/>
                <a:latin typeface="Times New Roman" panose="02020603050405020304" pitchFamily="18" charset="0"/>
                <a:ea typeface="Times New Roman" panose="02020603050405020304" pitchFamily="18" charset="0"/>
              </a:rPr>
              <a:t>Cheia de control</a:t>
            </a:r>
            <a:r>
              <a:rPr lang="ro-RO" sz="1200" dirty="0">
                <a:effectLst/>
                <a:latin typeface="Times New Roman" panose="02020603050405020304" pitchFamily="18" charset="0"/>
                <a:ea typeface="Times New Roman" panose="02020603050405020304" pitchFamily="18" charset="0"/>
              </a:rPr>
              <a:t> este: </a:t>
            </a:r>
            <a:r>
              <a:rPr lang="ro-RO" sz="1200" b="1" dirty="0">
                <a:effectLst/>
                <a:latin typeface="Times New Roman" panose="02020603050405020304" pitchFamily="18" charset="0"/>
                <a:ea typeface="Times New Roman" panose="02020603050405020304" pitchFamily="18" charset="0"/>
              </a:rPr>
              <a:t>pct. a2 ≥ pct. b2</a:t>
            </a:r>
            <a:r>
              <a:rPr lang="ro-RO" sz="1200" dirty="0">
                <a:effectLst/>
                <a:latin typeface="Times New Roman" panose="02020603050405020304" pitchFamily="18" charset="0"/>
                <a:ea typeface="Times New Roman" panose="02020603050405020304" pitchFamily="18" charset="0"/>
              </a:rPr>
              <a:t>; </a:t>
            </a:r>
            <a:r>
              <a:rPr lang="ro-RO" sz="1200" u="sng" dirty="0">
                <a:effectLst/>
                <a:latin typeface="Times New Roman" panose="02020603050405020304" pitchFamily="18" charset="0"/>
                <a:ea typeface="Times New Roman" panose="02020603050405020304" pitchFamily="18" charset="0"/>
              </a:rPr>
              <a:t>de regulă este egalitate, inegalitatea este </a:t>
            </a:r>
            <a:r>
              <a:rPr lang="ro-RO" sz="1200" u="sng" dirty="0" err="1">
                <a:effectLst/>
                <a:latin typeface="Times New Roman" panose="02020603050405020304" pitchFamily="18" charset="0"/>
                <a:ea typeface="Times New Roman" panose="02020603050405020304" pitchFamily="18" charset="0"/>
              </a:rPr>
              <a:t>excepţie</a:t>
            </a:r>
            <a:r>
              <a:rPr lang="ro-RO" sz="1200" u="sng" dirty="0">
                <a:effectLst/>
                <a:latin typeface="Times New Roman" panose="02020603050405020304" pitchFamily="18" charset="0"/>
                <a:ea typeface="Times New Roman" panose="02020603050405020304" pitchFamily="18" charset="0"/>
              </a:rPr>
              <a:t> </a:t>
            </a:r>
            <a:r>
              <a:rPr lang="ro-RO" sz="1200" u="sng" dirty="0" err="1">
                <a:effectLst/>
                <a:latin typeface="Times New Roman" panose="02020603050405020304" pitchFamily="18" charset="0"/>
                <a:ea typeface="Times New Roman" panose="02020603050405020304" pitchFamily="18" charset="0"/>
              </a:rPr>
              <a:t>şi</a:t>
            </a:r>
            <a:r>
              <a:rPr lang="ro-RO" sz="1200" u="sng" dirty="0">
                <a:effectLst/>
                <a:latin typeface="Times New Roman" panose="02020603050405020304" pitchFamily="18" charset="0"/>
                <a:ea typeface="Times New Roman" panose="02020603050405020304" pitchFamily="18" charset="0"/>
              </a:rPr>
              <a:t> se va </a:t>
            </a:r>
            <a:r>
              <a:rPr lang="ro-RO" sz="1200" u="sng" dirty="0" err="1">
                <a:effectLst/>
                <a:latin typeface="Times New Roman" panose="02020603050405020304" pitchFamily="18" charset="0"/>
                <a:ea typeface="Times New Roman" panose="02020603050405020304" pitchFamily="18" charset="0"/>
              </a:rPr>
              <a:t>menţiona</a:t>
            </a:r>
            <a:r>
              <a:rPr lang="ro-RO" sz="1200" u="sng" dirty="0">
                <a:effectLst/>
                <a:latin typeface="Times New Roman" panose="02020603050405020304" pitchFamily="18" charset="0"/>
                <a:ea typeface="Times New Roman" panose="02020603050405020304" pitchFamily="18" charset="0"/>
              </a:rPr>
              <a:t> motivul </a:t>
            </a:r>
            <a:r>
              <a:rPr lang="ro-RO" sz="1200" u="sng" dirty="0" err="1">
                <a:effectLst/>
                <a:latin typeface="Times New Roman" panose="02020603050405020304" pitchFamily="18" charset="0"/>
                <a:ea typeface="Times New Roman" panose="02020603050405020304" pitchFamily="18" charset="0"/>
              </a:rPr>
              <a:t>apariţiei</a:t>
            </a:r>
            <a:r>
              <a:rPr lang="ro-RO" sz="1200" u="sng" dirty="0">
                <a:effectLst/>
                <a:latin typeface="Times New Roman" panose="02020603050405020304" pitchFamily="18" charset="0"/>
                <a:ea typeface="Times New Roman" panose="02020603050405020304" pitchFamily="18" charset="0"/>
              </a:rPr>
              <a:t> acesteia, la pct. j. </a:t>
            </a:r>
            <a:r>
              <a:rPr lang="ro-RO" sz="1200" b="1" u="sng" dirty="0">
                <a:effectLst/>
                <a:latin typeface="Times New Roman" panose="02020603050405020304" pitchFamily="18" charset="0"/>
                <a:ea typeface="Times New Roman" panose="02020603050405020304" pitchFamily="18" charset="0"/>
              </a:rPr>
              <a:t>     </a:t>
            </a:r>
            <a:endParaRPr lang="ro-RO" sz="1200" u="sng" dirty="0">
              <a:effectLst/>
              <a:latin typeface="Times New Roman" panose="02020603050405020304" pitchFamily="18" charset="0"/>
              <a:ea typeface="Times New Roman" panose="02020603050405020304" pitchFamily="18" charset="0"/>
            </a:endParaRPr>
          </a:p>
        </p:txBody>
      </p:sp>
      <p:sp>
        <p:nvSpPr>
          <p:cNvPr id="2" name="Oval 1">
            <a:extLst>
              <a:ext uri="{FF2B5EF4-FFF2-40B4-BE49-F238E27FC236}">
                <a16:creationId xmlns:a16="http://schemas.microsoft.com/office/drawing/2014/main" id="{C107AC32-7ED8-45BD-B2CC-3E1EB178275C}"/>
              </a:ext>
            </a:extLst>
          </p:cNvPr>
          <p:cNvSpPr/>
          <p:nvPr/>
        </p:nvSpPr>
        <p:spPr>
          <a:xfrm>
            <a:off x="4682077" y="4369745"/>
            <a:ext cx="396402" cy="147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5" name="Straight Arrow Connector 4">
            <a:extLst>
              <a:ext uri="{FF2B5EF4-FFF2-40B4-BE49-F238E27FC236}">
                <a16:creationId xmlns:a16="http://schemas.microsoft.com/office/drawing/2014/main" id="{7D3F9374-F745-471F-8DB2-4DB6F98952D8}"/>
              </a:ext>
            </a:extLst>
          </p:cNvPr>
          <p:cNvCxnSpPr>
            <a:cxnSpLocks/>
          </p:cNvCxnSpPr>
          <p:nvPr/>
        </p:nvCxnSpPr>
        <p:spPr>
          <a:xfrm>
            <a:off x="4200780" y="2705584"/>
            <a:ext cx="657883" cy="1343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A2AE14A-5B1B-4F4F-A219-9A714E4D50E5}"/>
              </a:ext>
            </a:extLst>
          </p:cNvPr>
          <p:cNvCxnSpPr>
            <a:cxnSpLocks/>
          </p:cNvCxnSpPr>
          <p:nvPr/>
        </p:nvCxnSpPr>
        <p:spPr>
          <a:xfrm flipV="1">
            <a:off x="4368800" y="4443636"/>
            <a:ext cx="310938" cy="285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67FC13BD-E91F-436D-9153-51B8A6830E88}"/>
              </a:ext>
            </a:extLst>
          </p:cNvPr>
          <p:cNvSpPr/>
          <p:nvPr/>
        </p:nvSpPr>
        <p:spPr>
          <a:xfrm>
            <a:off x="4660462" y="4095678"/>
            <a:ext cx="396402" cy="147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16828977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240145" y="548680"/>
            <a:ext cx="7921271" cy="15850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p>
          <a:p>
            <a:pPr algn="ctr"/>
            <a:r>
              <a:rPr lang="ro-RO" sz="1200" i="1" dirty="0">
                <a:solidFill>
                  <a:schemeClr val="bg2">
                    <a:lumMod val="50000"/>
                  </a:schemeClr>
                </a:solidFill>
                <a:latin typeface="Times New Roman"/>
                <a:ea typeface="Times New Roman"/>
                <a:cs typeface="Times New Roman"/>
                <a:sym typeface="Times New Roman"/>
              </a:rPr>
              <a:t>(art. 93 din Legea nr. 208/2015, cu modificările și completările ulterioare, HAEP nr. 39/2016)</a:t>
            </a:r>
          </a:p>
          <a:p>
            <a:pPr marL="0" marR="0" lvl="0" indent="0" algn="ctr" rtl="0">
              <a:spcBef>
                <a:spcPts val="0"/>
              </a:spcBef>
              <a:spcAft>
                <a:spcPts val="0"/>
              </a:spcAft>
              <a:buNone/>
            </a:pPr>
            <a:endParaRPr sz="1200" b="1" dirty="0">
              <a:solidFill>
                <a:schemeClr val="bg2">
                  <a:lumMod val="50000"/>
                </a:schemeClr>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86EBE5B5-8A33-4515-B253-442107CE65DB}"/>
              </a:ext>
            </a:extLst>
          </p:cNvPr>
          <p:cNvPicPr>
            <a:picLocks noChangeAspect="1"/>
          </p:cNvPicPr>
          <p:nvPr/>
        </p:nvPicPr>
        <p:blipFill>
          <a:blip r:embed="rId4"/>
          <a:stretch>
            <a:fillRect/>
          </a:stretch>
        </p:blipFill>
        <p:spPr>
          <a:xfrm>
            <a:off x="4631314" y="1915599"/>
            <a:ext cx="4478875" cy="2964889"/>
          </a:xfrm>
          <a:prstGeom prst="rect">
            <a:avLst/>
          </a:prstGeom>
        </p:spPr>
      </p:pic>
      <p:sp>
        <p:nvSpPr>
          <p:cNvPr id="8" name="TextBox 7">
            <a:extLst>
              <a:ext uri="{FF2B5EF4-FFF2-40B4-BE49-F238E27FC236}">
                <a16:creationId xmlns:a16="http://schemas.microsoft.com/office/drawing/2014/main" id="{95E1DFFA-B1A5-43FF-8F83-273899663734}"/>
              </a:ext>
            </a:extLst>
          </p:cNvPr>
          <p:cNvSpPr txBox="1"/>
          <p:nvPr/>
        </p:nvSpPr>
        <p:spPr>
          <a:xfrm>
            <a:off x="211647" y="2735493"/>
            <a:ext cx="4221780" cy="1938992"/>
          </a:xfrm>
          <a:prstGeom prst="rect">
            <a:avLst/>
          </a:prstGeom>
          <a:noFill/>
        </p:spPr>
        <p:txBody>
          <a:bodyPr wrap="square">
            <a:spAutoFit/>
          </a:bodyPr>
          <a:lstStyle/>
          <a:p>
            <a:pPr marR="0" lvl="0" algn="just" rtl="0">
              <a:spcBef>
                <a:spcPts val="0"/>
              </a:spcBef>
              <a:spcAft>
                <a:spcPts val="0"/>
              </a:spcAft>
              <a:buClr>
                <a:srgbClr val="192D3A"/>
              </a:buClr>
              <a:buSzPts val="1800"/>
            </a:pPr>
            <a:endParaRPr lang="ro-RO" sz="1200" dirty="0">
              <a:latin typeface="Times New Roman" panose="02020603050405020304" pitchFamily="18" charset="0"/>
              <a:cs typeface="Times New Roman" panose="02020603050405020304" pitchFamily="18" charset="0"/>
            </a:endParaRPr>
          </a:p>
          <a:p>
            <a:pPr marL="171450" lvl="0" indent="-171450" algn="just">
              <a:buFont typeface="Arial" panose="020B0604020202020204" pitchFamily="34" charset="0"/>
              <a:buChar char="•"/>
              <a:tabLst>
                <a:tab pos="1114425" algn="l"/>
              </a:tabLst>
            </a:pPr>
            <a:r>
              <a:rPr lang="ro-RO" sz="1200" dirty="0">
                <a:latin typeface="Times New Roman" panose="02020603050405020304" pitchFamily="18" charset="0"/>
                <a:cs typeface="Times New Roman" panose="02020603050405020304" pitchFamily="18" charset="0"/>
              </a:rPr>
              <a:t>În rubrica de la punctul </a:t>
            </a:r>
            <a:r>
              <a:rPr lang="ro-RO" sz="1200" b="1" dirty="0">
                <a:latin typeface="Times New Roman" panose="02020603050405020304" pitchFamily="18" charset="0"/>
                <a:cs typeface="Times New Roman" panose="02020603050405020304" pitchFamily="18" charset="0"/>
              </a:rPr>
              <a:t>a3</a:t>
            </a:r>
            <a:r>
              <a:rPr lang="ro-RO" sz="1200" dirty="0">
                <a:latin typeface="Times New Roman" panose="02020603050405020304" pitchFamily="18" charset="0"/>
                <a:cs typeface="Times New Roman" panose="02020603050405020304" pitchFamily="18" charset="0"/>
              </a:rPr>
              <a:t> </a:t>
            </a:r>
            <a:r>
              <a:rPr lang="ro-RO" sz="1200" dirty="0">
                <a:effectLst/>
                <a:latin typeface="Times New Roman" panose="02020603050405020304" pitchFamily="18" charset="0"/>
                <a:ea typeface="Times New Roman" panose="02020603050405020304" pitchFamily="18" charset="0"/>
              </a:rPr>
              <a:t>se completează numărul alegătorilor înscris în extrasul de pe lista electorală permanentă sau suplimentară existentă la </a:t>
            </a:r>
            <a:r>
              <a:rPr lang="ro-RO" sz="1200" dirty="0" err="1">
                <a:effectLst/>
                <a:latin typeface="Times New Roman" panose="02020603050405020304" pitchFamily="18" charset="0"/>
                <a:ea typeface="Times New Roman" panose="02020603050405020304" pitchFamily="18" charset="0"/>
              </a:rPr>
              <a:t>secţia</a:t>
            </a:r>
            <a:r>
              <a:rPr lang="ro-RO" sz="1200" dirty="0">
                <a:effectLst/>
                <a:latin typeface="Times New Roman" panose="02020603050405020304" pitchFamily="18" charset="0"/>
                <a:ea typeface="Times New Roman" panose="02020603050405020304" pitchFamily="18" charset="0"/>
              </a:rPr>
              <a:t> de votare, întocmit de către </a:t>
            </a:r>
            <a:r>
              <a:rPr lang="ro-RO" sz="1200" dirty="0" err="1">
                <a:effectLst/>
                <a:latin typeface="Times New Roman" panose="02020603050405020304" pitchFamily="18" charset="0"/>
                <a:ea typeface="Times New Roman" panose="02020603050405020304" pitchFamily="18" charset="0"/>
              </a:rPr>
              <a:t>preşedintele</a:t>
            </a:r>
            <a:r>
              <a:rPr lang="ro-RO" sz="1200" dirty="0">
                <a:effectLst/>
                <a:latin typeface="Times New Roman" panose="02020603050405020304" pitchFamily="18" charset="0"/>
                <a:ea typeface="Times New Roman" panose="02020603050405020304" pitchFamily="18" charset="0"/>
              </a:rPr>
              <a:t> biroului electoral al </a:t>
            </a:r>
            <a:r>
              <a:rPr lang="ro-RO" sz="1200" dirty="0" err="1">
                <a:effectLst/>
                <a:latin typeface="Times New Roman" panose="02020603050405020304" pitchFamily="18" charset="0"/>
                <a:ea typeface="Times New Roman" panose="02020603050405020304" pitchFamily="18" charset="0"/>
              </a:rPr>
              <a:t>secţiei</a:t>
            </a:r>
            <a:r>
              <a:rPr lang="ro-RO" sz="1200" dirty="0">
                <a:effectLst/>
                <a:latin typeface="Times New Roman" panose="02020603050405020304" pitchFamily="18" charset="0"/>
                <a:ea typeface="Times New Roman" panose="02020603050405020304" pitchFamily="18" charset="0"/>
              </a:rPr>
              <a:t> de votare. </a:t>
            </a:r>
          </a:p>
          <a:p>
            <a:pPr lvl="0" algn="just">
              <a:tabLst>
                <a:tab pos="1114425" algn="l"/>
              </a:tabLst>
            </a:pPr>
            <a:endParaRPr lang="ro-RO" sz="1200" dirty="0">
              <a:effectLst/>
              <a:latin typeface="Times New Roman" panose="02020603050405020304" pitchFamily="18" charset="0"/>
              <a:ea typeface="Times New Roman" panose="02020603050405020304" pitchFamily="18" charset="0"/>
            </a:endParaRPr>
          </a:p>
          <a:p>
            <a:pPr lvl="0" algn="just">
              <a:tabLst>
                <a:tab pos="1114425" algn="l"/>
              </a:tabLst>
            </a:pPr>
            <a:r>
              <a:rPr lang="ro-RO" sz="1200" b="1" dirty="0">
                <a:effectLst/>
                <a:latin typeface="Times New Roman" panose="02020603050405020304" pitchFamily="18" charset="0"/>
                <a:ea typeface="Times New Roman" panose="02020603050405020304" pitchFamily="18" charset="0"/>
              </a:rPr>
              <a:t>Cheia de control</a:t>
            </a:r>
            <a:r>
              <a:rPr lang="ro-RO" sz="1200" dirty="0">
                <a:effectLst/>
                <a:latin typeface="Times New Roman" panose="02020603050405020304" pitchFamily="18" charset="0"/>
                <a:ea typeface="Times New Roman" panose="02020603050405020304" pitchFamily="18" charset="0"/>
              </a:rPr>
              <a:t> este: </a:t>
            </a:r>
            <a:r>
              <a:rPr lang="ro-RO" sz="1200" b="1" dirty="0">
                <a:effectLst/>
                <a:latin typeface="Times New Roman" panose="02020603050405020304" pitchFamily="18" charset="0"/>
                <a:ea typeface="Times New Roman" panose="02020603050405020304" pitchFamily="18" charset="0"/>
              </a:rPr>
              <a:t>pct. a3 ≥ pct. b3</a:t>
            </a:r>
            <a:r>
              <a:rPr lang="ro-RO" sz="1200" dirty="0">
                <a:effectLst/>
                <a:latin typeface="Times New Roman" panose="02020603050405020304" pitchFamily="18" charset="0"/>
                <a:ea typeface="Times New Roman" panose="02020603050405020304" pitchFamily="18" charset="0"/>
              </a:rPr>
              <a:t>; de regulă este egalitate, inegalitatea este </a:t>
            </a:r>
            <a:r>
              <a:rPr lang="ro-RO" sz="1200" dirty="0" err="1">
                <a:effectLst/>
                <a:latin typeface="Times New Roman" panose="02020603050405020304" pitchFamily="18" charset="0"/>
                <a:ea typeface="Times New Roman" panose="02020603050405020304" pitchFamily="18" charset="0"/>
              </a:rPr>
              <a:t>excepţie</a:t>
            </a:r>
            <a:r>
              <a:rPr lang="ro-RO" sz="1200" dirty="0">
                <a:effectLst/>
                <a:latin typeface="Times New Roman" panose="02020603050405020304" pitchFamily="18" charset="0"/>
                <a:ea typeface="Times New Roman" panose="02020603050405020304" pitchFamily="18" charset="0"/>
              </a:rPr>
              <a:t>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se va </a:t>
            </a:r>
            <a:r>
              <a:rPr lang="ro-RO" sz="1200" dirty="0" err="1">
                <a:effectLst/>
                <a:latin typeface="Times New Roman" panose="02020603050405020304" pitchFamily="18" charset="0"/>
                <a:ea typeface="Times New Roman" panose="02020603050405020304" pitchFamily="18" charset="0"/>
              </a:rPr>
              <a:t>menţiona</a:t>
            </a:r>
            <a:r>
              <a:rPr lang="ro-RO" sz="1200" dirty="0">
                <a:effectLst/>
                <a:latin typeface="Times New Roman" panose="02020603050405020304" pitchFamily="18" charset="0"/>
                <a:ea typeface="Times New Roman" panose="02020603050405020304" pitchFamily="18" charset="0"/>
              </a:rPr>
              <a:t> motivul </a:t>
            </a:r>
            <a:r>
              <a:rPr lang="ro-RO" sz="1200" dirty="0" err="1">
                <a:effectLst/>
                <a:latin typeface="Times New Roman" panose="02020603050405020304" pitchFamily="18" charset="0"/>
                <a:ea typeface="Times New Roman" panose="02020603050405020304" pitchFamily="18" charset="0"/>
              </a:rPr>
              <a:t>apariţiei</a:t>
            </a:r>
            <a:r>
              <a:rPr lang="ro-RO" sz="1200" dirty="0">
                <a:effectLst/>
                <a:latin typeface="Times New Roman" panose="02020603050405020304" pitchFamily="18" charset="0"/>
                <a:ea typeface="Times New Roman" panose="02020603050405020304" pitchFamily="18" charset="0"/>
              </a:rPr>
              <a:t> acesteia, la pct. j.</a:t>
            </a:r>
          </a:p>
        </p:txBody>
      </p:sp>
      <p:sp>
        <p:nvSpPr>
          <p:cNvPr id="18" name="Oval 17">
            <a:extLst>
              <a:ext uri="{FF2B5EF4-FFF2-40B4-BE49-F238E27FC236}">
                <a16:creationId xmlns:a16="http://schemas.microsoft.com/office/drawing/2014/main" id="{BD187838-84A0-4A1B-A98E-28A72091C888}"/>
              </a:ext>
            </a:extLst>
          </p:cNvPr>
          <p:cNvSpPr/>
          <p:nvPr/>
        </p:nvSpPr>
        <p:spPr>
          <a:xfrm>
            <a:off x="4658986" y="4651458"/>
            <a:ext cx="396402" cy="147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22" name="Straight Arrow Connector 21">
            <a:extLst>
              <a:ext uri="{FF2B5EF4-FFF2-40B4-BE49-F238E27FC236}">
                <a16:creationId xmlns:a16="http://schemas.microsoft.com/office/drawing/2014/main" id="{94753549-0DCB-4F0A-BCDD-C30F8FD94272}"/>
              </a:ext>
            </a:extLst>
          </p:cNvPr>
          <p:cNvCxnSpPr>
            <a:cxnSpLocks/>
            <a:stCxn id="8" idx="3"/>
          </p:cNvCxnSpPr>
          <p:nvPr/>
        </p:nvCxnSpPr>
        <p:spPr>
          <a:xfrm>
            <a:off x="4433427" y="3704989"/>
            <a:ext cx="213987" cy="1011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7CB8BC4-6559-4D82-8952-2641B2A6A0C1}"/>
              </a:ext>
            </a:extLst>
          </p:cNvPr>
          <p:cNvSpPr txBox="1"/>
          <p:nvPr/>
        </p:nvSpPr>
        <p:spPr>
          <a:xfrm>
            <a:off x="93124" y="4716107"/>
            <a:ext cx="4478876" cy="738664"/>
          </a:xfrm>
          <a:prstGeom prst="rect">
            <a:avLst/>
          </a:prstGeom>
          <a:noFill/>
        </p:spPr>
        <p:txBody>
          <a:bodyPr wrap="square">
            <a:spAutoFit/>
          </a:bodyPr>
          <a:lstStyle/>
          <a:p>
            <a:pPr algn="just"/>
            <a:r>
              <a:rPr lang="ro-RO" sz="1400" b="1" dirty="0">
                <a:effectLst/>
                <a:latin typeface="Times New Roman" panose="02020603050405020304" pitchFamily="18" charset="0"/>
                <a:ea typeface="Times New Roman" panose="02020603050405020304" pitchFamily="18" charset="0"/>
              </a:rPr>
              <a:t>ATENŢIE: </a:t>
            </a:r>
          </a:p>
          <a:p>
            <a:pPr algn="just"/>
            <a:r>
              <a:rPr lang="ro-RO" b="1" dirty="0">
                <a:latin typeface="Times New Roman" panose="02020603050405020304" pitchFamily="18" charset="0"/>
                <a:ea typeface="Times New Roman" panose="02020603050405020304" pitchFamily="18" charset="0"/>
              </a:rPr>
              <a:t>Î</a:t>
            </a:r>
            <a:r>
              <a:rPr lang="ro-RO" sz="1400" b="1" dirty="0">
                <a:effectLst/>
                <a:latin typeface="Times New Roman" panose="02020603050405020304" pitchFamily="18" charset="0"/>
                <a:ea typeface="Times New Roman" panose="02020603050405020304" pitchFamily="18" charset="0"/>
              </a:rPr>
              <a:t>n momentul înscrierii alegătorilor în extras, </a:t>
            </a:r>
            <a:r>
              <a:rPr lang="ro-RO" sz="1400" b="1" dirty="0" err="1">
                <a:effectLst/>
                <a:latin typeface="Times New Roman" panose="02020603050405020304" pitchFamily="18" charset="0"/>
                <a:ea typeface="Times New Roman" panose="02020603050405020304" pitchFamily="18" charset="0"/>
              </a:rPr>
              <a:t>aceştia</a:t>
            </a:r>
            <a:r>
              <a:rPr lang="ro-RO" sz="1400" b="1" dirty="0">
                <a:effectLst/>
                <a:latin typeface="Times New Roman" panose="02020603050405020304" pitchFamily="18" charset="0"/>
                <a:ea typeface="Times New Roman" panose="02020603050405020304" pitchFamily="18" charset="0"/>
              </a:rPr>
              <a:t> vor fi </a:t>
            </a:r>
            <a:r>
              <a:rPr lang="ro-RO" sz="1400" b="1" dirty="0" err="1">
                <a:effectLst/>
                <a:latin typeface="Times New Roman" panose="02020603050405020304" pitchFamily="18" charset="0"/>
                <a:ea typeface="Times New Roman" panose="02020603050405020304" pitchFamily="18" charset="0"/>
              </a:rPr>
              <a:t>radiaţi</a:t>
            </a:r>
            <a:r>
              <a:rPr lang="ro-RO" sz="1400" b="1" dirty="0">
                <a:effectLst/>
                <a:latin typeface="Times New Roman" panose="02020603050405020304" pitchFamily="18" charset="0"/>
                <a:ea typeface="Times New Roman" panose="02020603050405020304" pitchFamily="18" charset="0"/>
              </a:rPr>
              <a:t> din celelalte liste existente la </a:t>
            </a:r>
            <a:r>
              <a:rPr lang="ro-RO" sz="1400" b="1" dirty="0" err="1">
                <a:effectLst/>
                <a:latin typeface="Times New Roman" panose="02020603050405020304" pitchFamily="18" charset="0"/>
                <a:ea typeface="Times New Roman" panose="02020603050405020304" pitchFamily="18" charset="0"/>
              </a:rPr>
              <a:t>secţie</a:t>
            </a:r>
            <a:r>
              <a:rPr lang="ro-RO" sz="1400" b="1" dirty="0">
                <a:effectLst/>
                <a:latin typeface="Times New Roman" panose="02020603050405020304" pitchFamily="18" charset="0"/>
                <a:ea typeface="Times New Roman" panose="02020603050405020304" pitchFamily="18" charset="0"/>
              </a:rPr>
              <a:t>.</a:t>
            </a:r>
            <a:endParaRPr lang="ro-RO" sz="14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1E47A43C-F047-4EEF-870D-3F7F0BB148FA}"/>
              </a:ext>
            </a:extLst>
          </p:cNvPr>
          <p:cNvSpPr txBox="1"/>
          <p:nvPr/>
        </p:nvSpPr>
        <p:spPr>
          <a:xfrm>
            <a:off x="93124" y="5537899"/>
            <a:ext cx="6785630" cy="707886"/>
          </a:xfrm>
          <a:prstGeom prst="rect">
            <a:avLst/>
          </a:prstGeom>
          <a:noFill/>
        </p:spPr>
        <p:txBody>
          <a:bodyPr wrap="square">
            <a:spAutoFit/>
          </a:bodyPr>
          <a:lstStyle/>
          <a:p>
            <a:pPr algn="just"/>
            <a:r>
              <a:rPr lang="ro-RO" sz="1400" b="1" dirty="0">
                <a:effectLst/>
                <a:latin typeface="Times New Roman" panose="02020603050405020304" pitchFamily="18" charset="0"/>
                <a:ea typeface="Times New Roman" panose="02020603050405020304" pitchFamily="18" charset="0"/>
              </a:rPr>
              <a:t>IMPORTANT: </a:t>
            </a:r>
          </a:p>
          <a:p>
            <a:pPr algn="just"/>
            <a:r>
              <a:rPr lang="ro-RO" sz="1400" b="1" u="sng" dirty="0">
                <a:effectLst/>
                <a:latin typeface="Times New Roman" panose="02020603050405020304" pitchFamily="18" charset="0"/>
                <a:ea typeface="Times New Roman" panose="02020603050405020304" pitchFamily="18" charset="0"/>
              </a:rPr>
              <a:t>O persoană poate să apară pe o singură listă.</a:t>
            </a:r>
            <a:endParaRPr lang="ro-RO" sz="1200" dirty="0">
              <a:effectLst/>
              <a:latin typeface="Times New Roman" panose="02020603050405020304" pitchFamily="18" charset="0"/>
              <a:ea typeface="Times New Roman" panose="02020603050405020304" pitchFamily="18" charset="0"/>
            </a:endParaRPr>
          </a:p>
          <a:p>
            <a:pPr algn="just"/>
            <a:r>
              <a:rPr lang="ro-RO" sz="12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6669078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299202" y="548680"/>
            <a:ext cx="8346034" cy="15234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p>
          <a:p>
            <a:pPr algn="ctr"/>
            <a:r>
              <a:rPr lang="ro-RO" sz="2000" i="1" dirty="0">
                <a:solidFill>
                  <a:srgbClr val="192D3A"/>
                </a:solidFill>
                <a:latin typeface="Times New Roman"/>
                <a:ea typeface="Times New Roman"/>
                <a:cs typeface="Times New Roman"/>
                <a:sym typeface="Times New Roman"/>
              </a:rPr>
              <a:t> </a:t>
            </a:r>
            <a:r>
              <a:rPr lang="ro-RO" sz="1200" i="1" dirty="0">
                <a:solidFill>
                  <a:schemeClr val="bg2">
                    <a:lumMod val="50000"/>
                  </a:schemeClr>
                </a:solidFill>
                <a:latin typeface="Times New Roman"/>
                <a:ea typeface="Times New Roman"/>
                <a:cs typeface="Times New Roman"/>
                <a:sym typeface="Times New Roman"/>
              </a:rPr>
              <a:t>(art. 93 din Legea nr. 208/2015, cu modificările și completările ulterioare, HAEP nr. 39/2016)</a:t>
            </a:r>
          </a:p>
          <a:p>
            <a:pPr marL="0" marR="0" lvl="0" indent="0" algn="ctr" rtl="0">
              <a:spcBef>
                <a:spcPts val="0"/>
              </a:spcBef>
              <a:spcAft>
                <a:spcPts val="0"/>
              </a:spcAft>
              <a:buNone/>
            </a:pP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8" name="TextBox 7">
            <a:extLst>
              <a:ext uri="{FF2B5EF4-FFF2-40B4-BE49-F238E27FC236}">
                <a16:creationId xmlns:a16="http://schemas.microsoft.com/office/drawing/2014/main" id="{95E1DFFA-B1A5-43FF-8F83-273899663734}"/>
              </a:ext>
            </a:extLst>
          </p:cNvPr>
          <p:cNvSpPr txBox="1"/>
          <p:nvPr/>
        </p:nvSpPr>
        <p:spPr>
          <a:xfrm>
            <a:off x="131785" y="2072134"/>
            <a:ext cx="4101136" cy="4524315"/>
          </a:xfrm>
          <a:prstGeom prst="rect">
            <a:avLst/>
          </a:prstGeom>
          <a:noFill/>
        </p:spPr>
        <p:txBody>
          <a:bodyPr wrap="square">
            <a:spAutoFit/>
          </a:bodyPr>
          <a:lstStyle/>
          <a:p>
            <a:pPr marL="285750" marR="0" lvl="0" indent="-285750" algn="just" rtl="0">
              <a:spcBef>
                <a:spcPts val="0"/>
              </a:spcBef>
              <a:spcAft>
                <a:spcPts val="0"/>
              </a:spcAft>
              <a:buClr>
                <a:srgbClr val="192D3A"/>
              </a:buClr>
              <a:buSzPts val="1800"/>
              <a:buFont typeface="Arial"/>
              <a:buChar char="•"/>
            </a:pPr>
            <a:r>
              <a:rPr lang="ro-RO" dirty="0">
                <a:latin typeface="Times New Roman" panose="02020603050405020304" pitchFamily="18" charset="0"/>
                <a:cs typeface="Times New Roman" panose="02020603050405020304" pitchFamily="18" charset="0"/>
              </a:rPr>
              <a:t>Pct. b „Numărul total al alegătorilor care s-au prezentat la urne, </a:t>
            </a:r>
            <a:r>
              <a:rPr lang="ro-RO" dirty="0" err="1">
                <a:latin typeface="Times New Roman" panose="02020603050405020304" pitchFamily="18" charset="0"/>
                <a:cs typeface="Times New Roman" panose="02020603050405020304" pitchFamily="18" charset="0"/>
              </a:rPr>
              <a:t>înscrişi</a:t>
            </a:r>
            <a:r>
              <a:rPr lang="ro-RO" dirty="0">
                <a:latin typeface="Times New Roman" panose="02020603050405020304" pitchFamily="18" charset="0"/>
                <a:cs typeface="Times New Roman" panose="02020603050405020304" pitchFamily="18" charset="0"/>
              </a:rPr>
              <a:t> în listele electorale existente în </a:t>
            </a:r>
            <a:r>
              <a:rPr lang="ro-RO" dirty="0" err="1">
                <a:latin typeface="Times New Roman" panose="02020603050405020304" pitchFamily="18" charset="0"/>
                <a:cs typeface="Times New Roman" panose="02020603050405020304" pitchFamily="18" charset="0"/>
              </a:rPr>
              <a:t>secţia</a:t>
            </a:r>
            <a:r>
              <a:rPr lang="ro-RO" dirty="0">
                <a:latin typeface="Times New Roman" panose="02020603050405020304" pitchFamily="18" charset="0"/>
                <a:cs typeface="Times New Roman" panose="02020603050405020304" pitchFamily="18" charset="0"/>
              </a:rPr>
              <a:t> de votare” –  trebuie să rezulte din însumarea semnăturilor persoanelor care s-au prezentat la urne, înscrise în cele trei tipuri de liste electorale.</a:t>
            </a:r>
          </a:p>
          <a:p>
            <a:pPr marR="0" lvl="0" algn="just" rtl="0">
              <a:spcBef>
                <a:spcPts val="0"/>
              </a:spcBef>
              <a:spcAft>
                <a:spcPts val="0"/>
              </a:spcAft>
              <a:buClr>
                <a:srgbClr val="192D3A"/>
              </a:buClr>
              <a:buSzPts val="1800"/>
            </a:pPr>
            <a:r>
              <a:rPr lang="ro-RO" b="1" dirty="0">
                <a:latin typeface="Times New Roman" panose="02020603050405020304" pitchFamily="18" charset="0"/>
                <a:cs typeface="Times New Roman" panose="02020603050405020304" pitchFamily="18" charset="0"/>
              </a:rPr>
              <a:t>Cheia de control</a:t>
            </a:r>
            <a:r>
              <a:rPr lang="ro-RO" dirty="0">
                <a:latin typeface="Times New Roman" panose="02020603050405020304" pitchFamily="18" charset="0"/>
                <a:cs typeface="Times New Roman" panose="02020603050405020304" pitchFamily="18" charset="0"/>
              </a:rPr>
              <a:t> este: </a:t>
            </a:r>
          </a:p>
          <a:p>
            <a:pPr marR="0" lvl="0" algn="just" rtl="0">
              <a:spcBef>
                <a:spcPts val="0"/>
              </a:spcBef>
              <a:spcAft>
                <a:spcPts val="0"/>
              </a:spcAft>
              <a:buClr>
                <a:srgbClr val="192D3A"/>
              </a:buClr>
              <a:buSzPts val="1800"/>
            </a:pPr>
            <a:r>
              <a:rPr lang="ro-RO" dirty="0">
                <a:latin typeface="Times New Roman" panose="02020603050405020304" pitchFamily="18" charset="0"/>
                <a:cs typeface="Times New Roman" panose="02020603050405020304" pitchFamily="18" charset="0"/>
              </a:rPr>
              <a:t>pct. b = pct. b1 + pct. b2 + pct. b3</a:t>
            </a:r>
          </a:p>
          <a:p>
            <a:pPr marR="0" lvl="0" algn="just" rtl="0">
              <a:spcBef>
                <a:spcPts val="0"/>
              </a:spcBef>
              <a:spcAft>
                <a:spcPts val="0"/>
              </a:spcAft>
              <a:buClr>
                <a:srgbClr val="192D3A"/>
              </a:buClr>
              <a:buSzPts val="1800"/>
            </a:pPr>
            <a:endParaRPr lang="ro-RO" dirty="0">
              <a:latin typeface="Times New Roman" panose="02020603050405020304" pitchFamily="18" charset="0"/>
              <a:cs typeface="Times New Roman" panose="02020603050405020304" pitchFamily="18" charset="0"/>
            </a:endParaRPr>
          </a:p>
          <a:p>
            <a:pPr lvl="0" algn="just">
              <a:tabLst>
                <a:tab pos="1114425" algn="l"/>
              </a:tabLst>
            </a:pPr>
            <a:r>
              <a:rPr lang="ro-RO" sz="1200" b="1" dirty="0">
                <a:effectLst/>
                <a:latin typeface="Times New Roman" panose="02020603050405020304" pitchFamily="18" charset="0"/>
                <a:ea typeface="Times New Roman" panose="02020603050405020304" pitchFamily="18" charset="0"/>
              </a:rPr>
              <a:t>La pct. b1</a:t>
            </a:r>
            <a:r>
              <a:rPr lang="ro-RO" sz="1200" b="1" dirty="0">
                <a:latin typeface="Times New Roman" panose="02020603050405020304" pitchFamily="18" charset="0"/>
                <a:ea typeface="Times New Roman" panose="02020603050405020304" pitchFamily="18" charset="0"/>
              </a:rPr>
              <a:t> </a:t>
            </a:r>
            <a:r>
              <a:rPr lang="ro-RO" sz="1200" dirty="0">
                <a:effectLst/>
                <a:latin typeface="Times New Roman" panose="02020603050405020304" pitchFamily="18" charset="0"/>
                <a:ea typeface="Times New Roman" panose="02020603050405020304" pitchFamily="18" charset="0"/>
              </a:rPr>
              <a:t>se completează </a:t>
            </a:r>
            <a:r>
              <a:rPr lang="ro-RO" sz="1200" b="1" dirty="0">
                <a:effectLst/>
                <a:latin typeface="Times New Roman" panose="02020603050405020304" pitchFamily="18" charset="0"/>
                <a:ea typeface="Times New Roman" panose="02020603050405020304" pitchFamily="18" charset="0"/>
              </a:rPr>
              <a:t>rezultatul numărării semnăturilor</a:t>
            </a:r>
            <a:r>
              <a:rPr lang="ro-RO" sz="1200" dirty="0">
                <a:effectLst/>
                <a:latin typeface="Times New Roman" panose="02020603050405020304" pitchFamily="18" charset="0"/>
                <a:ea typeface="Times New Roman" panose="02020603050405020304" pitchFamily="18" charset="0"/>
              </a:rPr>
              <a:t> înscrise în </a:t>
            </a:r>
            <a:r>
              <a:rPr lang="ro-RO" sz="1200" b="1" dirty="0">
                <a:effectLst/>
                <a:latin typeface="Times New Roman" panose="02020603050405020304" pitchFamily="18" charset="0"/>
                <a:ea typeface="Times New Roman" panose="02020603050405020304" pitchFamily="18" charset="0"/>
              </a:rPr>
              <a:t>lista electorală permanentă.</a:t>
            </a:r>
            <a:endParaRPr lang="ro-RO" sz="1200" dirty="0">
              <a:effectLst/>
              <a:latin typeface="Times New Roman" panose="02020603050405020304" pitchFamily="18" charset="0"/>
              <a:ea typeface="Times New Roman" panose="02020603050405020304" pitchFamily="18" charset="0"/>
            </a:endParaRPr>
          </a:p>
          <a:p>
            <a:pPr lvl="0" algn="just">
              <a:tabLst>
                <a:tab pos="1114425" algn="l"/>
              </a:tabLst>
            </a:pPr>
            <a:endParaRPr lang="ro-RO" sz="1200" dirty="0">
              <a:effectLst/>
              <a:latin typeface="Times New Roman" panose="02020603050405020304" pitchFamily="18" charset="0"/>
              <a:ea typeface="Times New Roman" panose="02020603050405020304" pitchFamily="18" charset="0"/>
            </a:endParaRPr>
          </a:p>
          <a:p>
            <a:pPr lvl="0" algn="just">
              <a:tabLst>
                <a:tab pos="1114425" algn="l"/>
              </a:tabLst>
            </a:pPr>
            <a:r>
              <a:rPr lang="ro-RO" sz="1200" b="1" dirty="0">
                <a:effectLst/>
                <a:latin typeface="Times New Roman" panose="02020603050405020304" pitchFamily="18" charset="0"/>
                <a:ea typeface="Times New Roman" panose="02020603050405020304" pitchFamily="18" charset="0"/>
              </a:rPr>
              <a:t>La  pct. b2</a:t>
            </a:r>
            <a:r>
              <a:rPr lang="ro-RO" sz="1200" dirty="0">
                <a:effectLst/>
                <a:latin typeface="Times New Roman" panose="02020603050405020304" pitchFamily="18" charset="0"/>
                <a:ea typeface="Times New Roman" panose="02020603050405020304" pitchFamily="18" charset="0"/>
              </a:rPr>
              <a:t> se completează </a:t>
            </a:r>
            <a:r>
              <a:rPr lang="ro-RO" sz="1200" b="1" dirty="0">
                <a:effectLst/>
                <a:latin typeface="Times New Roman" panose="02020603050405020304" pitchFamily="18" charset="0"/>
                <a:ea typeface="Times New Roman" panose="02020603050405020304" pitchFamily="18" charset="0"/>
              </a:rPr>
              <a:t>rezultatul numărării semnăturilor</a:t>
            </a:r>
            <a:r>
              <a:rPr lang="ro-RO" sz="1200" dirty="0">
                <a:effectLst/>
                <a:latin typeface="Times New Roman" panose="02020603050405020304" pitchFamily="18" charset="0"/>
                <a:ea typeface="Times New Roman" panose="02020603050405020304" pitchFamily="18" charset="0"/>
              </a:rPr>
              <a:t> înscrise în </a:t>
            </a:r>
            <a:r>
              <a:rPr lang="ro-RO" sz="1200" b="1" dirty="0">
                <a:effectLst/>
                <a:latin typeface="Times New Roman" panose="02020603050405020304" pitchFamily="18" charset="0"/>
                <a:ea typeface="Times New Roman" panose="02020603050405020304" pitchFamily="18" charset="0"/>
              </a:rPr>
              <a:t>lista electorală suplimentară.</a:t>
            </a:r>
            <a:endParaRPr lang="ro-RO" sz="1200" dirty="0">
              <a:effectLst/>
              <a:latin typeface="Times New Roman" panose="02020603050405020304" pitchFamily="18" charset="0"/>
              <a:ea typeface="Times New Roman" panose="02020603050405020304" pitchFamily="18" charset="0"/>
            </a:endParaRPr>
          </a:p>
          <a:p>
            <a:pPr lvl="0" algn="just">
              <a:tabLst>
                <a:tab pos="1114425" algn="l"/>
              </a:tabLst>
            </a:pPr>
            <a:endParaRPr lang="ro-RO" sz="1200" dirty="0">
              <a:effectLst/>
              <a:latin typeface="Times New Roman" panose="02020603050405020304" pitchFamily="18" charset="0"/>
              <a:ea typeface="Times New Roman" panose="02020603050405020304" pitchFamily="18" charset="0"/>
            </a:endParaRPr>
          </a:p>
          <a:p>
            <a:pPr lvl="0" algn="just">
              <a:tabLst>
                <a:tab pos="1114425" algn="l"/>
              </a:tabLst>
            </a:pPr>
            <a:r>
              <a:rPr lang="ro-RO" sz="1200" b="1" dirty="0">
                <a:effectLst/>
                <a:latin typeface="Times New Roman" panose="02020603050405020304" pitchFamily="18" charset="0"/>
                <a:ea typeface="Times New Roman" panose="02020603050405020304" pitchFamily="18" charset="0"/>
              </a:rPr>
              <a:t>La pct. b3 </a:t>
            </a:r>
            <a:r>
              <a:rPr lang="ro-RO" sz="1200" dirty="0">
                <a:effectLst/>
                <a:latin typeface="Times New Roman" panose="02020603050405020304" pitchFamily="18" charset="0"/>
                <a:ea typeface="Times New Roman" panose="02020603050405020304" pitchFamily="18" charset="0"/>
              </a:rPr>
              <a:t>se completează </a:t>
            </a:r>
            <a:r>
              <a:rPr lang="ro-RO" sz="1200" b="1" dirty="0">
                <a:effectLst/>
                <a:latin typeface="Times New Roman" panose="02020603050405020304" pitchFamily="18" charset="0"/>
                <a:ea typeface="Times New Roman" panose="02020603050405020304" pitchFamily="18" charset="0"/>
              </a:rPr>
              <a:t>rezultatul numărării semnăturilor</a:t>
            </a:r>
            <a:r>
              <a:rPr lang="ro-RO" sz="1200" dirty="0">
                <a:effectLst/>
                <a:latin typeface="Times New Roman" panose="02020603050405020304" pitchFamily="18" charset="0"/>
                <a:ea typeface="Times New Roman" panose="02020603050405020304" pitchFamily="18" charset="0"/>
              </a:rPr>
              <a:t> înscrise în extrasul întocmit de către </a:t>
            </a:r>
            <a:r>
              <a:rPr lang="ro-RO" sz="1200" dirty="0" err="1">
                <a:effectLst/>
                <a:latin typeface="Times New Roman" panose="02020603050405020304" pitchFamily="18" charset="0"/>
                <a:ea typeface="Times New Roman" panose="02020603050405020304" pitchFamily="18" charset="0"/>
              </a:rPr>
              <a:t>preşedintele</a:t>
            </a:r>
            <a:r>
              <a:rPr lang="ro-RO" sz="1200" dirty="0">
                <a:effectLst/>
                <a:latin typeface="Times New Roman" panose="02020603050405020304" pitchFamily="18" charset="0"/>
                <a:ea typeface="Times New Roman" panose="02020603050405020304" pitchFamily="18" charset="0"/>
              </a:rPr>
              <a:t> biroului electoral al </a:t>
            </a:r>
            <a:r>
              <a:rPr lang="ro-RO" sz="1200" dirty="0" err="1">
                <a:effectLst/>
                <a:latin typeface="Times New Roman" panose="02020603050405020304" pitchFamily="18" charset="0"/>
                <a:ea typeface="Times New Roman" panose="02020603050405020304" pitchFamily="18" charset="0"/>
              </a:rPr>
              <a:t>secţiei</a:t>
            </a:r>
            <a:r>
              <a:rPr lang="ro-RO" sz="1200" dirty="0">
                <a:effectLst/>
                <a:latin typeface="Times New Roman" panose="02020603050405020304" pitchFamily="18" charset="0"/>
                <a:ea typeface="Times New Roman" panose="02020603050405020304" pitchFamily="18" charset="0"/>
              </a:rPr>
              <a:t> de votare.</a:t>
            </a:r>
            <a:r>
              <a:rPr lang="ro-RO" sz="1200" b="1" dirty="0">
                <a:effectLst/>
                <a:latin typeface="Times New Roman" panose="02020603050405020304" pitchFamily="18" charset="0"/>
                <a:ea typeface="Times New Roman" panose="02020603050405020304" pitchFamily="18" charset="0"/>
              </a:rPr>
              <a:t>  </a:t>
            </a:r>
            <a:endParaRPr lang="ro-RO" sz="12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4065574C-A722-4A70-9CD2-945424142992}"/>
              </a:ext>
            </a:extLst>
          </p:cNvPr>
          <p:cNvPicPr>
            <a:picLocks noChangeAspect="1"/>
          </p:cNvPicPr>
          <p:nvPr/>
        </p:nvPicPr>
        <p:blipFill>
          <a:blip r:embed="rId4"/>
          <a:stretch>
            <a:fillRect/>
          </a:stretch>
        </p:blipFill>
        <p:spPr>
          <a:xfrm>
            <a:off x="4498108" y="2995702"/>
            <a:ext cx="4514107" cy="1619476"/>
          </a:xfrm>
          <a:prstGeom prst="rect">
            <a:avLst/>
          </a:prstGeom>
        </p:spPr>
      </p:pic>
      <p:sp>
        <p:nvSpPr>
          <p:cNvPr id="6" name="Oval 5">
            <a:extLst>
              <a:ext uri="{FF2B5EF4-FFF2-40B4-BE49-F238E27FC236}">
                <a16:creationId xmlns:a16="http://schemas.microsoft.com/office/drawing/2014/main" id="{19BC3A0F-2816-42B1-B8B5-67764198A8DE}"/>
              </a:ext>
            </a:extLst>
          </p:cNvPr>
          <p:cNvSpPr/>
          <p:nvPr/>
        </p:nvSpPr>
        <p:spPr>
          <a:xfrm>
            <a:off x="4447692" y="3213560"/>
            <a:ext cx="396402" cy="147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7" name="Straight Arrow Connector 6">
            <a:extLst>
              <a:ext uri="{FF2B5EF4-FFF2-40B4-BE49-F238E27FC236}">
                <a16:creationId xmlns:a16="http://schemas.microsoft.com/office/drawing/2014/main" id="{AAF4902B-992B-4F20-B53A-AD1819235A31}"/>
              </a:ext>
            </a:extLst>
          </p:cNvPr>
          <p:cNvCxnSpPr>
            <a:cxnSpLocks/>
          </p:cNvCxnSpPr>
          <p:nvPr/>
        </p:nvCxnSpPr>
        <p:spPr>
          <a:xfrm>
            <a:off x="4294909" y="2995702"/>
            <a:ext cx="141211" cy="300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210EFD66-EF83-4269-B942-9628592368E7}"/>
              </a:ext>
            </a:extLst>
          </p:cNvPr>
          <p:cNvSpPr/>
          <p:nvPr/>
        </p:nvSpPr>
        <p:spPr>
          <a:xfrm>
            <a:off x="4463501" y="3630526"/>
            <a:ext cx="396402" cy="147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10" name="Straight Arrow Connector 9">
            <a:extLst>
              <a:ext uri="{FF2B5EF4-FFF2-40B4-BE49-F238E27FC236}">
                <a16:creationId xmlns:a16="http://schemas.microsoft.com/office/drawing/2014/main" id="{1BD43E26-DC55-4310-ABDE-A30259EA64C3}"/>
              </a:ext>
            </a:extLst>
          </p:cNvPr>
          <p:cNvCxnSpPr>
            <a:cxnSpLocks/>
          </p:cNvCxnSpPr>
          <p:nvPr/>
        </p:nvCxnSpPr>
        <p:spPr>
          <a:xfrm flipV="1">
            <a:off x="3778624" y="3713648"/>
            <a:ext cx="673305" cy="1255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075F64DF-3171-4BE6-A084-ACFB414E9123}"/>
              </a:ext>
            </a:extLst>
          </p:cNvPr>
          <p:cNvSpPr/>
          <p:nvPr/>
        </p:nvSpPr>
        <p:spPr>
          <a:xfrm>
            <a:off x="4421149" y="3961339"/>
            <a:ext cx="396402" cy="147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15" name="Straight Arrow Connector 14">
            <a:extLst>
              <a:ext uri="{FF2B5EF4-FFF2-40B4-BE49-F238E27FC236}">
                <a16:creationId xmlns:a16="http://schemas.microsoft.com/office/drawing/2014/main" id="{4356C6BE-2E87-4349-930D-DCD24B07CCC5}"/>
              </a:ext>
            </a:extLst>
          </p:cNvPr>
          <p:cNvCxnSpPr>
            <a:cxnSpLocks/>
          </p:cNvCxnSpPr>
          <p:nvPr/>
        </p:nvCxnSpPr>
        <p:spPr>
          <a:xfrm flipV="1">
            <a:off x="4015864" y="4035477"/>
            <a:ext cx="416074" cy="1503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C246D77-27FD-4A38-8D93-2B3BF3A0FE5C}"/>
              </a:ext>
            </a:extLst>
          </p:cNvPr>
          <p:cNvSpPr/>
          <p:nvPr/>
        </p:nvSpPr>
        <p:spPr>
          <a:xfrm>
            <a:off x="4451929" y="4329227"/>
            <a:ext cx="396402" cy="147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18" name="Straight Arrow Connector 17">
            <a:extLst>
              <a:ext uri="{FF2B5EF4-FFF2-40B4-BE49-F238E27FC236}">
                <a16:creationId xmlns:a16="http://schemas.microsoft.com/office/drawing/2014/main" id="{B9A57055-C66A-423D-8415-8E057BCD04F8}"/>
              </a:ext>
            </a:extLst>
          </p:cNvPr>
          <p:cNvCxnSpPr>
            <a:cxnSpLocks/>
          </p:cNvCxnSpPr>
          <p:nvPr/>
        </p:nvCxnSpPr>
        <p:spPr>
          <a:xfrm flipV="1">
            <a:off x="4092361" y="4412350"/>
            <a:ext cx="347996" cy="1677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D6FFC94-106A-46E7-A65B-C7FC251FCDF6}"/>
              </a:ext>
            </a:extLst>
          </p:cNvPr>
          <p:cNvSpPr txBox="1"/>
          <p:nvPr/>
        </p:nvSpPr>
        <p:spPr>
          <a:xfrm>
            <a:off x="4440215" y="5166097"/>
            <a:ext cx="4572000" cy="954107"/>
          </a:xfrm>
          <a:prstGeom prst="rect">
            <a:avLst/>
          </a:prstGeom>
          <a:noFill/>
        </p:spPr>
        <p:txBody>
          <a:bodyPr wrap="square">
            <a:spAutoFit/>
          </a:bodyPr>
          <a:lstStyle/>
          <a:p>
            <a:pPr marL="228600" algn="just"/>
            <a:r>
              <a:rPr lang="ro-RO" sz="1400" b="1" dirty="0">
                <a:effectLst/>
                <a:latin typeface="Times New Roman" panose="02020603050405020304" pitchFamily="18" charset="0"/>
                <a:ea typeface="Times New Roman" panose="02020603050405020304" pitchFamily="18" charset="0"/>
              </a:rPr>
              <a:t>IMPORTANT</a:t>
            </a:r>
            <a:r>
              <a:rPr lang="ro-RO" sz="1200" b="1" dirty="0">
                <a:effectLst/>
                <a:latin typeface="Times New Roman" panose="02020603050405020304" pitchFamily="18" charset="0"/>
                <a:ea typeface="Times New Roman" panose="02020603050405020304" pitchFamily="18" charset="0"/>
              </a:rPr>
              <a:t>: </a:t>
            </a:r>
          </a:p>
          <a:p>
            <a:pPr marL="228600" algn="just"/>
            <a:r>
              <a:rPr lang="ro-RO" sz="1400" b="1" u="sng" dirty="0">
                <a:effectLst/>
                <a:latin typeface="Times New Roman" panose="02020603050405020304" pitchFamily="18" charset="0"/>
                <a:ea typeface="Times New Roman" panose="02020603050405020304" pitchFamily="18" charset="0"/>
              </a:rPr>
              <a:t>Punctele a, a1, a2, a3, b, b1, b2, b3, trebuie</a:t>
            </a:r>
            <a:r>
              <a:rPr lang="ro-RO" sz="1400" u="sng" dirty="0">
                <a:effectLst/>
                <a:latin typeface="Times New Roman" panose="02020603050405020304" pitchFamily="18" charset="0"/>
                <a:ea typeface="Times New Roman" panose="02020603050405020304" pitchFamily="18" charset="0"/>
              </a:rPr>
              <a:t> </a:t>
            </a:r>
            <a:r>
              <a:rPr lang="ro-RO" sz="1400" b="1" u="sng" dirty="0" err="1">
                <a:effectLst/>
                <a:latin typeface="Times New Roman" panose="02020603050405020304" pitchFamily="18" charset="0"/>
                <a:ea typeface="Times New Roman" panose="02020603050405020304" pitchFamily="18" charset="0"/>
              </a:rPr>
              <a:t>sǎ</a:t>
            </a:r>
            <a:r>
              <a:rPr lang="ro-RO" sz="1400" b="1" u="sng" dirty="0">
                <a:effectLst/>
                <a:latin typeface="Times New Roman" panose="02020603050405020304" pitchFamily="18" charset="0"/>
                <a:ea typeface="Times New Roman" panose="02020603050405020304" pitchFamily="18" charset="0"/>
              </a:rPr>
              <a:t> fie identice</a:t>
            </a:r>
            <a:r>
              <a:rPr lang="ro-RO" sz="1400" u="sng" dirty="0">
                <a:effectLst/>
                <a:latin typeface="Times New Roman" panose="02020603050405020304" pitchFamily="18" charset="0"/>
                <a:ea typeface="Times New Roman" panose="02020603050405020304" pitchFamily="18" charset="0"/>
              </a:rPr>
              <a:t> </a:t>
            </a:r>
            <a:r>
              <a:rPr lang="ro-RO" sz="1400" b="1" u="sng" dirty="0">
                <a:effectLst/>
                <a:latin typeface="Times New Roman" panose="02020603050405020304" pitchFamily="18" charset="0"/>
                <a:ea typeface="Times New Roman" panose="02020603050405020304" pitchFamily="18" charset="0"/>
              </a:rPr>
              <a:t>în cele două tipuri de procese-verbale întocmite la  </a:t>
            </a:r>
            <a:r>
              <a:rPr lang="ro-RO" sz="1400" b="1" u="sng" dirty="0" err="1">
                <a:effectLst/>
                <a:latin typeface="Times New Roman" panose="02020603050405020304" pitchFamily="18" charset="0"/>
                <a:ea typeface="Times New Roman" panose="02020603050405020304" pitchFamily="18" charset="0"/>
              </a:rPr>
              <a:t>secţia</a:t>
            </a:r>
            <a:r>
              <a:rPr lang="ro-RO" sz="1400" b="1" u="sng" dirty="0">
                <a:effectLst/>
                <a:latin typeface="Times New Roman" panose="02020603050405020304" pitchFamily="18" charset="0"/>
                <a:ea typeface="Times New Roman" panose="02020603050405020304" pitchFamily="18" charset="0"/>
              </a:rPr>
              <a:t> de votare.</a:t>
            </a:r>
            <a:endParaRPr lang="ro-RO"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14103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1091440" y="548680"/>
            <a:ext cx="7069976" cy="14003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endParaRPr sz="2000" b="1" dirty="0">
              <a:solidFill>
                <a:srgbClr val="192D3A"/>
              </a:solidFill>
              <a:latin typeface="Times New Roman"/>
              <a:ea typeface="Times New Roman"/>
              <a:cs typeface="Times New Roman"/>
              <a:sym typeface="Times New Roman"/>
            </a:endParaRPr>
          </a:p>
          <a:p>
            <a:pPr algn="ctr"/>
            <a:r>
              <a:rPr lang="ro-RO" sz="1200" i="1" dirty="0">
                <a:solidFill>
                  <a:srgbClr val="192D3A"/>
                </a:solidFill>
                <a:latin typeface="Times New Roman"/>
                <a:ea typeface="Times New Roman"/>
                <a:cs typeface="Times New Roman"/>
                <a:sym typeface="Times New Roman"/>
              </a:rPr>
              <a:t> (art. 93 din Legea nr. 208/2015, cu modificările și completările ulterioare, </a:t>
            </a:r>
            <a:r>
              <a:rPr lang="ro-RO" sz="1200" i="1" dirty="0">
                <a:solidFill>
                  <a:schemeClr val="bg2">
                    <a:lumMod val="50000"/>
                  </a:schemeClr>
                </a:solidFill>
                <a:latin typeface="Times New Roman"/>
                <a:ea typeface="Times New Roman"/>
                <a:cs typeface="Times New Roman"/>
                <a:sym typeface="Times New Roman"/>
              </a:rPr>
              <a:t>HAEP nr. 39/2016</a:t>
            </a:r>
            <a:r>
              <a:rPr lang="ro-RO" sz="1200" i="1" dirty="0">
                <a:solidFill>
                  <a:srgbClr val="192D3A"/>
                </a:solidFill>
                <a:latin typeface="Times New Roman"/>
                <a:ea typeface="Times New Roman"/>
                <a:cs typeface="Times New Roman"/>
                <a:sym typeface="Times New Roman"/>
              </a:rPr>
              <a:t>)</a:t>
            </a:r>
          </a:p>
          <a:p>
            <a:pPr marL="0" marR="0" lvl="0" indent="0" algn="ctr" rtl="0">
              <a:spcBef>
                <a:spcPts val="0"/>
              </a:spcBef>
              <a:spcAft>
                <a:spcPts val="0"/>
              </a:spcAft>
              <a:buNone/>
            </a:pP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8" name="TextBox 7">
            <a:extLst>
              <a:ext uri="{FF2B5EF4-FFF2-40B4-BE49-F238E27FC236}">
                <a16:creationId xmlns:a16="http://schemas.microsoft.com/office/drawing/2014/main" id="{95E1DFFA-B1A5-43FF-8F83-273899663734}"/>
              </a:ext>
            </a:extLst>
          </p:cNvPr>
          <p:cNvSpPr txBox="1"/>
          <p:nvPr/>
        </p:nvSpPr>
        <p:spPr>
          <a:xfrm>
            <a:off x="5553530" y="1764357"/>
            <a:ext cx="3447893" cy="4708981"/>
          </a:xfrm>
          <a:prstGeom prst="rect">
            <a:avLst/>
          </a:prstGeom>
          <a:noFill/>
        </p:spPr>
        <p:txBody>
          <a:bodyPr wrap="square">
            <a:spAutoFit/>
          </a:bodyPr>
          <a:lstStyle/>
          <a:p>
            <a:pPr marL="171450" lvl="0" indent="-171450" algn="just">
              <a:buFont typeface="Arial" panose="020B0604020202020204" pitchFamily="34" charset="0"/>
              <a:buChar char="•"/>
              <a:tabLst>
                <a:tab pos="1114425" algn="l"/>
              </a:tabLst>
            </a:pPr>
            <a:r>
              <a:rPr lang="ro-RO" sz="1200" b="1" dirty="0">
                <a:effectLst/>
                <a:latin typeface="Times New Roman" panose="02020603050405020304" pitchFamily="18" charset="0"/>
                <a:ea typeface="Times New Roman" panose="02020603050405020304" pitchFamily="18" charset="0"/>
              </a:rPr>
              <a:t>La pct. c </a:t>
            </a:r>
            <a:r>
              <a:rPr lang="ro-RO" sz="1200" dirty="0">
                <a:effectLst/>
                <a:latin typeface="Times New Roman" panose="02020603050405020304" pitchFamily="18" charset="0"/>
                <a:ea typeface="Times New Roman" panose="02020603050405020304" pitchFamily="18" charset="0"/>
              </a:rPr>
              <a:t>„Numărul </a:t>
            </a:r>
            <a:r>
              <a:rPr lang="ro-RO" sz="1200" b="1" dirty="0">
                <a:effectLst/>
                <a:latin typeface="Times New Roman" panose="02020603050405020304" pitchFamily="18" charset="0"/>
                <a:ea typeface="Times New Roman" panose="02020603050405020304" pitchFamily="18" charset="0"/>
              </a:rPr>
              <a:t>buletinelor de vot primite</a:t>
            </a:r>
            <a:r>
              <a:rPr lang="ro-RO" sz="1200" dirty="0">
                <a:effectLst/>
                <a:latin typeface="Times New Roman" panose="02020603050405020304" pitchFamily="18" charset="0"/>
                <a:ea typeface="Times New Roman" panose="02020603050405020304" pitchFamily="18" charset="0"/>
              </a:rPr>
              <a:t>” se înscrie </a:t>
            </a:r>
            <a:r>
              <a:rPr lang="ro-RO" sz="1200" b="1" dirty="0">
                <a:effectLst/>
                <a:latin typeface="Times New Roman" panose="02020603050405020304" pitchFamily="18" charset="0"/>
                <a:ea typeface="Times New Roman" panose="02020603050405020304" pitchFamily="18" charset="0"/>
              </a:rPr>
              <a:t>numărul buletinelor de vot care au fost primite </a:t>
            </a:r>
            <a:r>
              <a:rPr lang="ro-RO" sz="1200" dirty="0">
                <a:effectLst/>
                <a:latin typeface="Times New Roman" panose="02020603050405020304" pitchFamily="18" charset="0"/>
                <a:ea typeface="Times New Roman" panose="02020603050405020304" pitchFamily="18" charset="0"/>
              </a:rPr>
              <a:t>de către </a:t>
            </a:r>
            <a:r>
              <a:rPr lang="ro-RO" sz="1200" dirty="0" err="1">
                <a:effectLst/>
                <a:latin typeface="Times New Roman" panose="02020603050405020304" pitchFamily="18" charset="0"/>
                <a:ea typeface="Times New Roman" panose="02020603050405020304" pitchFamily="18" charset="0"/>
              </a:rPr>
              <a:t>secţia</a:t>
            </a:r>
            <a:r>
              <a:rPr lang="ro-RO" sz="1200" dirty="0">
                <a:effectLst/>
                <a:latin typeface="Times New Roman" panose="02020603050405020304" pitchFamily="18" charset="0"/>
                <a:ea typeface="Times New Roman" panose="02020603050405020304" pitchFamily="18" charset="0"/>
              </a:rPr>
              <a:t> de votare (nu se ia în calcul buletinul de vot anulat care a fost primit pentru </a:t>
            </a:r>
            <a:r>
              <a:rPr lang="ro-RO" sz="1200" dirty="0" err="1">
                <a:effectLst/>
                <a:latin typeface="Times New Roman" panose="02020603050405020304" pitchFamily="18" charset="0"/>
                <a:ea typeface="Times New Roman" panose="02020603050405020304" pitchFamily="18" charset="0"/>
              </a:rPr>
              <a:t>afişare</a:t>
            </a:r>
            <a:r>
              <a:rPr lang="ro-RO" sz="1200" dirty="0">
                <a:effectLst/>
                <a:latin typeface="Times New Roman" panose="02020603050405020304" pitchFamily="18" charset="0"/>
                <a:ea typeface="Times New Roman" panose="02020603050405020304" pitchFamily="18" charset="0"/>
              </a:rPr>
              <a:t>; </a:t>
            </a:r>
            <a:r>
              <a:rPr lang="ro-RO" sz="1200" u="sng" dirty="0">
                <a:effectLst/>
                <a:latin typeface="Times New Roman" panose="02020603050405020304" pitchFamily="18" charset="0"/>
                <a:ea typeface="Times New Roman" panose="02020603050405020304" pitchFamily="18" charset="0"/>
              </a:rPr>
              <a:t>se scade sau se adaugă numărul buletinelor de vot distribuite la sau de la altă </a:t>
            </a:r>
            <a:r>
              <a:rPr lang="ro-RO" sz="1200" u="sng" dirty="0" err="1">
                <a:effectLst/>
                <a:latin typeface="Times New Roman" panose="02020603050405020304" pitchFamily="18" charset="0"/>
                <a:ea typeface="Times New Roman" panose="02020603050405020304" pitchFamily="18" charset="0"/>
              </a:rPr>
              <a:t>secţie</a:t>
            </a:r>
            <a:r>
              <a:rPr lang="ro-RO" sz="1200" u="sng" dirty="0">
                <a:effectLst/>
                <a:latin typeface="Times New Roman" panose="02020603050405020304" pitchFamily="18" charset="0"/>
                <a:ea typeface="Times New Roman" panose="02020603050405020304" pitchFamily="18" charset="0"/>
              </a:rPr>
              <a:t> de votare, după caz</a:t>
            </a:r>
            <a:r>
              <a:rPr lang="ro-RO" sz="1200" dirty="0">
                <a:effectLst/>
                <a:latin typeface="Times New Roman" panose="02020603050405020304" pitchFamily="18" charset="0"/>
                <a:ea typeface="Times New Roman" panose="02020603050405020304" pitchFamily="18" charset="0"/>
              </a:rPr>
              <a:t>).</a:t>
            </a:r>
          </a:p>
          <a:p>
            <a:pPr lvl="0" algn="just">
              <a:tabLst>
                <a:tab pos="1114425" algn="l"/>
              </a:tabLst>
            </a:pPr>
            <a:endParaRPr lang="ro-RO" sz="1200" dirty="0">
              <a:effectLst/>
              <a:latin typeface="Times New Roman" panose="02020603050405020304" pitchFamily="18" charset="0"/>
              <a:ea typeface="Times New Roman" panose="02020603050405020304" pitchFamily="18" charset="0"/>
            </a:endParaRPr>
          </a:p>
          <a:p>
            <a:pPr marL="92075" algn="just"/>
            <a:r>
              <a:rPr lang="ro-RO" sz="1200" b="1" dirty="0">
                <a:effectLst/>
                <a:latin typeface="Times New Roman" panose="02020603050405020304" pitchFamily="18" charset="0"/>
                <a:ea typeface="Times New Roman" panose="02020603050405020304" pitchFamily="18" charset="0"/>
              </a:rPr>
              <a:t>Cheia de control </a:t>
            </a:r>
            <a:r>
              <a:rPr lang="ro-RO" sz="1200" dirty="0">
                <a:effectLst/>
                <a:latin typeface="Times New Roman" panose="02020603050405020304" pitchFamily="18" charset="0"/>
                <a:ea typeface="Times New Roman" panose="02020603050405020304" pitchFamily="18" charset="0"/>
              </a:rPr>
              <a:t>este: </a:t>
            </a:r>
            <a:r>
              <a:rPr lang="ro-RO" sz="1200" b="1" dirty="0">
                <a:effectLst/>
                <a:latin typeface="Times New Roman" panose="02020603050405020304" pitchFamily="18" charset="0"/>
                <a:ea typeface="Times New Roman" panose="02020603050405020304" pitchFamily="18" charset="0"/>
              </a:rPr>
              <a:t>pct. c ≥ pct. d + pct. e + pct. f + pct. g</a:t>
            </a:r>
            <a:r>
              <a:rPr lang="ro-RO" sz="1200" dirty="0">
                <a:effectLst/>
                <a:latin typeface="Times New Roman" panose="02020603050405020304" pitchFamily="18" charset="0"/>
                <a:ea typeface="Times New Roman" panose="02020603050405020304" pitchFamily="18" charset="0"/>
              </a:rPr>
              <a:t>; este egal sau mai mare – cazuri </a:t>
            </a:r>
            <a:r>
              <a:rPr lang="ro-RO" sz="1200" dirty="0" err="1">
                <a:effectLst/>
                <a:latin typeface="Times New Roman" panose="02020603050405020304" pitchFamily="18" charset="0"/>
                <a:ea typeface="Times New Roman" panose="02020603050405020304" pitchFamily="18" charset="0"/>
              </a:rPr>
              <a:t>excepţionale</a:t>
            </a:r>
            <a:r>
              <a:rPr lang="ro-RO" sz="1200" dirty="0">
                <a:effectLst/>
                <a:latin typeface="Times New Roman" panose="02020603050405020304" pitchFamily="18" charset="0"/>
                <a:ea typeface="Times New Roman" panose="02020603050405020304" pitchFamily="18" charset="0"/>
              </a:rPr>
              <a:t>) decât suma dintre numărul buletinelor de vot </a:t>
            </a:r>
            <a:r>
              <a:rPr lang="ro-RO" sz="1200" dirty="0" err="1">
                <a:effectLst/>
                <a:latin typeface="Times New Roman" panose="02020603050405020304" pitchFamily="18" charset="0"/>
                <a:ea typeface="Times New Roman" panose="02020603050405020304" pitchFamily="18" charset="0"/>
              </a:rPr>
              <a:t>neîntrebuinţate</a:t>
            </a:r>
            <a:r>
              <a:rPr lang="ro-RO" sz="1200" dirty="0">
                <a:effectLst/>
                <a:latin typeface="Times New Roman" panose="02020603050405020304" pitchFamily="18" charset="0"/>
                <a:ea typeface="Times New Roman" panose="02020603050405020304" pitchFamily="18" charset="0"/>
              </a:rPr>
              <a:t>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anulate, numărul total al voturilor valabil exprimate, numărul voturilor nule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numărul voturilor albe (</a:t>
            </a:r>
            <a:r>
              <a:rPr lang="ro-RO" sz="1200" u="sng" dirty="0">
                <a:effectLst/>
                <a:latin typeface="Times New Roman" panose="02020603050405020304" pitchFamily="18" charset="0"/>
                <a:ea typeface="Times New Roman" panose="02020603050405020304" pitchFamily="18" charset="0"/>
              </a:rPr>
              <a:t>inegalitatea poate să apară doar dacă alegătorul nu a introdus buletinul de vot în urnă</a:t>
            </a:r>
            <a:r>
              <a:rPr lang="ro-RO" sz="1200" dirty="0">
                <a:effectLst/>
                <a:latin typeface="Times New Roman" panose="02020603050405020304" pitchFamily="18" charset="0"/>
                <a:ea typeface="Times New Roman" panose="02020603050405020304" pitchFamily="18" charset="0"/>
              </a:rPr>
              <a:t>). </a:t>
            </a:r>
          </a:p>
          <a:p>
            <a:pPr marL="92075" algn="just"/>
            <a:endParaRPr lang="ro-RO" sz="1200" dirty="0">
              <a:effectLst/>
              <a:latin typeface="Times New Roman" panose="02020603050405020304" pitchFamily="18" charset="0"/>
              <a:ea typeface="Times New Roman" panose="02020603050405020304" pitchFamily="18" charset="0"/>
            </a:endParaRPr>
          </a:p>
          <a:p>
            <a:pPr marL="92075" algn="just"/>
            <a:r>
              <a:rPr lang="ro-RO" sz="1200" b="1" dirty="0">
                <a:effectLst/>
                <a:latin typeface="Times New Roman" panose="02020603050405020304" pitchFamily="18" charset="0"/>
                <a:ea typeface="Times New Roman" panose="02020603050405020304" pitchFamily="18" charset="0"/>
              </a:rPr>
              <a:t>Cheia de control</a:t>
            </a:r>
            <a:r>
              <a:rPr lang="ro-RO" sz="1200" dirty="0">
                <a:effectLst/>
                <a:latin typeface="Times New Roman" panose="02020603050405020304" pitchFamily="18" charset="0"/>
                <a:ea typeface="Times New Roman" panose="02020603050405020304" pitchFamily="18" charset="0"/>
              </a:rPr>
              <a:t> </a:t>
            </a:r>
            <a:r>
              <a:rPr lang="ro-RO" sz="1200" b="1" dirty="0">
                <a:effectLst/>
                <a:latin typeface="Times New Roman" panose="02020603050405020304" pitchFamily="18" charset="0"/>
                <a:ea typeface="Times New Roman" panose="02020603050405020304" pitchFamily="18" charset="0"/>
              </a:rPr>
              <a:t>suplimentară</a:t>
            </a:r>
            <a:r>
              <a:rPr lang="ro-RO" sz="1200" dirty="0">
                <a:effectLst/>
                <a:latin typeface="Times New Roman" panose="02020603050405020304" pitchFamily="18" charset="0"/>
                <a:ea typeface="Times New Roman" panose="02020603050405020304" pitchFamily="18" charset="0"/>
              </a:rPr>
              <a:t> este: </a:t>
            </a:r>
            <a:r>
              <a:rPr lang="ro-RO" sz="1200" b="1" dirty="0" err="1">
                <a:effectLst/>
                <a:latin typeface="Times New Roman" panose="02020603050405020304" pitchFamily="18" charset="0"/>
                <a:ea typeface="Times New Roman" panose="02020603050405020304" pitchFamily="18" charset="0"/>
              </a:rPr>
              <a:t>pct</a:t>
            </a:r>
            <a:r>
              <a:rPr lang="ro-RO" sz="1200" b="1" dirty="0">
                <a:effectLst/>
                <a:latin typeface="Times New Roman" panose="02020603050405020304" pitchFamily="18" charset="0"/>
                <a:ea typeface="Times New Roman" panose="02020603050405020304" pitchFamily="18" charset="0"/>
              </a:rPr>
              <a:t> c = </a:t>
            </a:r>
            <a:r>
              <a:rPr lang="ro-RO" sz="1200" b="1" dirty="0" err="1">
                <a:effectLst/>
                <a:latin typeface="Times New Roman" panose="02020603050405020304" pitchFamily="18" charset="0"/>
                <a:ea typeface="Times New Roman" panose="02020603050405020304" pitchFamily="18" charset="0"/>
              </a:rPr>
              <a:t>pct.b</a:t>
            </a:r>
            <a:r>
              <a:rPr lang="ro-RO" sz="1200" b="1" dirty="0">
                <a:effectLst/>
                <a:latin typeface="Times New Roman" panose="02020603050405020304" pitchFamily="18" charset="0"/>
                <a:ea typeface="Times New Roman" panose="02020603050405020304" pitchFamily="18" charset="0"/>
              </a:rPr>
              <a:t> + </a:t>
            </a:r>
            <a:r>
              <a:rPr lang="ro-RO" sz="1200" b="1" dirty="0" err="1">
                <a:effectLst/>
                <a:latin typeface="Times New Roman" panose="02020603050405020304" pitchFamily="18" charset="0"/>
                <a:ea typeface="Times New Roman" panose="02020603050405020304" pitchFamily="18" charset="0"/>
              </a:rPr>
              <a:t>pct.d</a:t>
            </a:r>
            <a:r>
              <a:rPr lang="ro-RO" sz="1200" b="1" dirty="0">
                <a:effectLst/>
                <a:latin typeface="Times New Roman" panose="02020603050405020304" pitchFamily="18" charset="0"/>
                <a:ea typeface="Times New Roman" panose="02020603050405020304" pitchFamily="18" charset="0"/>
              </a:rPr>
              <a:t>; </a:t>
            </a:r>
            <a:r>
              <a:rPr lang="ro-RO" sz="1200" dirty="0">
                <a:effectLst/>
                <a:latin typeface="Times New Roman" panose="02020603050405020304" pitchFamily="18" charset="0"/>
                <a:ea typeface="Times New Roman" panose="02020603050405020304" pitchFamily="18" charset="0"/>
              </a:rPr>
              <a:t>este egal cu suma dintre numărul total al alegătorilor care s-au prezentat la urne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numărul buletinelor de vot </a:t>
            </a:r>
            <a:r>
              <a:rPr lang="ro-RO" sz="1200" dirty="0" err="1">
                <a:effectLst/>
                <a:latin typeface="Times New Roman" panose="02020603050405020304" pitchFamily="18" charset="0"/>
                <a:ea typeface="Times New Roman" panose="02020603050405020304" pitchFamily="18" charset="0"/>
              </a:rPr>
              <a:t>neîntrebuinţate</a:t>
            </a:r>
            <a:r>
              <a:rPr lang="ro-RO" sz="1200" dirty="0">
                <a:effectLst/>
                <a:latin typeface="Times New Roman" panose="02020603050405020304" pitchFamily="18" charset="0"/>
                <a:ea typeface="Times New Roman" panose="02020603050405020304" pitchFamily="18" charset="0"/>
              </a:rPr>
              <a:t>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anulate. Pentru </a:t>
            </a:r>
            <a:r>
              <a:rPr lang="ro-RO" sz="1200" dirty="0" err="1">
                <a:effectLst/>
                <a:latin typeface="Times New Roman" panose="02020603050405020304" pitchFamily="18" charset="0"/>
                <a:ea typeface="Times New Roman" panose="02020603050405020304" pitchFamily="18" charset="0"/>
              </a:rPr>
              <a:t>situaţiile</a:t>
            </a:r>
            <a:r>
              <a:rPr lang="ro-RO" sz="1200" dirty="0">
                <a:effectLst/>
                <a:latin typeface="Times New Roman" panose="02020603050405020304" pitchFamily="18" charset="0"/>
                <a:ea typeface="Times New Roman" panose="02020603050405020304" pitchFamily="18" charset="0"/>
              </a:rPr>
              <a:t> </a:t>
            </a:r>
            <a:r>
              <a:rPr lang="ro-RO" sz="1200" dirty="0" err="1">
                <a:effectLst/>
                <a:latin typeface="Times New Roman" panose="02020603050405020304" pitchFamily="18" charset="0"/>
                <a:ea typeface="Times New Roman" panose="02020603050405020304" pitchFamily="18" charset="0"/>
              </a:rPr>
              <a:t>excepţionale</a:t>
            </a:r>
            <a:r>
              <a:rPr lang="ro-RO" sz="1200" dirty="0">
                <a:effectLst/>
                <a:latin typeface="Times New Roman" panose="02020603050405020304" pitchFamily="18" charset="0"/>
                <a:ea typeface="Times New Roman" panose="02020603050405020304" pitchFamily="18" charset="0"/>
              </a:rPr>
              <a:t> </a:t>
            </a:r>
            <a:r>
              <a:rPr lang="ro-RO" sz="1200" dirty="0" err="1">
                <a:effectLst/>
                <a:latin typeface="Times New Roman" panose="02020603050405020304" pitchFamily="18" charset="0"/>
                <a:ea typeface="Times New Roman" panose="02020603050405020304" pitchFamily="18" charset="0"/>
              </a:rPr>
              <a:t>veţi</a:t>
            </a:r>
            <a:r>
              <a:rPr lang="ro-RO" sz="1200" dirty="0">
                <a:effectLst/>
                <a:latin typeface="Times New Roman" panose="02020603050405020304" pitchFamily="18" charset="0"/>
                <a:ea typeface="Times New Roman" panose="02020603050405020304" pitchFamily="18" charset="0"/>
              </a:rPr>
              <a:t> preciza la pct. j, motivele care au condus la această </a:t>
            </a:r>
            <a:r>
              <a:rPr lang="ro-RO" sz="1200" dirty="0" err="1">
                <a:effectLst/>
                <a:latin typeface="Times New Roman" panose="02020603050405020304" pitchFamily="18" charset="0"/>
                <a:ea typeface="Times New Roman" panose="02020603050405020304" pitchFamily="18" charset="0"/>
              </a:rPr>
              <a:t>situaţie</a:t>
            </a:r>
            <a:r>
              <a:rPr lang="ro-RO" sz="1200" dirty="0">
                <a:effectLst/>
                <a:latin typeface="Times New Roman" panose="02020603050405020304" pitchFamily="18" charset="0"/>
                <a:ea typeface="Times New Roman" panose="02020603050405020304" pitchFamily="18" charset="0"/>
              </a:rPr>
              <a:t>.</a:t>
            </a:r>
          </a:p>
          <a:p>
            <a:pPr algn="just">
              <a:buClr>
                <a:srgbClr val="192D3A"/>
              </a:buClr>
              <a:buSzPts val="1800"/>
            </a:pPr>
            <a:endParaRPr lang="ro-RO" sz="1200" dirty="0">
              <a:latin typeface="Times New Roman" panose="02020603050405020304" pitchFamily="18" charset="0"/>
              <a:cs typeface="Times New Roman" panose="02020603050405020304" pitchFamily="18" charset="0"/>
            </a:endParaRPr>
          </a:p>
          <a:p>
            <a:pPr marL="171450" indent="-171450" algn="just">
              <a:buClr>
                <a:srgbClr val="192D3A"/>
              </a:buClr>
              <a:buSzPts val="1800"/>
              <a:buFont typeface="Arial" panose="020B0604020202020204" pitchFamily="34" charset="0"/>
              <a:buChar char="•"/>
            </a:pPr>
            <a:endParaRPr lang="ro-RO" sz="12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24F180A-F9E7-4932-AAD0-C95D6FDB6258}"/>
              </a:ext>
            </a:extLst>
          </p:cNvPr>
          <p:cNvPicPr>
            <a:picLocks noChangeAspect="1"/>
          </p:cNvPicPr>
          <p:nvPr/>
        </p:nvPicPr>
        <p:blipFill>
          <a:blip r:embed="rId4"/>
          <a:stretch>
            <a:fillRect/>
          </a:stretch>
        </p:blipFill>
        <p:spPr>
          <a:xfrm>
            <a:off x="399786" y="2825993"/>
            <a:ext cx="5153744" cy="1810003"/>
          </a:xfrm>
          <a:prstGeom prst="rect">
            <a:avLst/>
          </a:prstGeom>
        </p:spPr>
      </p:pic>
    </p:spTree>
    <p:extLst>
      <p:ext uri="{BB962C8B-B14F-4D97-AF65-F5344CB8AC3E}">
        <p14:creationId xmlns:p14="http://schemas.microsoft.com/office/powerpoint/2010/main" val="8117459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1091440" y="548680"/>
            <a:ext cx="7069976" cy="14003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endParaRPr sz="2000" b="1" dirty="0">
              <a:solidFill>
                <a:srgbClr val="192D3A"/>
              </a:solidFill>
              <a:latin typeface="Times New Roman"/>
              <a:ea typeface="Times New Roman"/>
              <a:cs typeface="Times New Roman"/>
              <a:sym typeface="Times New Roman"/>
            </a:endParaRPr>
          </a:p>
          <a:p>
            <a:pPr algn="ctr"/>
            <a:r>
              <a:rPr lang="ro-RO" sz="1200" i="1" dirty="0">
                <a:solidFill>
                  <a:srgbClr val="192D3A"/>
                </a:solidFill>
                <a:latin typeface="Times New Roman"/>
                <a:ea typeface="Times New Roman"/>
                <a:cs typeface="Times New Roman"/>
                <a:sym typeface="Times New Roman"/>
              </a:rPr>
              <a:t> (art. 93 din Legea nr. 208/2015, cu modificările și completările ulterioare, </a:t>
            </a:r>
            <a:r>
              <a:rPr lang="ro-RO" sz="1200" i="1" dirty="0">
                <a:solidFill>
                  <a:schemeClr val="bg2">
                    <a:lumMod val="50000"/>
                  </a:schemeClr>
                </a:solidFill>
                <a:latin typeface="Times New Roman"/>
                <a:ea typeface="Times New Roman"/>
                <a:cs typeface="Times New Roman"/>
                <a:sym typeface="Times New Roman"/>
              </a:rPr>
              <a:t>HAEP nr. 39/2016</a:t>
            </a:r>
            <a:r>
              <a:rPr lang="ro-RO" sz="1200" i="1" dirty="0">
                <a:solidFill>
                  <a:srgbClr val="192D3A"/>
                </a:solidFill>
                <a:latin typeface="Times New Roman"/>
                <a:ea typeface="Times New Roman"/>
                <a:cs typeface="Times New Roman"/>
                <a:sym typeface="Times New Roman"/>
              </a:rPr>
              <a:t>)</a:t>
            </a:r>
          </a:p>
          <a:p>
            <a:pPr marL="0" marR="0" lvl="0" indent="0" algn="ctr" rtl="0">
              <a:spcBef>
                <a:spcPts val="0"/>
              </a:spcBef>
              <a:spcAft>
                <a:spcPts val="0"/>
              </a:spcAft>
              <a:buNone/>
            </a:pP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8" name="TextBox 7">
            <a:extLst>
              <a:ext uri="{FF2B5EF4-FFF2-40B4-BE49-F238E27FC236}">
                <a16:creationId xmlns:a16="http://schemas.microsoft.com/office/drawing/2014/main" id="{95E1DFFA-B1A5-43FF-8F83-273899663734}"/>
              </a:ext>
            </a:extLst>
          </p:cNvPr>
          <p:cNvSpPr txBox="1"/>
          <p:nvPr/>
        </p:nvSpPr>
        <p:spPr>
          <a:xfrm>
            <a:off x="5709482" y="2189230"/>
            <a:ext cx="3034732" cy="3600986"/>
          </a:xfrm>
          <a:prstGeom prst="rect">
            <a:avLst/>
          </a:prstGeom>
          <a:noFill/>
        </p:spPr>
        <p:txBody>
          <a:bodyPr wrap="square">
            <a:spAutoFit/>
          </a:bodyPr>
          <a:lstStyle/>
          <a:p>
            <a:pPr lvl="0" algn="just">
              <a:tabLst>
                <a:tab pos="1114425" algn="l"/>
              </a:tabLst>
            </a:pPr>
            <a:r>
              <a:rPr lang="ro-RO" sz="1200" b="1" dirty="0">
                <a:effectLst/>
                <a:latin typeface="Times New Roman" panose="02020603050405020304" pitchFamily="18" charset="0"/>
                <a:ea typeface="Times New Roman" panose="02020603050405020304" pitchFamily="18" charset="0"/>
              </a:rPr>
              <a:t>La pct. d </a:t>
            </a:r>
            <a:r>
              <a:rPr lang="ro-RO" sz="1200" dirty="0">
                <a:effectLst/>
                <a:latin typeface="Times New Roman" panose="02020603050405020304" pitchFamily="18" charset="0"/>
                <a:ea typeface="Times New Roman" panose="02020603050405020304" pitchFamily="18" charset="0"/>
              </a:rPr>
              <a:t>„Numărul buletinelor de vot </a:t>
            </a:r>
            <a:r>
              <a:rPr lang="ro-RO" sz="1200" b="1" dirty="0" err="1">
                <a:effectLst/>
                <a:latin typeface="Times New Roman" panose="02020603050405020304" pitchFamily="18" charset="0"/>
                <a:ea typeface="Times New Roman" panose="02020603050405020304" pitchFamily="18" charset="0"/>
              </a:rPr>
              <a:t>neîntrebuinţate</a:t>
            </a:r>
            <a:r>
              <a:rPr lang="ro-RO" sz="1200" b="1" dirty="0">
                <a:effectLst/>
                <a:latin typeface="Times New Roman" panose="02020603050405020304" pitchFamily="18" charset="0"/>
                <a:ea typeface="Times New Roman" panose="02020603050405020304" pitchFamily="18" charset="0"/>
              </a:rPr>
              <a:t> </a:t>
            </a:r>
            <a:r>
              <a:rPr lang="ro-RO" sz="1200" b="1" dirty="0" err="1">
                <a:effectLst/>
                <a:latin typeface="Times New Roman" panose="02020603050405020304" pitchFamily="18" charset="0"/>
                <a:ea typeface="Times New Roman" panose="02020603050405020304" pitchFamily="18" charset="0"/>
              </a:rPr>
              <a:t>şi</a:t>
            </a:r>
            <a:r>
              <a:rPr lang="ro-RO" sz="1200" b="1" dirty="0">
                <a:effectLst/>
                <a:latin typeface="Times New Roman" panose="02020603050405020304" pitchFamily="18" charset="0"/>
                <a:ea typeface="Times New Roman" panose="02020603050405020304" pitchFamily="18" charset="0"/>
              </a:rPr>
              <a:t> anulate</a:t>
            </a:r>
            <a:r>
              <a:rPr lang="ro-RO" sz="1200" dirty="0">
                <a:effectLst/>
                <a:latin typeface="Times New Roman" panose="02020603050405020304" pitchFamily="18" charset="0"/>
                <a:ea typeface="Times New Roman" panose="02020603050405020304" pitchFamily="18" charset="0"/>
              </a:rPr>
              <a:t>” se înscrie numărul buletinelor de vot care </a:t>
            </a:r>
            <a:r>
              <a:rPr lang="ro-RO" sz="1200" b="1" dirty="0">
                <a:effectLst/>
                <a:latin typeface="Times New Roman" panose="02020603050405020304" pitchFamily="18" charset="0"/>
                <a:ea typeface="Times New Roman" panose="02020603050405020304" pitchFamily="18" charset="0"/>
              </a:rPr>
              <a:t>au rămas nefolosite </a:t>
            </a:r>
            <a:r>
              <a:rPr lang="ro-RO" sz="1200" b="1" dirty="0" err="1">
                <a:effectLst/>
                <a:latin typeface="Times New Roman" panose="02020603050405020304" pitchFamily="18" charset="0"/>
                <a:ea typeface="Times New Roman" panose="02020603050405020304" pitchFamily="18" charset="0"/>
              </a:rPr>
              <a:t>şi</a:t>
            </a:r>
            <a:r>
              <a:rPr lang="ro-RO" sz="1200" b="1" dirty="0">
                <a:effectLst/>
                <a:latin typeface="Times New Roman" panose="02020603050405020304" pitchFamily="18" charset="0"/>
                <a:ea typeface="Times New Roman" panose="02020603050405020304" pitchFamily="18" charset="0"/>
              </a:rPr>
              <a:t> au fost anulate la finalul scrutinului</a:t>
            </a:r>
            <a:r>
              <a:rPr lang="ro-RO" sz="1200" dirty="0">
                <a:effectLst/>
                <a:latin typeface="Times New Roman" panose="02020603050405020304" pitchFamily="18" charset="0"/>
                <a:ea typeface="Times New Roman" panose="02020603050405020304" pitchFamily="18" charset="0"/>
              </a:rPr>
              <a:t>, respectiv buletinele de vot care </a:t>
            </a:r>
            <a:r>
              <a:rPr lang="ro-RO" sz="1200" b="1" dirty="0">
                <a:effectLst/>
                <a:latin typeface="Times New Roman" panose="02020603050405020304" pitchFamily="18" charset="0"/>
                <a:ea typeface="Times New Roman" panose="02020603050405020304" pitchFamily="18" charset="0"/>
              </a:rPr>
              <a:t>nu au ajuns în urnă</a:t>
            </a:r>
            <a:r>
              <a:rPr lang="ro-RO" sz="1200" dirty="0">
                <a:effectLst/>
                <a:latin typeface="Times New Roman" panose="02020603050405020304" pitchFamily="18" charset="0"/>
                <a:ea typeface="Times New Roman" panose="02020603050405020304" pitchFamily="18" charset="0"/>
              </a:rPr>
              <a:t> (buletinul </a:t>
            </a:r>
            <a:r>
              <a:rPr lang="ro-RO" sz="1200" dirty="0" err="1">
                <a:effectLst/>
                <a:latin typeface="Times New Roman" panose="02020603050405020304" pitchFamily="18" charset="0"/>
                <a:ea typeface="Times New Roman" panose="02020603050405020304" pitchFamily="18" charset="0"/>
              </a:rPr>
              <a:t>afişat</a:t>
            </a:r>
            <a:r>
              <a:rPr lang="ro-RO" sz="1200" dirty="0">
                <a:effectLst/>
                <a:latin typeface="Times New Roman" panose="02020603050405020304" pitchFamily="18" charset="0"/>
                <a:ea typeface="Times New Roman" panose="02020603050405020304" pitchFamily="18" charset="0"/>
              </a:rPr>
              <a:t> la avizierul </a:t>
            </a:r>
            <a:r>
              <a:rPr lang="ro-RO" sz="1200" dirty="0" err="1">
                <a:effectLst/>
                <a:latin typeface="Times New Roman" panose="02020603050405020304" pitchFamily="18" charset="0"/>
                <a:ea typeface="Times New Roman" panose="02020603050405020304" pitchFamily="18" charset="0"/>
              </a:rPr>
              <a:t>secţiei</a:t>
            </a:r>
            <a:r>
              <a:rPr lang="ro-RO" sz="1200" dirty="0">
                <a:effectLst/>
                <a:latin typeface="Times New Roman" panose="02020603050405020304" pitchFamily="18" charset="0"/>
                <a:ea typeface="Times New Roman" panose="02020603050405020304" pitchFamily="18" charset="0"/>
              </a:rPr>
              <a:t> ca model, nu se ia în calcul). </a:t>
            </a:r>
          </a:p>
          <a:p>
            <a:pPr lvl="0" algn="just">
              <a:tabLst>
                <a:tab pos="1114425" algn="l"/>
              </a:tabLst>
            </a:pPr>
            <a:endParaRPr lang="ro-RO" sz="1200" b="1" dirty="0">
              <a:latin typeface="Times New Roman" panose="02020603050405020304" pitchFamily="18" charset="0"/>
              <a:ea typeface="Times New Roman" panose="02020603050405020304" pitchFamily="18" charset="0"/>
            </a:endParaRPr>
          </a:p>
          <a:p>
            <a:pPr lvl="0" algn="just">
              <a:tabLst>
                <a:tab pos="1114425" algn="l"/>
              </a:tabLst>
            </a:pPr>
            <a:endParaRPr lang="ro-RO" sz="1200" b="1" dirty="0">
              <a:effectLst/>
              <a:latin typeface="Times New Roman" panose="02020603050405020304" pitchFamily="18" charset="0"/>
              <a:ea typeface="Times New Roman" panose="02020603050405020304" pitchFamily="18" charset="0"/>
            </a:endParaRPr>
          </a:p>
          <a:p>
            <a:pPr lvl="0" algn="just">
              <a:tabLst>
                <a:tab pos="1114425" algn="l"/>
              </a:tabLst>
            </a:pPr>
            <a:r>
              <a:rPr lang="ro-RO" sz="1200" b="1" dirty="0">
                <a:effectLst/>
                <a:latin typeface="Times New Roman" panose="02020603050405020304" pitchFamily="18" charset="0"/>
                <a:ea typeface="Times New Roman" panose="02020603050405020304" pitchFamily="18" charset="0"/>
              </a:rPr>
              <a:t>ATENŢIE: aici </a:t>
            </a:r>
            <a:r>
              <a:rPr lang="ro-RO" sz="1200" b="1" dirty="0" err="1">
                <a:effectLst/>
                <a:latin typeface="Times New Roman" panose="02020603050405020304" pitchFamily="18" charset="0"/>
                <a:ea typeface="Times New Roman" panose="02020603050405020304" pitchFamily="18" charset="0"/>
              </a:rPr>
              <a:t>veţi</a:t>
            </a:r>
            <a:r>
              <a:rPr lang="ro-RO" sz="1200" b="1" dirty="0">
                <a:effectLst/>
                <a:latin typeface="Times New Roman" panose="02020603050405020304" pitchFamily="18" charset="0"/>
                <a:ea typeface="Times New Roman" panose="02020603050405020304" pitchFamily="18" charset="0"/>
              </a:rPr>
              <a:t> include </a:t>
            </a:r>
            <a:r>
              <a:rPr lang="ro-RO" sz="1200" b="1" dirty="0" err="1">
                <a:effectLst/>
                <a:latin typeface="Times New Roman" panose="02020603050405020304" pitchFamily="18" charset="0"/>
                <a:ea typeface="Times New Roman" panose="02020603050405020304" pitchFamily="18" charset="0"/>
              </a:rPr>
              <a:t>şi</a:t>
            </a:r>
            <a:r>
              <a:rPr lang="ro-RO" sz="1200" b="1" dirty="0">
                <a:effectLst/>
                <a:latin typeface="Times New Roman" panose="02020603050405020304" pitchFamily="18" charset="0"/>
                <a:ea typeface="Times New Roman" panose="02020603050405020304" pitchFamily="18" charset="0"/>
              </a:rPr>
              <a:t> acele buletine de vot care au fost anulate ca urmare a solicitării participantului de a primi un alt buletin de vot, deoarece a aplicat </a:t>
            </a:r>
            <a:r>
              <a:rPr lang="ro-RO" sz="1200" b="1" dirty="0" err="1">
                <a:effectLst/>
                <a:latin typeface="Times New Roman" panose="02020603050405020304" pitchFamily="18" charset="0"/>
                <a:ea typeface="Times New Roman" panose="02020603050405020304" pitchFamily="18" charset="0"/>
              </a:rPr>
              <a:t>ştampila</a:t>
            </a:r>
            <a:r>
              <a:rPr lang="ro-RO" sz="1200" b="1" dirty="0">
                <a:effectLst/>
                <a:latin typeface="Times New Roman" panose="02020603050405020304" pitchFamily="18" charset="0"/>
                <a:ea typeface="Times New Roman" panose="02020603050405020304" pitchFamily="18" charset="0"/>
              </a:rPr>
              <a:t> </a:t>
            </a:r>
            <a:r>
              <a:rPr lang="ro-RO" sz="1200" b="1" dirty="0" err="1">
                <a:effectLst/>
                <a:latin typeface="Times New Roman" panose="02020603050405020304" pitchFamily="18" charset="0"/>
                <a:ea typeface="Times New Roman" panose="02020603050405020304" pitchFamily="18" charset="0"/>
              </a:rPr>
              <a:t>greşit</a:t>
            </a:r>
            <a:r>
              <a:rPr lang="ro-RO" sz="1200" b="1" dirty="0">
                <a:effectLst/>
                <a:latin typeface="Times New Roman" panose="02020603050405020304" pitchFamily="18" charset="0"/>
                <a:ea typeface="Times New Roman" panose="02020603050405020304" pitchFamily="18" charset="0"/>
              </a:rPr>
              <a:t>, cu </a:t>
            </a:r>
            <a:r>
              <a:rPr lang="ro-RO" sz="1200" b="1" dirty="0" err="1">
                <a:effectLst/>
                <a:latin typeface="Times New Roman" panose="02020603050405020304" pitchFamily="18" charset="0"/>
                <a:ea typeface="Times New Roman" panose="02020603050405020304" pitchFamily="18" charset="0"/>
              </a:rPr>
              <a:t>condiţia</a:t>
            </a:r>
            <a:r>
              <a:rPr lang="ro-RO" sz="1200" b="1" dirty="0">
                <a:effectLst/>
                <a:latin typeface="Times New Roman" panose="02020603050405020304" pitchFamily="18" charset="0"/>
                <a:ea typeface="Times New Roman" panose="02020603050405020304" pitchFamily="18" charset="0"/>
              </a:rPr>
              <a:t> să nu fi introdus buletinul de vot în urnă (</a:t>
            </a:r>
            <a:r>
              <a:rPr lang="ro-RO" sz="1200" b="1" dirty="0" err="1">
                <a:effectLst/>
                <a:latin typeface="Times New Roman" panose="02020603050405020304" pitchFamily="18" charset="0"/>
                <a:ea typeface="Times New Roman" panose="02020603050405020304" pitchFamily="18" charset="0"/>
              </a:rPr>
              <a:t>operaţiunea</a:t>
            </a:r>
            <a:r>
              <a:rPr lang="ro-RO" sz="1200" b="1" dirty="0">
                <a:effectLst/>
                <a:latin typeface="Times New Roman" panose="02020603050405020304" pitchFamily="18" charset="0"/>
                <a:ea typeface="Times New Roman" panose="02020603050405020304" pitchFamily="18" charset="0"/>
              </a:rPr>
              <a:t> se poate face o singură dată pentru un alegător). Această </a:t>
            </a:r>
            <a:r>
              <a:rPr lang="ro-RO" sz="1200" b="1" dirty="0" err="1">
                <a:effectLst/>
                <a:latin typeface="Times New Roman" panose="02020603050405020304" pitchFamily="18" charset="0"/>
                <a:ea typeface="Times New Roman" panose="02020603050405020304" pitchFamily="18" charset="0"/>
              </a:rPr>
              <a:t>situaţie</a:t>
            </a:r>
            <a:r>
              <a:rPr lang="ro-RO" sz="1200" b="1" dirty="0">
                <a:effectLst/>
                <a:latin typeface="Times New Roman" panose="02020603050405020304" pitchFamily="18" charset="0"/>
                <a:ea typeface="Times New Roman" panose="02020603050405020304" pitchFamily="18" charset="0"/>
              </a:rPr>
              <a:t> se va </a:t>
            </a:r>
            <a:r>
              <a:rPr lang="ro-RO" sz="1200" b="1" dirty="0" err="1">
                <a:effectLst/>
                <a:latin typeface="Times New Roman" panose="02020603050405020304" pitchFamily="18" charset="0"/>
                <a:ea typeface="Times New Roman" panose="02020603050405020304" pitchFamily="18" charset="0"/>
              </a:rPr>
              <a:t>menţiona</a:t>
            </a:r>
            <a:r>
              <a:rPr lang="ro-RO" sz="1200" b="1" dirty="0">
                <a:effectLst/>
                <a:latin typeface="Times New Roman" panose="02020603050405020304" pitchFamily="18" charset="0"/>
                <a:ea typeface="Times New Roman" panose="02020603050405020304" pitchFamily="18" charset="0"/>
              </a:rPr>
              <a:t> la pct. j.</a:t>
            </a:r>
            <a:endParaRPr lang="ro-RO" sz="1200" dirty="0">
              <a:latin typeface="Times New Roman" panose="02020603050405020304" pitchFamily="18" charset="0"/>
              <a:cs typeface="Times New Roman" panose="02020603050405020304" pitchFamily="18" charset="0"/>
            </a:endParaRPr>
          </a:p>
          <a:p>
            <a:pPr marL="171450" indent="-171450" algn="just">
              <a:buClr>
                <a:srgbClr val="192D3A"/>
              </a:buClr>
              <a:buSzPts val="1800"/>
              <a:buFont typeface="Arial" panose="020B0604020202020204" pitchFamily="34" charset="0"/>
              <a:buChar char="•"/>
            </a:pPr>
            <a:endParaRPr lang="ro-RO" sz="12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24F180A-F9E7-4932-AAD0-C95D6FDB6258}"/>
              </a:ext>
            </a:extLst>
          </p:cNvPr>
          <p:cNvPicPr>
            <a:picLocks noChangeAspect="1"/>
          </p:cNvPicPr>
          <p:nvPr/>
        </p:nvPicPr>
        <p:blipFill>
          <a:blip r:embed="rId4"/>
          <a:stretch>
            <a:fillRect/>
          </a:stretch>
        </p:blipFill>
        <p:spPr>
          <a:xfrm>
            <a:off x="399786" y="2825993"/>
            <a:ext cx="5153744" cy="1810003"/>
          </a:xfrm>
          <a:prstGeom prst="rect">
            <a:avLst/>
          </a:prstGeom>
        </p:spPr>
      </p:pic>
    </p:spTree>
    <p:extLst>
      <p:ext uri="{BB962C8B-B14F-4D97-AF65-F5344CB8AC3E}">
        <p14:creationId xmlns:p14="http://schemas.microsoft.com/office/powerpoint/2010/main" val="25899657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1091440" y="548680"/>
            <a:ext cx="7069976" cy="14003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endParaRPr sz="2000" b="1" dirty="0">
              <a:solidFill>
                <a:srgbClr val="192D3A"/>
              </a:solidFill>
              <a:latin typeface="Times New Roman"/>
              <a:ea typeface="Times New Roman"/>
              <a:cs typeface="Times New Roman"/>
              <a:sym typeface="Times New Roman"/>
            </a:endParaRPr>
          </a:p>
          <a:p>
            <a:pPr algn="ctr"/>
            <a:r>
              <a:rPr lang="ro-RO" sz="1200" i="1" dirty="0">
                <a:solidFill>
                  <a:srgbClr val="192D3A"/>
                </a:solidFill>
                <a:latin typeface="Times New Roman"/>
                <a:ea typeface="Times New Roman"/>
                <a:cs typeface="Times New Roman"/>
                <a:sym typeface="Times New Roman"/>
              </a:rPr>
              <a:t> (art. 93 din Legea nr. 208/2015, cu modificările și completările ulterioare, </a:t>
            </a:r>
            <a:r>
              <a:rPr lang="ro-RO" sz="1200" i="1" dirty="0">
                <a:solidFill>
                  <a:schemeClr val="bg2">
                    <a:lumMod val="50000"/>
                  </a:schemeClr>
                </a:solidFill>
                <a:latin typeface="Times New Roman"/>
                <a:ea typeface="Times New Roman"/>
                <a:cs typeface="Times New Roman"/>
                <a:sym typeface="Times New Roman"/>
              </a:rPr>
              <a:t>HAEP nr. 39/2016</a:t>
            </a:r>
            <a:r>
              <a:rPr lang="ro-RO" sz="1200" i="1" dirty="0">
                <a:solidFill>
                  <a:srgbClr val="192D3A"/>
                </a:solidFill>
                <a:latin typeface="Times New Roman"/>
                <a:ea typeface="Times New Roman"/>
                <a:cs typeface="Times New Roman"/>
                <a:sym typeface="Times New Roman"/>
              </a:rPr>
              <a:t>)</a:t>
            </a:r>
          </a:p>
          <a:p>
            <a:pPr marL="0" marR="0" lvl="0" indent="0" algn="ctr" rtl="0">
              <a:spcBef>
                <a:spcPts val="0"/>
              </a:spcBef>
              <a:spcAft>
                <a:spcPts val="0"/>
              </a:spcAft>
              <a:buNone/>
            </a:pP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8" name="TextBox 7">
            <a:extLst>
              <a:ext uri="{FF2B5EF4-FFF2-40B4-BE49-F238E27FC236}">
                <a16:creationId xmlns:a16="http://schemas.microsoft.com/office/drawing/2014/main" id="{95E1DFFA-B1A5-43FF-8F83-273899663734}"/>
              </a:ext>
            </a:extLst>
          </p:cNvPr>
          <p:cNvSpPr txBox="1"/>
          <p:nvPr/>
        </p:nvSpPr>
        <p:spPr>
          <a:xfrm>
            <a:off x="5553530" y="1736648"/>
            <a:ext cx="3034732" cy="4524315"/>
          </a:xfrm>
          <a:prstGeom prst="rect">
            <a:avLst/>
          </a:prstGeom>
          <a:noFill/>
        </p:spPr>
        <p:txBody>
          <a:bodyPr wrap="square">
            <a:spAutoFit/>
          </a:bodyPr>
          <a:lstStyle/>
          <a:p>
            <a:pPr marL="171450" lvl="0" indent="-171450" algn="just">
              <a:buFont typeface="Arial" panose="020B0604020202020204" pitchFamily="34" charset="0"/>
              <a:buChar char="•"/>
              <a:tabLst>
                <a:tab pos="1114425" algn="l"/>
              </a:tabLst>
            </a:pPr>
            <a:r>
              <a:rPr lang="ro-RO" sz="1200" b="1" dirty="0">
                <a:effectLst/>
                <a:latin typeface="Times New Roman" panose="02020603050405020304" pitchFamily="18" charset="0"/>
                <a:ea typeface="Times New Roman" panose="02020603050405020304" pitchFamily="18" charset="0"/>
              </a:rPr>
              <a:t>La pct. e </a:t>
            </a:r>
            <a:r>
              <a:rPr lang="ro-RO" sz="1200" dirty="0">
                <a:effectLst/>
                <a:latin typeface="Times New Roman" panose="02020603050405020304" pitchFamily="18" charset="0"/>
                <a:ea typeface="Times New Roman" panose="02020603050405020304" pitchFamily="18" charset="0"/>
              </a:rPr>
              <a:t>„Numărul </a:t>
            </a:r>
            <a:r>
              <a:rPr lang="ro-RO" sz="1200" b="1" dirty="0">
                <a:effectLst/>
                <a:latin typeface="Times New Roman" panose="02020603050405020304" pitchFamily="18" charset="0"/>
                <a:ea typeface="Times New Roman" panose="02020603050405020304" pitchFamily="18" charset="0"/>
              </a:rPr>
              <a:t>total al voturilor valabil exprimate”</a:t>
            </a:r>
            <a:r>
              <a:rPr lang="ro-RO" sz="1200" dirty="0">
                <a:effectLst/>
                <a:latin typeface="Times New Roman" panose="02020603050405020304" pitchFamily="18" charset="0"/>
                <a:ea typeface="Times New Roman" panose="02020603050405020304" pitchFamily="18" charset="0"/>
              </a:rPr>
              <a:t> - se înscrie numărul </a:t>
            </a:r>
            <a:r>
              <a:rPr lang="ro-RO" sz="1200" b="1" dirty="0">
                <a:effectLst/>
                <a:latin typeface="Times New Roman" panose="02020603050405020304" pitchFamily="18" charset="0"/>
                <a:ea typeface="Times New Roman" panose="02020603050405020304" pitchFamily="18" charset="0"/>
              </a:rPr>
              <a:t>buletinelor de vot scoase din urnă</a:t>
            </a:r>
            <a:r>
              <a:rPr lang="ro-RO" sz="1200" dirty="0">
                <a:effectLst/>
                <a:latin typeface="Times New Roman" panose="02020603050405020304" pitchFamily="18" charset="0"/>
                <a:ea typeface="Times New Roman" panose="02020603050405020304" pitchFamily="18" charset="0"/>
              </a:rPr>
              <a:t>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care au fost </a:t>
            </a:r>
            <a:r>
              <a:rPr lang="ro-RO" sz="1200" b="1" dirty="0">
                <a:effectLst/>
                <a:latin typeface="Times New Roman" panose="02020603050405020304" pitchFamily="18" charset="0"/>
                <a:ea typeface="Times New Roman" panose="02020603050405020304" pitchFamily="18" charset="0"/>
              </a:rPr>
              <a:t>declarate valabile</a:t>
            </a:r>
            <a:r>
              <a:rPr lang="ro-RO" sz="1200" dirty="0">
                <a:effectLst/>
                <a:latin typeface="Times New Roman" panose="02020603050405020304" pitchFamily="18" charset="0"/>
                <a:ea typeface="Times New Roman" panose="02020603050405020304" pitchFamily="18" charset="0"/>
              </a:rPr>
              <a:t> de către membrii biroului electoral al </a:t>
            </a:r>
            <a:r>
              <a:rPr lang="ro-RO" sz="1200" dirty="0" err="1">
                <a:effectLst/>
                <a:latin typeface="Times New Roman" panose="02020603050405020304" pitchFamily="18" charset="0"/>
                <a:ea typeface="Times New Roman" panose="02020603050405020304" pitchFamily="18" charset="0"/>
              </a:rPr>
              <a:t>secţiei</a:t>
            </a:r>
            <a:r>
              <a:rPr lang="ro-RO" sz="1200" dirty="0">
                <a:effectLst/>
                <a:latin typeface="Times New Roman" panose="02020603050405020304" pitchFamily="18" charset="0"/>
                <a:ea typeface="Times New Roman" panose="02020603050405020304" pitchFamily="18" charset="0"/>
              </a:rPr>
              <a:t> de votare.</a:t>
            </a:r>
            <a:r>
              <a:rPr lang="ro-RO" sz="1200" b="1" dirty="0">
                <a:effectLst/>
                <a:latin typeface="Times New Roman" panose="02020603050405020304" pitchFamily="18" charset="0"/>
                <a:ea typeface="Times New Roman" panose="02020603050405020304" pitchFamily="18" charset="0"/>
              </a:rPr>
              <a:t>   </a:t>
            </a:r>
            <a:endParaRPr lang="ro-RO" sz="1200" dirty="0">
              <a:latin typeface="Times New Roman" panose="02020603050405020304" pitchFamily="18" charset="0"/>
              <a:ea typeface="Times New Roman" panose="02020603050405020304" pitchFamily="18" charset="0"/>
            </a:endParaRPr>
          </a:p>
          <a:p>
            <a:pPr lvl="0" algn="just">
              <a:tabLst>
                <a:tab pos="1114425" algn="l"/>
              </a:tabLst>
            </a:pPr>
            <a:endParaRPr lang="ro-RO" sz="1200" b="1" dirty="0">
              <a:effectLst/>
              <a:latin typeface="Times New Roman" panose="02020603050405020304" pitchFamily="18" charset="0"/>
              <a:ea typeface="Times New Roman" panose="02020603050405020304" pitchFamily="18" charset="0"/>
            </a:endParaRPr>
          </a:p>
          <a:p>
            <a:pPr lvl="0" algn="just">
              <a:tabLst>
                <a:tab pos="1114425" algn="l"/>
              </a:tabLst>
            </a:pPr>
            <a:r>
              <a:rPr lang="ro-RO" sz="1200" b="1" dirty="0">
                <a:effectLst/>
                <a:latin typeface="Times New Roman" panose="02020603050405020304" pitchFamily="18" charset="0"/>
                <a:ea typeface="Times New Roman" panose="02020603050405020304" pitchFamily="18" charset="0"/>
              </a:rPr>
              <a:t>Cheile de control</a:t>
            </a:r>
            <a:r>
              <a:rPr lang="ro-RO" sz="1200" dirty="0">
                <a:effectLst/>
                <a:latin typeface="Times New Roman" panose="02020603050405020304" pitchFamily="18" charset="0"/>
                <a:ea typeface="Times New Roman" panose="02020603050405020304" pitchFamily="18" charset="0"/>
              </a:rPr>
              <a:t> sunt: </a:t>
            </a:r>
          </a:p>
          <a:p>
            <a:pPr algn="just"/>
            <a:r>
              <a:rPr lang="ro-RO" sz="1200" b="1" dirty="0">
                <a:effectLst/>
                <a:latin typeface="Times New Roman" panose="02020603050405020304" pitchFamily="18" charset="0"/>
                <a:ea typeface="Times New Roman" panose="02020603050405020304" pitchFamily="18" charset="0"/>
              </a:rPr>
              <a:t>       pct. e ≤ [pct. b – (pct. f</a:t>
            </a:r>
            <a:r>
              <a:rPr lang="ro-RO" sz="1200" dirty="0">
                <a:effectLst/>
                <a:latin typeface="Times New Roman" panose="02020603050405020304" pitchFamily="18" charset="0"/>
                <a:ea typeface="Times New Roman" panose="02020603050405020304" pitchFamily="18" charset="0"/>
              </a:rPr>
              <a:t> </a:t>
            </a:r>
            <a:r>
              <a:rPr lang="ro-RO" sz="1200" b="1" dirty="0">
                <a:effectLst/>
                <a:latin typeface="Times New Roman" panose="02020603050405020304" pitchFamily="18" charset="0"/>
                <a:ea typeface="Times New Roman" panose="02020603050405020304" pitchFamily="18" charset="0"/>
              </a:rPr>
              <a:t>+ pct. g)]</a:t>
            </a:r>
            <a:r>
              <a:rPr lang="ro-RO" sz="1200" dirty="0">
                <a:effectLst/>
                <a:latin typeface="Times New Roman" panose="02020603050405020304" pitchFamily="18" charset="0"/>
                <a:ea typeface="Times New Roman" panose="02020603050405020304" pitchFamily="18" charset="0"/>
              </a:rPr>
              <a:t>; este egal (sau mai mic – cazuri </a:t>
            </a:r>
            <a:r>
              <a:rPr lang="ro-RO" sz="1200" dirty="0" err="1">
                <a:effectLst/>
                <a:latin typeface="Times New Roman" panose="02020603050405020304" pitchFamily="18" charset="0"/>
                <a:ea typeface="Times New Roman" panose="02020603050405020304" pitchFamily="18" charset="0"/>
              </a:rPr>
              <a:t>excepţionale</a:t>
            </a:r>
            <a:r>
              <a:rPr lang="ro-RO" sz="1200" dirty="0">
                <a:effectLst/>
                <a:latin typeface="Times New Roman" panose="02020603050405020304" pitchFamily="18" charset="0"/>
                <a:ea typeface="Times New Roman" panose="02020603050405020304" pitchFamily="18" charset="0"/>
              </a:rPr>
              <a:t>) cu </a:t>
            </a:r>
            <a:r>
              <a:rPr lang="ro-RO" sz="1200" dirty="0" err="1">
                <a:effectLst/>
                <a:latin typeface="Times New Roman" panose="02020603050405020304" pitchFamily="18" charset="0"/>
                <a:ea typeface="Times New Roman" panose="02020603050405020304" pitchFamily="18" charset="0"/>
              </a:rPr>
              <a:t>diferenţa</a:t>
            </a:r>
            <a:r>
              <a:rPr lang="ro-RO" sz="1200" dirty="0">
                <a:effectLst/>
                <a:latin typeface="Times New Roman" panose="02020603050405020304" pitchFamily="18" charset="0"/>
                <a:ea typeface="Times New Roman" panose="02020603050405020304" pitchFamily="18" charset="0"/>
              </a:rPr>
              <a:t> dintre  </a:t>
            </a:r>
            <a:r>
              <a:rPr lang="ro-RO" sz="1200" dirty="0" err="1">
                <a:effectLst/>
                <a:latin typeface="Times New Roman" panose="02020603050405020304" pitchFamily="18" charset="0"/>
                <a:ea typeface="Times New Roman" panose="02020603050405020304" pitchFamily="18" charset="0"/>
              </a:rPr>
              <a:t>numǎrul</a:t>
            </a:r>
            <a:r>
              <a:rPr lang="ro-RO" sz="1200" dirty="0">
                <a:effectLst/>
                <a:latin typeface="Times New Roman" panose="02020603050405020304" pitchFamily="18" charset="0"/>
                <a:ea typeface="Times New Roman" panose="02020603050405020304" pitchFamily="18" charset="0"/>
              </a:rPr>
              <a:t> total al alegătorilor care s-au prezentat la urne, </a:t>
            </a:r>
            <a:r>
              <a:rPr lang="ro-RO" sz="1200" dirty="0" err="1">
                <a:effectLst/>
                <a:latin typeface="Times New Roman" panose="02020603050405020304" pitchFamily="18" charset="0"/>
                <a:ea typeface="Times New Roman" panose="02020603050405020304" pitchFamily="18" charset="0"/>
              </a:rPr>
              <a:t>înscrişi</a:t>
            </a:r>
            <a:r>
              <a:rPr lang="ro-RO" sz="1200" dirty="0">
                <a:effectLst/>
                <a:latin typeface="Times New Roman" panose="02020603050405020304" pitchFamily="18" charset="0"/>
                <a:ea typeface="Times New Roman" panose="02020603050405020304" pitchFamily="18" charset="0"/>
              </a:rPr>
              <a:t> în listele electorale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suma </a:t>
            </a:r>
            <a:r>
              <a:rPr lang="ro-RO" sz="1200" dirty="0" err="1">
                <a:effectLst/>
                <a:latin typeface="Times New Roman" panose="02020603050405020304" pitchFamily="18" charset="0"/>
                <a:ea typeface="Times New Roman" panose="02020603050405020304" pitchFamily="18" charset="0"/>
              </a:rPr>
              <a:t>numǎrului</a:t>
            </a:r>
            <a:r>
              <a:rPr lang="ro-RO" sz="1200" dirty="0">
                <a:effectLst/>
                <a:latin typeface="Times New Roman" panose="02020603050405020304" pitchFamily="18" charset="0"/>
                <a:ea typeface="Times New Roman" panose="02020603050405020304" pitchFamily="18" charset="0"/>
              </a:rPr>
              <a:t> voturilor nule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a numărului voturilor albe (inegalitatea poate să apară doar dacă alegătorul nu a introdus buletinul de vot în urnă), </a:t>
            </a:r>
          </a:p>
          <a:p>
            <a:pPr algn="just"/>
            <a:r>
              <a:rPr lang="ro-RO" sz="1200" b="1" dirty="0">
                <a:effectLst/>
                <a:latin typeface="Times New Roman" panose="02020603050405020304" pitchFamily="18" charset="0"/>
                <a:ea typeface="Times New Roman" panose="02020603050405020304" pitchFamily="18" charset="0"/>
              </a:rPr>
              <a:t> </a:t>
            </a:r>
            <a:r>
              <a:rPr lang="ro-RO" sz="1200" b="1" dirty="0" err="1">
                <a:effectLst/>
                <a:latin typeface="Times New Roman" panose="02020603050405020304" pitchFamily="18" charset="0"/>
                <a:ea typeface="Times New Roman" panose="02020603050405020304" pitchFamily="18" charset="0"/>
              </a:rPr>
              <a:t>şi</a:t>
            </a:r>
            <a:r>
              <a:rPr lang="ro-RO" sz="1200" b="1" dirty="0">
                <a:effectLst/>
                <a:latin typeface="Times New Roman" panose="02020603050405020304" pitchFamily="18" charset="0"/>
                <a:ea typeface="Times New Roman" panose="02020603050405020304" pitchFamily="18" charset="0"/>
              </a:rPr>
              <a:t> </a:t>
            </a:r>
          </a:p>
          <a:p>
            <a:pPr algn="just"/>
            <a:r>
              <a:rPr lang="ro-RO" sz="1200" b="1" dirty="0">
                <a:effectLst/>
                <a:latin typeface="Times New Roman" panose="02020603050405020304" pitchFamily="18" charset="0"/>
                <a:ea typeface="Times New Roman" panose="02020603050405020304" pitchFamily="18" charset="0"/>
              </a:rPr>
              <a:t>     pct. e = suma voturilor valabil exprimate la pct. h; </a:t>
            </a:r>
            <a:r>
              <a:rPr lang="ro-RO" sz="1200" dirty="0">
                <a:effectLst/>
                <a:latin typeface="Times New Roman" panose="02020603050405020304" pitchFamily="18" charset="0"/>
                <a:ea typeface="Times New Roman" panose="02020603050405020304" pitchFamily="18" charset="0"/>
              </a:rPr>
              <a:t>este egal cu suma voturilor valabil exprimate </a:t>
            </a:r>
            <a:r>
              <a:rPr lang="ro-RO" sz="1200" dirty="0" err="1">
                <a:effectLst/>
                <a:latin typeface="Times New Roman" panose="02020603050405020304" pitchFamily="18" charset="0"/>
                <a:ea typeface="Times New Roman" panose="02020603050405020304" pitchFamily="18" charset="0"/>
              </a:rPr>
              <a:t>obţinute</a:t>
            </a:r>
            <a:r>
              <a:rPr lang="ro-RO" sz="1200" dirty="0">
                <a:effectLst/>
                <a:latin typeface="Times New Roman" panose="02020603050405020304" pitchFamily="18" charset="0"/>
                <a:ea typeface="Times New Roman" panose="02020603050405020304" pitchFamily="18" charset="0"/>
              </a:rPr>
              <a:t> de fiecare competitor electoral</a:t>
            </a:r>
          </a:p>
          <a:p>
            <a:pPr algn="just"/>
            <a:endParaRPr lang="ro-RO" sz="1200" dirty="0">
              <a:effectLst/>
              <a:latin typeface="Times New Roman" panose="02020603050405020304" pitchFamily="18" charset="0"/>
              <a:ea typeface="Times New Roman" panose="02020603050405020304" pitchFamily="18" charset="0"/>
            </a:endParaRPr>
          </a:p>
          <a:p>
            <a:pPr algn="just"/>
            <a:r>
              <a:rPr lang="ro-RO" sz="1200" b="1" u="sng" dirty="0">
                <a:effectLst/>
                <a:latin typeface="Times New Roman" panose="02020603050405020304" pitchFamily="18" charset="0"/>
                <a:ea typeface="Times New Roman" panose="02020603050405020304" pitchFamily="18" charset="0"/>
              </a:rPr>
              <a:t>În cazul în care la pct. e este inegalitate, obligatoriu trebuie să existe inegalitate </a:t>
            </a:r>
            <a:r>
              <a:rPr lang="ro-RO" sz="1200" b="1" u="sng" dirty="0" err="1">
                <a:effectLst/>
                <a:latin typeface="Times New Roman" panose="02020603050405020304" pitchFamily="18" charset="0"/>
                <a:ea typeface="Times New Roman" panose="02020603050405020304" pitchFamily="18" charset="0"/>
              </a:rPr>
              <a:t>şi</a:t>
            </a:r>
            <a:r>
              <a:rPr lang="ro-RO" sz="1200" b="1" u="sng" dirty="0">
                <a:effectLst/>
                <a:latin typeface="Times New Roman" panose="02020603050405020304" pitchFamily="18" charset="0"/>
                <a:ea typeface="Times New Roman" panose="02020603050405020304" pitchFamily="18" charset="0"/>
              </a:rPr>
              <a:t> la pct. c, cu </a:t>
            </a:r>
            <a:r>
              <a:rPr lang="ro-RO" sz="1200" b="1" u="sng" dirty="0" err="1">
                <a:effectLst/>
                <a:latin typeface="Times New Roman" panose="02020603050405020304" pitchFamily="18" charset="0"/>
                <a:ea typeface="Times New Roman" panose="02020603050405020304" pitchFamily="18" charset="0"/>
              </a:rPr>
              <a:t>aceeaşi</a:t>
            </a:r>
            <a:r>
              <a:rPr lang="ro-RO" sz="1200" b="1" u="sng" dirty="0">
                <a:effectLst/>
                <a:latin typeface="Times New Roman" panose="02020603050405020304" pitchFamily="18" charset="0"/>
                <a:ea typeface="Times New Roman" panose="02020603050405020304" pitchFamily="18" charset="0"/>
              </a:rPr>
              <a:t> </a:t>
            </a:r>
            <a:r>
              <a:rPr lang="ro-RO" sz="1200" b="1" u="sng" dirty="0" err="1">
                <a:effectLst/>
                <a:latin typeface="Times New Roman" panose="02020603050405020304" pitchFamily="18" charset="0"/>
                <a:ea typeface="Times New Roman" panose="02020603050405020304" pitchFamily="18" charset="0"/>
              </a:rPr>
              <a:t>diferenţă</a:t>
            </a:r>
            <a:r>
              <a:rPr lang="ro-RO" sz="1200" b="1" u="sng" dirty="0">
                <a:effectLst/>
                <a:latin typeface="Times New Roman" panose="02020603050405020304" pitchFamily="18" charset="0"/>
                <a:ea typeface="Times New Roman" panose="02020603050405020304" pitchFamily="18" charset="0"/>
              </a:rPr>
              <a:t>.</a:t>
            </a:r>
            <a:endParaRPr lang="ro-RO" sz="12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024F180A-F9E7-4932-AAD0-C95D6FDB6258}"/>
              </a:ext>
            </a:extLst>
          </p:cNvPr>
          <p:cNvPicPr>
            <a:picLocks noChangeAspect="1"/>
          </p:cNvPicPr>
          <p:nvPr/>
        </p:nvPicPr>
        <p:blipFill>
          <a:blip r:embed="rId4"/>
          <a:stretch>
            <a:fillRect/>
          </a:stretch>
        </p:blipFill>
        <p:spPr>
          <a:xfrm>
            <a:off x="399786" y="2825993"/>
            <a:ext cx="5153744" cy="1810003"/>
          </a:xfrm>
          <a:prstGeom prst="rect">
            <a:avLst/>
          </a:prstGeom>
        </p:spPr>
      </p:pic>
    </p:spTree>
    <p:extLst>
      <p:ext uri="{BB962C8B-B14F-4D97-AF65-F5344CB8AC3E}">
        <p14:creationId xmlns:p14="http://schemas.microsoft.com/office/powerpoint/2010/main" val="1684863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7263</TotalTime>
  <Words>17575</Words>
  <Application>Microsoft Office PowerPoint</Application>
  <PresentationFormat>On-screen Show (4:3)</PresentationFormat>
  <Paragraphs>1119</Paragraphs>
  <Slides>114</Slides>
  <Notes>99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114</vt:i4>
      </vt:variant>
    </vt:vector>
  </HeadingPairs>
  <TitlesOfParts>
    <vt:vector size="123" baseType="lpstr">
      <vt:lpstr>Arial</vt:lpstr>
      <vt:lpstr>Calibri</vt:lpstr>
      <vt:lpstr>Calibri Light</vt:lpstr>
      <vt:lpstr>Noto Sans Symbols</vt:lpstr>
      <vt:lpstr>Roboto Condensed</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Urna specială  (art. 85 alin. (10), art. 117 din Legea nr. 208/2015, cu modificările și completările ulterioare, deciziile BEC nr.17D/2024 )</vt:lpstr>
      <vt:lpstr>Urna specială (mobilă) (art. 26 alin. (4) din HAEP nr. 36/2019) </vt:lpstr>
      <vt:lpstr>Urna specială (mobilă) </vt:lpstr>
      <vt:lpstr>PowerPoint Presentation</vt:lpstr>
      <vt:lpstr>PowerPoint Presentation</vt:lpstr>
      <vt:lpstr>PowerPoint Presentation</vt:lpstr>
      <vt:lpstr>PowerPoint Presentation</vt:lpstr>
      <vt:lpstr>PowerPoint Presentation</vt:lpstr>
      <vt:lpstr>OPERAȚIUNI EFECTUATE DUPĂ ÎNCHEIEREA VOTĂRII DUMINICĂ – 1 decembrie 2024 (art. 91, art. 92 alin. (1)–(5)  din Legea nr. 208/2015, cu modificările și completările ulterioare, art. 16 alin. (3), (5) din HAEP nr. 36/2019 )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BULETINELE DE VOT (art. 92 alin. (11), (13) din Legea nr. 208/2015, cu modificările și completările ulterioare)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Cosmin</dc:creator>
  <cp:lastModifiedBy>Alina Drinca</cp:lastModifiedBy>
  <cp:revision>219</cp:revision>
  <cp:lastPrinted>2024-11-05T08:40:06Z</cp:lastPrinted>
  <dcterms:created xsi:type="dcterms:W3CDTF">2013-08-27T08:38:50Z</dcterms:created>
  <dcterms:modified xsi:type="dcterms:W3CDTF">2024-11-20T09:33:51Z</dcterms:modified>
</cp:coreProperties>
</file>